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07"/>
  </p:notesMasterIdLst>
  <p:handoutMasterIdLst>
    <p:handoutMasterId r:id="rId108"/>
  </p:handoutMasterIdLst>
  <p:sldIdLst>
    <p:sldId id="483" r:id="rId5"/>
    <p:sldId id="465" r:id="rId6"/>
    <p:sldId id="467" r:id="rId7"/>
    <p:sldId id="468" r:id="rId8"/>
    <p:sldId id="469" r:id="rId9"/>
    <p:sldId id="470" r:id="rId10"/>
    <p:sldId id="471" r:id="rId11"/>
    <p:sldId id="472" r:id="rId12"/>
    <p:sldId id="473" r:id="rId13"/>
    <p:sldId id="474" r:id="rId14"/>
    <p:sldId id="476" r:id="rId15"/>
    <p:sldId id="477" r:id="rId16"/>
    <p:sldId id="478" r:id="rId17"/>
    <p:sldId id="479" r:id="rId18"/>
    <p:sldId id="480" r:id="rId19"/>
    <p:sldId id="481" r:id="rId20"/>
    <p:sldId id="564" r:id="rId21"/>
    <p:sldId id="569" r:id="rId22"/>
    <p:sldId id="570" r:id="rId23"/>
    <p:sldId id="571" r:id="rId24"/>
    <p:sldId id="312" r:id="rId25"/>
    <p:sldId id="270" r:id="rId26"/>
    <p:sldId id="870" r:id="rId27"/>
    <p:sldId id="871" r:id="rId28"/>
    <p:sldId id="262" r:id="rId29"/>
    <p:sldId id="259" r:id="rId30"/>
    <p:sldId id="587" r:id="rId31"/>
    <p:sldId id="872" r:id="rId32"/>
    <p:sldId id="609" r:id="rId33"/>
    <p:sldId id="577" r:id="rId34"/>
    <p:sldId id="593" r:id="rId35"/>
    <p:sldId id="599" r:id="rId36"/>
    <p:sldId id="732" r:id="rId37"/>
    <p:sldId id="600" r:id="rId38"/>
    <p:sldId id="619" r:id="rId39"/>
    <p:sldId id="601" r:id="rId40"/>
    <p:sldId id="602" r:id="rId41"/>
    <p:sldId id="603" r:id="rId42"/>
    <p:sldId id="604" r:id="rId43"/>
    <p:sldId id="741" r:id="rId44"/>
    <p:sldId id="261" r:id="rId45"/>
    <p:sldId id="310" r:id="rId46"/>
    <p:sldId id="313" r:id="rId47"/>
    <p:sldId id="315" r:id="rId48"/>
    <p:sldId id="316" r:id="rId49"/>
    <p:sldId id="347" r:id="rId50"/>
    <p:sldId id="318" r:id="rId51"/>
    <p:sldId id="324" r:id="rId52"/>
    <p:sldId id="338" r:id="rId53"/>
    <p:sldId id="319" r:id="rId54"/>
    <p:sldId id="320" r:id="rId55"/>
    <p:sldId id="321" r:id="rId56"/>
    <p:sldId id="322" r:id="rId57"/>
    <p:sldId id="328" r:id="rId58"/>
    <p:sldId id="329" r:id="rId59"/>
    <p:sldId id="736" r:id="rId60"/>
    <p:sldId id="332" r:id="rId61"/>
    <p:sldId id="333" r:id="rId62"/>
    <p:sldId id="334" r:id="rId63"/>
    <p:sldId id="339" r:id="rId64"/>
    <p:sldId id="873" r:id="rId65"/>
    <p:sldId id="874" r:id="rId66"/>
    <p:sldId id="875" r:id="rId67"/>
    <p:sldId id="876" r:id="rId68"/>
    <p:sldId id="877" r:id="rId69"/>
    <p:sldId id="878" r:id="rId70"/>
    <p:sldId id="879" r:id="rId71"/>
    <p:sldId id="880" r:id="rId72"/>
    <p:sldId id="881" r:id="rId73"/>
    <p:sldId id="882" r:id="rId74"/>
    <p:sldId id="883" r:id="rId75"/>
    <p:sldId id="885" r:id="rId76"/>
    <p:sldId id="886" r:id="rId77"/>
    <p:sldId id="888" r:id="rId78"/>
    <p:sldId id="889" r:id="rId79"/>
    <p:sldId id="905" r:id="rId80"/>
    <p:sldId id="906" r:id="rId81"/>
    <p:sldId id="526" r:id="rId82"/>
    <p:sldId id="527" r:id="rId83"/>
    <p:sldId id="568" r:id="rId84"/>
    <p:sldId id="520" r:id="rId85"/>
    <p:sldId id="890" r:id="rId86"/>
    <p:sldId id="891" r:id="rId87"/>
    <p:sldId id="892" r:id="rId88"/>
    <p:sldId id="893" r:id="rId89"/>
    <p:sldId id="894" r:id="rId90"/>
    <p:sldId id="895" r:id="rId91"/>
    <p:sldId id="896" r:id="rId92"/>
    <p:sldId id="897" r:id="rId93"/>
    <p:sldId id="898" r:id="rId94"/>
    <p:sldId id="899" r:id="rId95"/>
    <p:sldId id="900" r:id="rId96"/>
    <p:sldId id="901" r:id="rId97"/>
    <p:sldId id="902" r:id="rId98"/>
    <p:sldId id="903" r:id="rId99"/>
    <p:sldId id="395" r:id="rId100"/>
    <p:sldId id="405" r:id="rId101"/>
    <p:sldId id="406" r:id="rId102"/>
    <p:sldId id="407" r:id="rId103"/>
    <p:sldId id="408" r:id="rId104"/>
    <p:sldId id="733" r:id="rId105"/>
    <p:sldId id="778" r:id="rId106"/>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065"/>
    <a:srgbClr val="FFDF5D"/>
    <a:srgbClr val="000000"/>
    <a:srgbClr val="A2C4DA"/>
    <a:srgbClr val="6BA4B8"/>
    <a:srgbClr val="233746"/>
    <a:srgbClr val="AFCED9"/>
    <a:srgbClr val="A4C7D4"/>
    <a:srgbClr val="E6E6E6"/>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140" autoAdjust="0"/>
  </p:normalViewPr>
  <p:slideViewPr>
    <p:cSldViewPr>
      <p:cViewPr varScale="1">
        <p:scale>
          <a:sx n="124" d="100"/>
          <a:sy n="124" d="100"/>
        </p:scale>
        <p:origin x="616" y="184"/>
      </p:cViewPr>
      <p:guideLst>
        <p:guide orient="horz" pos="2160"/>
        <p:guide pos="3840"/>
      </p:guideLst>
    </p:cSldViewPr>
  </p:slideViewPr>
  <p:outlineViewPr>
    <p:cViewPr>
      <p:scale>
        <a:sx n="33" d="100"/>
        <a:sy n="33" d="100"/>
      </p:scale>
      <p:origin x="0" y="35346"/>
    </p:cViewPr>
  </p:outlineViewPr>
  <p:notesTextViewPr>
    <p:cViewPr>
      <p:scale>
        <a:sx n="100" d="100"/>
        <a:sy n="100" d="100"/>
      </p:scale>
      <p:origin x="0" y="0"/>
    </p:cViewPr>
  </p:notesTextViewPr>
  <p:sorterViewPr>
    <p:cViewPr>
      <p:scale>
        <a:sx n="100" d="100"/>
        <a:sy n="100" d="100"/>
      </p:scale>
      <p:origin x="0" y="6282"/>
    </p:cViewPr>
  </p:sorterViewPr>
  <p:notesViewPr>
    <p:cSldViewPr>
      <p:cViewPr>
        <p:scale>
          <a:sx n="125" d="100"/>
          <a:sy n="125" d="100"/>
        </p:scale>
        <p:origin x="2952" y="-606"/>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notesMaster" Target="notesMasters/notes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handoutMaster" Target="handoutMasters/handout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541" tIns="45771" rIns="91541" bIns="45771"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1081" y="0"/>
            <a:ext cx="3037735" cy="464503"/>
          </a:xfrm>
          <a:prstGeom prst="rect">
            <a:avLst/>
          </a:prstGeom>
        </p:spPr>
        <p:txBody>
          <a:bodyPr vert="horz" lIns="91541" tIns="45771" rIns="91541" bIns="45771" rtlCol="0"/>
          <a:lstStyle>
            <a:lvl1pPr algn="r" eaLnBrk="1" fontAlgn="auto" hangingPunct="1">
              <a:spcBef>
                <a:spcPts val="0"/>
              </a:spcBef>
              <a:spcAft>
                <a:spcPts val="0"/>
              </a:spcAft>
              <a:defRPr sz="1200">
                <a:latin typeface="+mn-lt"/>
                <a:cs typeface="+mn-cs"/>
              </a:defRPr>
            </a:lvl1pPr>
          </a:lstStyle>
          <a:p>
            <a:pPr>
              <a:defRPr/>
            </a:pPr>
            <a:fld id="{6EB9BB6C-3112-4BE0-A2EB-9E3217EB932C}" type="datetimeFigureOut">
              <a:rPr lang="en-US"/>
              <a:pPr>
                <a:defRPr/>
              </a:pPr>
              <a:t>5/12/23</a:t>
            </a:fld>
            <a:endParaRPr lang="en-US" dirty="0"/>
          </a:p>
        </p:txBody>
      </p:sp>
      <p:sp>
        <p:nvSpPr>
          <p:cNvPr id="4" name="Footer Placeholder 3"/>
          <p:cNvSpPr>
            <a:spLocks noGrp="1"/>
          </p:cNvSpPr>
          <p:nvPr>
            <p:ph type="ftr" sz="quarter" idx="2"/>
          </p:nvPr>
        </p:nvSpPr>
        <p:spPr>
          <a:xfrm>
            <a:off x="0" y="8830312"/>
            <a:ext cx="3037735" cy="464503"/>
          </a:xfrm>
          <a:prstGeom prst="rect">
            <a:avLst/>
          </a:prstGeom>
        </p:spPr>
        <p:txBody>
          <a:bodyPr vert="horz" lIns="91541" tIns="45771" rIns="91541" bIns="45771"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wrap="square" lIns="91541" tIns="45771" rIns="91541" bIns="45771"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60561B5-D950-4B25-8A99-354B98B180F5}" type="slidenum">
              <a:rPr lang="en-US" altLang="en-US"/>
              <a:pPr>
                <a:defRPr/>
              </a:pPr>
              <a:t>‹#›</a:t>
            </a:fld>
            <a:endParaRPr lang="en-US" altLang="en-US"/>
          </a:p>
        </p:txBody>
      </p:sp>
    </p:spTree>
    <p:extLst>
      <p:ext uri="{BB962C8B-B14F-4D97-AF65-F5344CB8AC3E}">
        <p14:creationId xmlns:p14="http://schemas.microsoft.com/office/powerpoint/2010/main" val="67296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3061" tIns="46530" rIns="93061" bIns="4653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1081" y="0"/>
            <a:ext cx="3037735" cy="464503"/>
          </a:xfrm>
          <a:prstGeom prst="rect">
            <a:avLst/>
          </a:prstGeom>
        </p:spPr>
        <p:txBody>
          <a:bodyPr vert="horz" lIns="93061" tIns="46530" rIns="93061" bIns="46530" rtlCol="0"/>
          <a:lstStyle>
            <a:lvl1pPr algn="r" eaLnBrk="1" fontAlgn="auto" hangingPunct="1">
              <a:spcBef>
                <a:spcPts val="0"/>
              </a:spcBef>
              <a:spcAft>
                <a:spcPts val="0"/>
              </a:spcAft>
              <a:defRPr sz="1200">
                <a:latin typeface="+mn-lt"/>
                <a:cs typeface="+mn-cs"/>
              </a:defRPr>
            </a:lvl1pPr>
          </a:lstStyle>
          <a:p>
            <a:pPr>
              <a:defRPr/>
            </a:pPr>
            <a:fld id="{9B777BE1-AE49-4D0B-9E74-22EBB076F4B4}" type="datetimeFigureOut">
              <a:rPr lang="en-US"/>
              <a:pPr>
                <a:defRPr/>
              </a:pPr>
              <a:t>5/12/23</a:t>
            </a:fld>
            <a:endParaRPr lang="en-US" dirty="0"/>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3061" tIns="46530" rIns="93061" bIns="46530" rtlCol="0" anchor="ctr"/>
          <a:lstStyle/>
          <a:p>
            <a:pPr lvl="0"/>
            <a:endParaRPr lang="en-US" noProof="0" dirty="0"/>
          </a:p>
        </p:txBody>
      </p:sp>
      <p:sp>
        <p:nvSpPr>
          <p:cNvPr id="5" name="Notes Placeholder 4"/>
          <p:cNvSpPr>
            <a:spLocks noGrp="1"/>
          </p:cNvSpPr>
          <p:nvPr>
            <p:ph type="body" sz="quarter" idx="3"/>
          </p:nvPr>
        </p:nvSpPr>
        <p:spPr>
          <a:xfrm>
            <a:off x="700406" y="4416741"/>
            <a:ext cx="5609588" cy="4180527"/>
          </a:xfrm>
          <a:prstGeom prst="rect">
            <a:avLst/>
          </a:prstGeom>
        </p:spPr>
        <p:txBody>
          <a:bodyPr vert="horz" lIns="93061" tIns="46530" rIns="93061" bIns="46530" rtlCol="0">
            <a:normAutofit/>
          </a:bodyPr>
          <a:lstStyle/>
          <a:p>
            <a:pPr lvl="0"/>
            <a:r>
              <a:rPr lang="en-US" noProof="0" dirty="0"/>
              <a:t>Click to edit Master text styles</a:t>
            </a:r>
          </a:p>
          <a:p>
            <a:pPr lvl="0"/>
            <a:endParaRPr lang="en-US" noProof="0" dirty="0"/>
          </a:p>
          <a:p>
            <a:pPr lvl="1"/>
            <a:r>
              <a:rPr lang="en-US" noProof="0" dirty="0"/>
              <a:t>Second level</a:t>
            </a:r>
          </a:p>
          <a:p>
            <a:pPr lvl="2"/>
            <a:r>
              <a:rPr lang="en-US" noProof="0" dirty="0"/>
              <a:t>Third level</a:t>
            </a:r>
          </a:p>
        </p:txBody>
      </p:sp>
      <p:sp>
        <p:nvSpPr>
          <p:cNvPr id="6" name="Footer Placeholder 5"/>
          <p:cNvSpPr>
            <a:spLocks noGrp="1"/>
          </p:cNvSpPr>
          <p:nvPr>
            <p:ph type="ftr" sz="quarter" idx="4"/>
          </p:nvPr>
        </p:nvSpPr>
        <p:spPr>
          <a:xfrm>
            <a:off x="0" y="8830312"/>
            <a:ext cx="3037735" cy="464503"/>
          </a:xfrm>
          <a:prstGeom prst="rect">
            <a:avLst/>
          </a:prstGeom>
        </p:spPr>
        <p:txBody>
          <a:bodyPr vert="horz" lIns="93061" tIns="46530" rIns="93061" bIns="4653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1081" y="8830312"/>
            <a:ext cx="3037735" cy="464503"/>
          </a:xfrm>
          <a:prstGeom prst="rect">
            <a:avLst/>
          </a:prstGeom>
        </p:spPr>
        <p:txBody>
          <a:bodyPr vert="horz" wrap="square" lIns="93061" tIns="46530" rIns="93061" bIns="4653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14E488C-6335-4389-B203-9C8E87DC19CB}" type="slidenum">
              <a:rPr lang="en-US" altLang="en-US"/>
              <a:pPr>
                <a:defRPr/>
              </a:pPr>
              <a:t>‹#›</a:t>
            </a:fld>
            <a:endParaRPr lang="en-US" altLang="en-US"/>
          </a:p>
        </p:txBody>
      </p:sp>
    </p:spTree>
    <p:extLst>
      <p:ext uri="{BB962C8B-B14F-4D97-AF65-F5344CB8AC3E}">
        <p14:creationId xmlns:p14="http://schemas.microsoft.com/office/powerpoint/2010/main" val="2101566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114300" indent="-114300"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2pPr>
    <a:lvl3pPr marL="457200" indent="-114300"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14117" indent="-114117" eaLnBrk="1" hangingPunct="1">
              <a:spcBef>
                <a:spcPct val="0"/>
              </a:spcBef>
            </a:pPr>
            <a:endParaRPr lang="en-US" altLang="en-US" dirty="0"/>
          </a:p>
          <a:p>
            <a:pPr marL="114117" indent="-114117" eaLnBrk="1" hangingPunct="1">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761" indent="-285293">
              <a:spcBef>
                <a:spcPct val="30000"/>
              </a:spcBef>
              <a:buFont typeface="Arial" panose="020B0604020202020204" pitchFamily="34" charset="0"/>
              <a:buChar char="•"/>
              <a:defRPr sz="1200">
                <a:solidFill>
                  <a:schemeClr val="tx1"/>
                </a:solidFill>
                <a:latin typeface="Calibri" panose="020F0502020204030204" pitchFamily="34" charset="0"/>
              </a:defRPr>
            </a:lvl2pPr>
            <a:lvl3pPr marL="1141171" indent="-228234">
              <a:spcBef>
                <a:spcPct val="30000"/>
              </a:spcBef>
              <a:buFont typeface="Courier New" panose="02070309020205020404" pitchFamily="49" charset="0"/>
              <a:buChar char="o"/>
              <a:defRPr sz="1200">
                <a:solidFill>
                  <a:schemeClr val="tx1"/>
                </a:solidFill>
                <a:latin typeface="Calibri" panose="020F0502020204030204" pitchFamily="34" charset="0"/>
              </a:defRPr>
            </a:lvl3pPr>
            <a:lvl4pPr marL="1597640" indent="-228234">
              <a:spcBef>
                <a:spcPct val="30000"/>
              </a:spcBef>
              <a:defRPr sz="1200">
                <a:solidFill>
                  <a:schemeClr val="tx1"/>
                </a:solidFill>
                <a:latin typeface="Calibri" panose="020F0502020204030204" pitchFamily="34" charset="0"/>
              </a:defRPr>
            </a:lvl4pPr>
            <a:lvl5pPr marL="2054108" indent="-228234">
              <a:spcBef>
                <a:spcPct val="30000"/>
              </a:spcBef>
              <a:defRPr sz="1200">
                <a:solidFill>
                  <a:schemeClr val="tx1"/>
                </a:solidFill>
                <a:latin typeface="Calibri" panose="020F0502020204030204" pitchFamily="34" charset="0"/>
              </a:defRPr>
            </a:lvl5pPr>
            <a:lvl6pPr marL="2510577" indent="-228234" eaLnBrk="0" fontAlgn="base" hangingPunct="0">
              <a:spcBef>
                <a:spcPct val="30000"/>
              </a:spcBef>
              <a:spcAft>
                <a:spcPct val="0"/>
              </a:spcAft>
              <a:defRPr sz="1200">
                <a:solidFill>
                  <a:schemeClr val="tx1"/>
                </a:solidFill>
                <a:latin typeface="Calibri" panose="020F0502020204030204" pitchFamily="34" charset="0"/>
              </a:defRPr>
            </a:lvl6pPr>
            <a:lvl7pPr marL="2967045" indent="-228234" eaLnBrk="0" fontAlgn="base" hangingPunct="0">
              <a:spcBef>
                <a:spcPct val="30000"/>
              </a:spcBef>
              <a:spcAft>
                <a:spcPct val="0"/>
              </a:spcAft>
              <a:defRPr sz="1200">
                <a:solidFill>
                  <a:schemeClr val="tx1"/>
                </a:solidFill>
                <a:latin typeface="Calibri" panose="020F0502020204030204" pitchFamily="34" charset="0"/>
              </a:defRPr>
            </a:lvl7pPr>
            <a:lvl8pPr marL="3423514" indent="-228234" eaLnBrk="0" fontAlgn="base" hangingPunct="0">
              <a:spcBef>
                <a:spcPct val="30000"/>
              </a:spcBef>
              <a:spcAft>
                <a:spcPct val="0"/>
              </a:spcAft>
              <a:defRPr sz="1200">
                <a:solidFill>
                  <a:schemeClr val="tx1"/>
                </a:solidFill>
                <a:latin typeface="Calibri" panose="020F0502020204030204" pitchFamily="34" charset="0"/>
              </a:defRPr>
            </a:lvl8pPr>
            <a:lvl9pPr marL="3879982" indent="-22823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8F9938-6DCD-4CF0-9DF7-257318AD11E5}" type="slidenum">
              <a:rPr lang="en-US" altLang="en-US" smtClean="0"/>
              <a:pPr>
                <a:spcBef>
                  <a:spcPct val="0"/>
                </a:spcBef>
              </a:pPr>
              <a:t>1</a:t>
            </a:fld>
            <a:endParaRPr lang="en-US" altLang="en-US"/>
          </a:p>
        </p:txBody>
      </p:sp>
    </p:spTree>
    <p:extLst>
      <p:ext uri="{BB962C8B-B14F-4D97-AF65-F5344CB8AC3E}">
        <p14:creationId xmlns:p14="http://schemas.microsoft.com/office/powerpoint/2010/main" val="2103299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9A064-FF76-4AFC-98C6-CD54A11DD889}" type="slidenum">
              <a:rPr lang="en-US" smtClean="0"/>
              <a:t>33</a:t>
            </a:fld>
            <a:endParaRPr lang="en-US" dirty="0"/>
          </a:p>
        </p:txBody>
      </p:sp>
    </p:spTree>
    <p:extLst>
      <p:ext uri="{BB962C8B-B14F-4D97-AF65-F5344CB8AC3E}">
        <p14:creationId xmlns:p14="http://schemas.microsoft.com/office/powerpoint/2010/main" val="917935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9A064-FF76-4AFC-98C6-CD54A11DD889}" type="slidenum">
              <a:rPr lang="en-US" smtClean="0"/>
              <a:t>40</a:t>
            </a:fld>
            <a:endParaRPr lang="en-US" dirty="0"/>
          </a:p>
        </p:txBody>
      </p:sp>
    </p:spTree>
    <p:extLst>
      <p:ext uri="{BB962C8B-B14F-4D97-AF65-F5344CB8AC3E}">
        <p14:creationId xmlns:p14="http://schemas.microsoft.com/office/powerpoint/2010/main" val="3785667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9A064-FF76-4AFC-98C6-CD54A11DD889}" type="slidenum">
              <a:rPr lang="en-US" smtClean="0"/>
              <a:t>68</a:t>
            </a:fld>
            <a:endParaRPr lang="en-US" dirty="0"/>
          </a:p>
        </p:txBody>
      </p:sp>
    </p:spTree>
    <p:extLst>
      <p:ext uri="{BB962C8B-B14F-4D97-AF65-F5344CB8AC3E}">
        <p14:creationId xmlns:p14="http://schemas.microsoft.com/office/powerpoint/2010/main" val="883368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9A064-FF76-4AFC-98C6-CD54A11DD889}" type="slidenum">
              <a:rPr lang="en-US" smtClean="0"/>
              <a:t>82</a:t>
            </a:fld>
            <a:endParaRPr lang="en-US" dirty="0"/>
          </a:p>
        </p:txBody>
      </p:sp>
    </p:spTree>
    <p:extLst>
      <p:ext uri="{BB962C8B-B14F-4D97-AF65-F5344CB8AC3E}">
        <p14:creationId xmlns:p14="http://schemas.microsoft.com/office/powerpoint/2010/main" val="3062079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115372" indent="-115372" eaLnBrk="1" hangingPunct="1">
              <a:spcBef>
                <a:spcPct val="0"/>
              </a:spcBef>
              <a:defRPr/>
            </a:pPr>
            <a:endParaRPr 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761" indent="-285293">
              <a:spcBef>
                <a:spcPct val="30000"/>
              </a:spcBef>
              <a:buFont typeface="Arial" panose="020B0604020202020204" pitchFamily="34" charset="0"/>
              <a:buChar char="•"/>
              <a:defRPr sz="1200">
                <a:solidFill>
                  <a:schemeClr val="tx1"/>
                </a:solidFill>
                <a:latin typeface="Calibri" panose="020F0502020204030204" pitchFamily="34" charset="0"/>
              </a:defRPr>
            </a:lvl2pPr>
            <a:lvl3pPr marL="1141171" indent="-228234">
              <a:spcBef>
                <a:spcPct val="30000"/>
              </a:spcBef>
              <a:buFont typeface="Courier New" panose="02070309020205020404" pitchFamily="49" charset="0"/>
              <a:buChar char="o"/>
              <a:defRPr sz="1200">
                <a:solidFill>
                  <a:schemeClr val="tx1"/>
                </a:solidFill>
                <a:latin typeface="Calibri" panose="020F0502020204030204" pitchFamily="34" charset="0"/>
              </a:defRPr>
            </a:lvl3pPr>
            <a:lvl4pPr marL="1597640" indent="-228234">
              <a:spcBef>
                <a:spcPct val="30000"/>
              </a:spcBef>
              <a:defRPr sz="1200">
                <a:solidFill>
                  <a:schemeClr val="tx1"/>
                </a:solidFill>
                <a:latin typeface="Calibri" panose="020F0502020204030204" pitchFamily="34" charset="0"/>
              </a:defRPr>
            </a:lvl4pPr>
            <a:lvl5pPr marL="2054108" indent="-228234">
              <a:spcBef>
                <a:spcPct val="30000"/>
              </a:spcBef>
              <a:defRPr sz="1200">
                <a:solidFill>
                  <a:schemeClr val="tx1"/>
                </a:solidFill>
                <a:latin typeface="Calibri" panose="020F0502020204030204" pitchFamily="34" charset="0"/>
              </a:defRPr>
            </a:lvl5pPr>
            <a:lvl6pPr marL="2510577" indent="-228234" eaLnBrk="0" fontAlgn="base" hangingPunct="0">
              <a:spcBef>
                <a:spcPct val="30000"/>
              </a:spcBef>
              <a:spcAft>
                <a:spcPct val="0"/>
              </a:spcAft>
              <a:defRPr sz="1200">
                <a:solidFill>
                  <a:schemeClr val="tx1"/>
                </a:solidFill>
                <a:latin typeface="Calibri" panose="020F0502020204030204" pitchFamily="34" charset="0"/>
              </a:defRPr>
            </a:lvl6pPr>
            <a:lvl7pPr marL="2967045" indent="-228234" eaLnBrk="0" fontAlgn="base" hangingPunct="0">
              <a:spcBef>
                <a:spcPct val="30000"/>
              </a:spcBef>
              <a:spcAft>
                <a:spcPct val="0"/>
              </a:spcAft>
              <a:defRPr sz="1200">
                <a:solidFill>
                  <a:schemeClr val="tx1"/>
                </a:solidFill>
                <a:latin typeface="Calibri" panose="020F0502020204030204" pitchFamily="34" charset="0"/>
              </a:defRPr>
            </a:lvl7pPr>
            <a:lvl8pPr marL="3423514" indent="-228234" eaLnBrk="0" fontAlgn="base" hangingPunct="0">
              <a:spcBef>
                <a:spcPct val="30000"/>
              </a:spcBef>
              <a:spcAft>
                <a:spcPct val="0"/>
              </a:spcAft>
              <a:defRPr sz="1200">
                <a:solidFill>
                  <a:schemeClr val="tx1"/>
                </a:solidFill>
                <a:latin typeface="Calibri" panose="020F0502020204030204" pitchFamily="34" charset="0"/>
              </a:defRPr>
            </a:lvl8pPr>
            <a:lvl9pPr marL="3879982" indent="-22823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C55CB7-57A1-4B9A-A4C3-575B3B3165C8}" type="slidenum">
              <a:rPr lang="en-US" altLang="en-US" smtClean="0"/>
              <a:pPr>
                <a:spcBef>
                  <a:spcPct val="0"/>
                </a:spcBef>
              </a:pPr>
              <a:t>101</a:t>
            </a:fld>
            <a:endParaRPr lang="en-US" altLang="en-US"/>
          </a:p>
        </p:txBody>
      </p:sp>
    </p:spTree>
    <p:extLst>
      <p:ext uri="{BB962C8B-B14F-4D97-AF65-F5344CB8AC3E}">
        <p14:creationId xmlns:p14="http://schemas.microsoft.com/office/powerpoint/2010/main" val="718989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F83C96C-5B0D-4122-98DD-5F582771C659}"/>
              </a:ext>
            </a:extLst>
          </p:cNvPr>
          <p:cNvSpPr txBox="1"/>
          <p:nvPr userDrawn="1"/>
        </p:nvSpPr>
        <p:spPr>
          <a:xfrm>
            <a:off x="0" y="2347098"/>
            <a:ext cx="12192000" cy="2301101"/>
          </a:xfrm>
          <a:prstGeom prst="rect">
            <a:avLst/>
          </a:prstGeom>
          <a:solidFill>
            <a:schemeClr val="accent1"/>
          </a:solidFill>
          <a:ln w="12700" algn="ctr">
            <a:noFill/>
            <a:miter lim="800000"/>
            <a:headEnd/>
            <a:tailEnd/>
          </a:ln>
          <a:effectLst/>
        </p:spPr>
        <p:txBody>
          <a:bodyPr wrap="none" anchor="ctr"/>
          <a:lstStyle/>
          <a:p>
            <a:pPr eaLnBrk="1" fontAlgn="auto" hangingPunct="1">
              <a:spcBef>
                <a:spcPts val="0"/>
              </a:spcBef>
              <a:spcAft>
                <a:spcPts val="0"/>
              </a:spcAft>
              <a:defRPr/>
            </a:pPr>
            <a:endParaRPr lang="en-US" sz="4000" b="1" dirty="0">
              <a:solidFill>
                <a:srgbClr val="FFFFFF"/>
              </a:solidFill>
              <a:latin typeface="+mn-lt"/>
              <a:cs typeface="+mn-cs"/>
            </a:endParaRPr>
          </a:p>
        </p:txBody>
      </p:sp>
      <p:sp>
        <p:nvSpPr>
          <p:cNvPr id="4" name="Line 4"/>
          <p:cNvSpPr>
            <a:spLocks noChangeShapeType="1"/>
          </p:cNvSpPr>
          <p:nvPr/>
        </p:nvSpPr>
        <p:spPr bwMode="auto">
          <a:xfrm flipV="1">
            <a:off x="15240" y="4646683"/>
            <a:ext cx="12161520" cy="0"/>
          </a:xfrm>
          <a:prstGeom prst="line">
            <a:avLst/>
          </a:prstGeom>
          <a:noFill/>
          <a:ln w="76200" cap="sq">
            <a:solidFill>
              <a:schemeClr val="accent1">
                <a:lumMod val="40000"/>
                <a:lumOff val="60000"/>
              </a:schemeClr>
            </a:solidFill>
            <a:prstDash val="solid"/>
            <a:round/>
            <a:headEnd/>
            <a:tailEnd/>
          </a:ln>
          <a:extLst>
            <a:ext uri="{909E8E84-426E-40DD-AFC4-6F175D3DCCD1}">
              <a14:hiddenFill xmlns:a14="http://schemas.microsoft.com/office/drawing/2010/main">
                <a:noFill/>
              </a14:hiddenFill>
            </a:ext>
          </a:extLst>
        </p:spPr>
        <p:txBody>
          <a:bodyPr/>
          <a:lstStyle/>
          <a:p>
            <a:endParaRPr lang="en-US"/>
          </a:p>
        </p:txBody>
      </p:sp>
      <p:sp>
        <p:nvSpPr>
          <p:cNvPr id="16386" name="Rectangle 2"/>
          <p:cNvSpPr>
            <a:spLocks noGrp="1" noChangeArrowheads="1"/>
          </p:cNvSpPr>
          <p:nvPr>
            <p:ph type="ctrTitle"/>
          </p:nvPr>
        </p:nvSpPr>
        <p:spPr>
          <a:xfrm>
            <a:off x="508000" y="2534284"/>
            <a:ext cx="11176000" cy="1656713"/>
          </a:xfrm>
          <a:effectLst/>
        </p:spPr>
        <p:txBody>
          <a:bodyPr/>
          <a:lstStyle>
            <a:lvl1pPr>
              <a:lnSpc>
                <a:spcPct val="120000"/>
              </a:lnSpc>
              <a:defRPr sz="4400">
                <a:solidFill>
                  <a:schemeClr val="accent1">
                    <a:lumMod val="40000"/>
                    <a:lumOff val="60000"/>
                  </a:schemeClr>
                </a:solidFill>
                <a:effectLst/>
              </a:defRPr>
            </a:lvl1pPr>
          </a:lstStyle>
          <a:p>
            <a:r>
              <a:rPr lang="en-US" dirty="0"/>
              <a:t>Click to edit Master title style</a:t>
            </a:r>
          </a:p>
        </p:txBody>
      </p:sp>
      <p:sp>
        <p:nvSpPr>
          <p:cNvPr id="16387" name="Rectangle 3"/>
          <p:cNvSpPr>
            <a:spLocks noGrp="1" noChangeArrowheads="1"/>
          </p:cNvSpPr>
          <p:nvPr>
            <p:ph type="subTitle" idx="1"/>
          </p:nvPr>
        </p:nvSpPr>
        <p:spPr>
          <a:xfrm>
            <a:off x="482600" y="4953000"/>
            <a:ext cx="11176000" cy="1143000"/>
          </a:xfrm>
        </p:spPr>
        <p:txBody>
          <a:bodyPr rIns="0"/>
          <a:lstStyle>
            <a:lvl1pPr marL="0" indent="0">
              <a:lnSpc>
                <a:spcPct val="100000"/>
              </a:lnSpc>
              <a:spcBef>
                <a:spcPct val="0"/>
              </a:spcBef>
              <a:spcAft>
                <a:spcPts val="600"/>
              </a:spcAft>
              <a:buFontTx/>
              <a:buNone/>
              <a:defRPr sz="2800">
                <a:solidFill>
                  <a:schemeClr val="tx2"/>
                </a:solidFill>
              </a:defRPr>
            </a:lvl1pPr>
          </a:lstStyle>
          <a:p>
            <a:r>
              <a:rPr lang="en-US" dirty="0"/>
              <a:t>Click to edit Master subtitle style</a:t>
            </a:r>
          </a:p>
        </p:txBody>
      </p:sp>
      <p:sp>
        <p:nvSpPr>
          <p:cNvPr id="5" name="TextBox 4">
            <a:extLst>
              <a:ext uri="{FF2B5EF4-FFF2-40B4-BE49-F238E27FC236}">
                <a16:creationId xmlns:a16="http://schemas.microsoft.com/office/drawing/2014/main" id="{C51CA077-7D6A-4DED-AEF8-BF4C625E6B6D}"/>
              </a:ext>
            </a:extLst>
          </p:cNvPr>
          <p:cNvSpPr txBox="1"/>
          <p:nvPr userDrawn="1"/>
        </p:nvSpPr>
        <p:spPr bwMode="gray">
          <a:xfrm>
            <a:off x="7884928" y="1752600"/>
            <a:ext cx="2249672" cy="338554"/>
          </a:xfrm>
          <a:prstGeom prst="rect">
            <a:avLst/>
          </a:prstGeom>
          <a:noFill/>
          <a:ln w="9525" algn="ctr">
            <a:noFill/>
            <a:miter lim="800000"/>
            <a:headEnd/>
            <a:tailEnd/>
          </a:ln>
        </p:spPr>
        <p:txBody>
          <a:bodyPr wrap="square" lIns="45720" rIns="45720" rtlCol="0">
            <a:spAutoFit/>
          </a:bodyPr>
          <a:lstStyle/>
          <a:p>
            <a:pPr marL="0" indent="0" algn="ctr">
              <a:buClr>
                <a:schemeClr val="tx2"/>
              </a:buClr>
              <a:buFontTx/>
              <a:buNone/>
            </a:pPr>
            <a:r>
              <a:rPr lang="en-US" sz="1600" b="1" spc="120" baseline="0" dirty="0">
                <a:solidFill>
                  <a:schemeClr val="bg2"/>
                </a:solidFill>
              </a:rPr>
              <a:t>parsonsbehle.com</a:t>
            </a:r>
          </a:p>
        </p:txBody>
      </p:sp>
      <p:pic>
        <p:nvPicPr>
          <p:cNvPr id="8" name="Picture 7">
            <a:extLst>
              <a:ext uri="{FF2B5EF4-FFF2-40B4-BE49-F238E27FC236}">
                <a16:creationId xmlns:a16="http://schemas.microsoft.com/office/drawing/2014/main" id="{77E00256-01CD-4DEE-9AEB-C0203E3DD7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7842" y="422510"/>
            <a:ext cx="1228016" cy="1755434"/>
          </a:xfrm>
          <a:prstGeom prst="rect">
            <a:avLst/>
          </a:prstGeom>
        </p:spPr>
      </p:pic>
      <p:sp>
        <p:nvSpPr>
          <p:cNvPr id="9" name="Line 4">
            <a:extLst>
              <a:ext uri="{FF2B5EF4-FFF2-40B4-BE49-F238E27FC236}">
                <a16:creationId xmlns:a16="http://schemas.microsoft.com/office/drawing/2014/main" id="{52FDE91C-FAFD-4FF4-98A1-7842B33C493A}"/>
              </a:ext>
            </a:extLst>
          </p:cNvPr>
          <p:cNvSpPr>
            <a:spLocks noChangeShapeType="1"/>
          </p:cNvSpPr>
          <p:nvPr userDrawn="1"/>
        </p:nvSpPr>
        <p:spPr bwMode="auto">
          <a:xfrm flipV="1">
            <a:off x="15240" y="2341771"/>
            <a:ext cx="12161520" cy="0"/>
          </a:xfrm>
          <a:prstGeom prst="line">
            <a:avLst/>
          </a:prstGeom>
          <a:noFill/>
          <a:ln w="76200" cap="sq">
            <a:solidFill>
              <a:schemeClr val="accent1">
                <a:lumMod val="40000"/>
                <a:lumOff val="60000"/>
              </a:schemeClr>
            </a:solidFill>
            <a:prstDash val="solid"/>
            <a:round/>
            <a:headEnd/>
            <a:tailEnd/>
          </a:ln>
          <a:extLst>
            <a:ext uri="{909E8E84-426E-40DD-AFC4-6F175D3DCCD1}">
              <a14:hiddenFill xmlns:a14="http://schemas.microsoft.com/office/drawing/2010/main">
                <a:noFill/>
              </a14:hiddenFill>
            </a:ext>
          </a:extLst>
        </p:spPr>
        <p:txBody>
          <a:bodyPr/>
          <a:lstStyle/>
          <a:p>
            <a:endParaRPr lang="en-US"/>
          </a:p>
        </p:txBody>
      </p:sp>
      <p:pic>
        <p:nvPicPr>
          <p:cNvPr id="10" name="Picture 9" descr="A picture containing icon&#10;&#10;Description automatically generated">
            <a:extLst>
              <a:ext uri="{FF2B5EF4-FFF2-40B4-BE49-F238E27FC236}">
                <a16:creationId xmlns:a16="http://schemas.microsoft.com/office/drawing/2014/main" id="{49AEA73C-9568-46E1-A77C-40381DB79A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4800" y="762000"/>
            <a:ext cx="2086315" cy="822960"/>
          </a:xfrm>
          <a:prstGeom prst="rect">
            <a:avLst/>
          </a:prstGeom>
        </p:spPr>
      </p:pic>
    </p:spTree>
    <p:extLst>
      <p:ext uri="{BB962C8B-B14F-4D97-AF65-F5344CB8AC3E}">
        <p14:creationId xmlns:p14="http://schemas.microsoft.com/office/powerpoint/2010/main" val="2627358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406400" y="6172200"/>
            <a:ext cx="2641600" cy="609600"/>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1200">
              <a:solidFill>
                <a:srgbClr val="4B4B4B"/>
              </a:solidFill>
            </a:endParaRPr>
          </a:p>
        </p:txBody>
      </p:sp>
      <p:sp>
        <p:nvSpPr>
          <p:cNvPr id="2" name="Title 1"/>
          <p:cNvSpPr>
            <a:spLocks noGrp="1"/>
          </p:cNvSpPr>
          <p:nvPr>
            <p:ph type="title"/>
          </p:nvPr>
        </p:nvSpPr>
        <p:spPr>
          <a:xfrm>
            <a:off x="533401" y="438538"/>
            <a:ext cx="11129436" cy="854075"/>
          </a:xfr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212601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97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52B3313-3F51-4C33-A89E-FE171F005E26}"/>
              </a:ext>
            </a:extLst>
          </p:cNvPr>
          <p:cNvSpPr>
            <a:spLocks noChangeArrowheads="1"/>
          </p:cNvSpPr>
          <p:nvPr userDrawn="1"/>
        </p:nvSpPr>
        <p:spPr bwMode="gray">
          <a:xfrm>
            <a:off x="46180" y="6507162"/>
            <a:ext cx="6096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Arial" panose="020B0604020202020204" pitchFamily="34" charset="0"/>
              <a:buNone/>
              <a:defRPr/>
            </a:pPr>
            <a:fld id="{2B75FC8C-E86F-4366-A5A5-8E8A623B18AA}" type="slidenum">
              <a:rPr lang="en-US" altLang="en-US" sz="800" b="1" smtClean="0">
                <a:solidFill>
                  <a:srgbClr val="4B4B4B"/>
                </a:solidFill>
              </a:rPr>
              <a:pPr algn="ctr">
                <a:buFont typeface="Arial" panose="020B0604020202020204" pitchFamily="34" charset="0"/>
                <a:buNone/>
                <a:defRPr/>
              </a:pPr>
              <a:t>‹#›</a:t>
            </a:fld>
            <a:endParaRPr lang="en-US" altLang="en-US" sz="800" b="1" dirty="0">
              <a:solidFill>
                <a:srgbClr val="4B4B4B"/>
              </a:solidFill>
            </a:endParaRPr>
          </a:p>
        </p:txBody>
      </p:sp>
      <p:pic>
        <p:nvPicPr>
          <p:cNvPr id="3" name="Picture 2">
            <a:extLst>
              <a:ext uri="{FF2B5EF4-FFF2-40B4-BE49-F238E27FC236}">
                <a16:creationId xmlns:a16="http://schemas.microsoft.com/office/drawing/2014/main" id="{B05E896A-3171-4FAC-A043-F1C4DA4CC3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96000"/>
            <a:ext cx="565293" cy="565293"/>
          </a:xfrm>
          <a:prstGeom prst="rect">
            <a:avLst/>
          </a:prstGeom>
        </p:spPr>
      </p:pic>
      <p:sp>
        <p:nvSpPr>
          <p:cNvPr id="4" name="Footer Placeholder 3">
            <a:extLst>
              <a:ext uri="{FF2B5EF4-FFF2-40B4-BE49-F238E27FC236}">
                <a16:creationId xmlns:a16="http://schemas.microsoft.com/office/drawing/2014/main" id="{CF549EFC-A4C2-407B-928B-EBCF1F215765}"/>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065745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10972798" cy="1022350"/>
          </a:xfrm>
        </p:spPr>
        <p:txBody>
          <a:bodyPr/>
          <a:lstStyle>
            <a:lvl1pPr algn="l">
              <a:defRPr sz="4000" b="1"/>
            </a:lvl1pPr>
          </a:lstStyle>
          <a:p>
            <a:r>
              <a:rPr lang="en-US" dirty="0"/>
              <a:t>Click to edit Master title style</a:t>
            </a:r>
          </a:p>
        </p:txBody>
      </p:sp>
      <p:sp>
        <p:nvSpPr>
          <p:cNvPr id="3" name="Content Placeholder 2"/>
          <p:cNvSpPr>
            <a:spLocks noGrp="1"/>
          </p:cNvSpPr>
          <p:nvPr>
            <p:ph idx="1"/>
          </p:nvPr>
        </p:nvSpPr>
        <p:spPr>
          <a:xfrm>
            <a:off x="4766733" y="1435103"/>
            <a:ext cx="6815667" cy="4691063"/>
          </a:xfrm>
        </p:spPr>
        <p:txBody>
          <a:bodyPr/>
          <a:lstStyle>
            <a:lvl1pPr>
              <a:spcBef>
                <a:spcPts val="0"/>
              </a:spcBef>
              <a:spcAft>
                <a:spcPts val="600"/>
              </a:spcAft>
              <a:defRPr sz="2800"/>
            </a:lvl1pPr>
            <a:lvl2pPr>
              <a:spcBef>
                <a:spcPts val="0"/>
              </a:spcBef>
              <a:spcAft>
                <a:spcPts val="600"/>
              </a:spcAft>
              <a:defRPr sz="2400"/>
            </a:lvl2pPr>
            <a:lvl3pPr marL="1097280">
              <a:spcBef>
                <a:spcPts val="0"/>
              </a:spcBef>
              <a:spcAft>
                <a:spcPts val="600"/>
              </a:spcAft>
              <a:defRPr sz="2000"/>
            </a:lvl3pPr>
            <a:lvl4pPr>
              <a:defRPr sz="2000"/>
            </a:lvl4pPr>
            <a:lvl5pPr>
              <a:defRPr sz="2000"/>
            </a:lvl5pPr>
            <a:lvl6pPr>
              <a:spcBef>
                <a:spcPts val="0"/>
              </a:spcBef>
              <a:spcAft>
                <a:spcPts val="600"/>
              </a:spcAft>
              <a:buClr>
                <a:schemeClr val="accent1"/>
              </a:buClr>
              <a:defRPr sz="1800"/>
            </a:lvl6pPr>
            <a:lvl7pPr marL="1828800" indent="-228600">
              <a:spcBef>
                <a:spcPts val="0"/>
              </a:spcBef>
              <a:spcAft>
                <a:spcPts val="600"/>
              </a:spcAft>
              <a:buClr>
                <a:schemeClr val="accent1"/>
              </a:buClr>
              <a:buFont typeface="Arial" panose="020B0604020202020204" pitchFamily="34" charset="0"/>
              <a:buChar char="•"/>
              <a:defRPr sz="16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5"/>
            <a:r>
              <a:rPr lang="en-US" dirty="0"/>
              <a:t>Fourth level</a:t>
            </a:r>
          </a:p>
          <a:p>
            <a:pPr lvl="6"/>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916077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32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2374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243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87DCA13-05CC-8391-9BA6-BB578D3782BB}"/>
              </a:ext>
            </a:extLst>
          </p:cNvPr>
          <p:cNvSpPr>
            <a:spLocks noGrp="1" noChangeArrowheads="1"/>
          </p:cNvSpPr>
          <p:nvPr>
            <p:ph type="dt" sz="half" idx="10"/>
          </p:nvPr>
        </p:nvSpPr>
        <p:spPr>
          <a:xfrm>
            <a:off x="0" y="0"/>
            <a:ext cx="0" cy="0"/>
          </a:xfrm>
        </p:spPr>
        <p:txBody>
          <a:bodyPr/>
          <a:lstStyle>
            <a:lvl1pPr>
              <a:defRPr>
                <a:solidFill>
                  <a:srgbClr val="000000"/>
                </a:solidFill>
              </a:defRPr>
            </a:lvl1pPr>
          </a:lstStyle>
          <a:p>
            <a:pPr>
              <a:defRPr/>
            </a:pPr>
            <a:endParaRPr lang="en-US"/>
          </a:p>
        </p:txBody>
      </p:sp>
      <p:sp>
        <p:nvSpPr>
          <p:cNvPr id="7" name="Rectangle 6">
            <a:extLst>
              <a:ext uri="{FF2B5EF4-FFF2-40B4-BE49-F238E27FC236}">
                <a16:creationId xmlns:a16="http://schemas.microsoft.com/office/drawing/2014/main" id="{7EED116E-7DF1-0F16-36A3-0E5DD41E6845}"/>
              </a:ext>
            </a:extLst>
          </p:cNvPr>
          <p:cNvSpPr>
            <a:spLocks noGrp="1" noChangeArrowheads="1"/>
          </p:cNvSpPr>
          <p:nvPr>
            <p:ph type="ftr" sz="quarter" idx="11"/>
          </p:nvPr>
        </p:nvSpPr>
        <p:spPr>
          <a:xfrm>
            <a:off x="0" y="0"/>
            <a:ext cx="0" cy="0"/>
          </a:xfrm>
        </p:spPr>
        <p:txBody>
          <a:bodyPr/>
          <a:lstStyle>
            <a:lvl1pPr>
              <a:defRPr>
                <a:solidFill>
                  <a:srgbClr val="000000"/>
                </a:solidFill>
              </a:defRPr>
            </a:lvl1pPr>
          </a:lstStyle>
          <a:p>
            <a:pPr>
              <a:defRPr/>
            </a:pPr>
            <a:endParaRPr lang="en-US"/>
          </a:p>
        </p:txBody>
      </p:sp>
      <p:sp>
        <p:nvSpPr>
          <p:cNvPr id="8" name="Slide Number Placeholder 7">
            <a:extLst>
              <a:ext uri="{FF2B5EF4-FFF2-40B4-BE49-F238E27FC236}">
                <a16:creationId xmlns:a16="http://schemas.microsoft.com/office/drawing/2014/main" id="{915EE7E6-04AF-918F-E4B6-FCE03CA8A2F5}"/>
              </a:ext>
            </a:extLst>
          </p:cNvPr>
          <p:cNvSpPr>
            <a:spLocks noGrp="1" noChangeArrowheads="1"/>
          </p:cNvSpPr>
          <p:nvPr>
            <p:ph type="sldNum" sz="quarter" idx="12"/>
          </p:nvPr>
        </p:nvSpPr>
        <p:spPr/>
        <p:txBody>
          <a:bodyPr/>
          <a:lstStyle>
            <a:lvl1pPr>
              <a:defRPr>
                <a:solidFill>
                  <a:srgbClr val="000000"/>
                </a:solidFill>
              </a:defRPr>
            </a:lvl1pPr>
          </a:lstStyle>
          <a:p>
            <a:fld id="{0375BD21-D6AF-43E6-BD47-81577546DB51}" type="slidenum">
              <a:rPr lang="en-US" altLang="en-US"/>
              <a:pPr/>
              <a:t>‹#›</a:t>
            </a:fld>
            <a:endParaRPr lang="en-US" altLang="en-US"/>
          </a:p>
        </p:txBody>
      </p:sp>
    </p:spTree>
    <p:extLst>
      <p:ext uri="{BB962C8B-B14F-4D97-AF65-F5344CB8AC3E}">
        <p14:creationId xmlns:p14="http://schemas.microsoft.com/office/powerpoint/2010/main" val="250468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BF64F03-591A-1B2C-FFCA-881A07C07573}"/>
              </a:ext>
            </a:extLst>
          </p:cNvPr>
          <p:cNvSpPr>
            <a:spLocks noGrp="1" noChangeArrowheads="1"/>
          </p:cNvSpPr>
          <p:nvPr>
            <p:ph type="dt" sz="half" idx="10"/>
          </p:nvPr>
        </p:nvSpPr>
        <p:spPr>
          <a:xfrm>
            <a:off x="0" y="0"/>
            <a:ext cx="0" cy="0"/>
          </a:xfrm>
        </p:spPr>
        <p:txBody>
          <a:bodyPr/>
          <a:lstStyle>
            <a:lvl1pPr>
              <a:defRPr>
                <a:solidFill>
                  <a:srgbClr val="000000"/>
                </a:solidFill>
              </a:defRPr>
            </a:lvl1pPr>
          </a:lstStyle>
          <a:p>
            <a:pPr>
              <a:defRPr/>
            </a:pPr>
            <a:endParaRPr lang="en-US"/>
          </a:p>
        </p:txBody>
      </p:sp>
      <p:sp>
        <p:nvSpPr>
          <p:cNvPr id="6" name="Rectangle 5">
            <a:extLst>
              <a:ext uri="{FF2B5EF4-FFF2-40B4-BE49-F238E27FC236}">
                <a16:creationId xmlns:a16="http://schemas.microsoft.com/office/drawing/2014/main" id="{BFAA0F45-4341-C650-882F-5A61BFA6F617}"/>
              </a:ext>
            </a:extLst>
          </p:cNvPr>
          <p:cNvSpPr>
            <a:spLocks noGrp="1" noChangeArrowheads="1"/>
          </p:cNvSpPr>
          <p:nvPr>
            <p:ph type="ftr" sz="quarter" idx="11"/>
          </p:nvPr>
        </p:nvSpPr>
        <p:spPr>
          <a:xfrm>
            <a:off x="0" y="0"/>
            <a:ext cx="0" cy="0"/>
          </a:xfrm>
        </p:spPr>
        <p:txBody>
          <a:bodyPr/>
          <a:lstStyle>
            <a:lvl1pPr>
              <a:defRPr>
                <a:solidFill>
                  <a:srgbClr val="000000"/>
                </a:solidFill>
              </a:defRPr>
            </a:lvl1pPr>
          </a:lstStyle>
          <a:p>
            <a:pPr>
              <a:defRPr/>
            </a:pPr>
            <a:endParaRPr lang="en-US"/>
          </a:p>
        </p:txBody>
      </p:sp>
      <p:sp>
        <p:nvSpPr>
          <p:cNvPr id="7" name="Slide Number Placeholder 7">
            <a:extLst>
              <a:ext uri="{FF2B5EF4-FFF2-40B4-BE49-F238E27FC236}">
                <a16:creationId xmlns:a16="http://schemas.microsoft.com/office/drawing/2014/main" id="{C22C23F6-CE87-EC58-A7F5-76E34D1EC5DF}"/>
              </a:ext>
            </a:extLst>
          </p:cNvPr>
          <p:cNvSpPr>
            <a:spLocks noGrp="1" noChangeArrowheads="1"/>
          </p:cNvSpPr>
          <p:nvPr>
            <p:ph type="sldNum" sz="quarter" idx="12"/>
          </p:nvPr>
        </p:nvSpPr>
        <p:spPr/>
        <p:txBody>
          <a:bodyPr/>
          <a:lstStyle>
            <a:lvl1pPr>
              <a:defRPr>
                <a:solidFill>
                  <a:srgbClr val="000000"/>
                </a:solidFill>
              </a:defRPr>
            </a:lvl1pPr>
          </a:lstStyle>
          <a:p>
            <a:fld id="{D39A1111-CD24-4061-AF5E-18757C95188D}" type="slidenum">
              <a:rPr lang="en-US" altLang="en-US"/>
              <a:pPr/>
              <a:t>‹#›</a:t>
            </a:fld>
            <a:endParaRPr lang="en-US" altLang="en-US"/>
          </a:p>
        </p:txBody>
      </p:sp>
    </p:spTree>
    <p:extLst>
      <p:ext uri="{BB962C8B-B14F-4D97-AF65-F5344CB8AC3E}">
        <p14:creationId xmlns:p14="http://schemas.microsoft.com/office/powerpoint/2010/main" val="112757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F83C96C-5B0D-4122-98DD-5F582771C659}"/>
              </a:ext>
            </a:extLst>
          </p:cNvPr>
          <p:cNvSpPr txBox="1"/>
          <p:nvPr userDrawn="1"/>
        </p:nvSpPr>
        <p:spPr>
          <a:xfrm>
            <a:off x="0" y="2347098"/>
            <a:ext cx="12192000" cy="2834499"/>
          </a:xfrm>
          <a:prstGeom prst="rect">
            <a:avLst/>
          </a:prstGeom>
          <a:solidFill>
            <a:schemeClr val="accent1"/>
          </a:solidFill>
          <a:ln w="12700" algn="ctr">
            <a:noFill/>
            <a:miter lim="800000"/>
            <a:headEnd/>
            <a:tailEnd/>
          </a:ln>
          <a:effectLst/>
        </p:spPr>
        <p:txBody>
          <a:bodyPr wrap="none" anchor="ctr"/>
          <a:lstStyle/>
          <a:p>
            <a:pPr eaLnBrk="1" fontAlgn="auto" hangingPunct="1">
              <a:spcBef>
                <a:spcPts val="0"/>
              </a:spcBef>
              <a:spcAft>
                <a:spcPts val="0"/>
              </a:spcAft>
              <a:defRPr/>
            </a:pPr>
            <a:endParaRPr lang="en-US" sz="4000" b="1" dirty="0">
              <a:solidFill>
                <a:srgbClr val="FFFFFF"/>
              </a:solidFill>
              <a:latin typeface="+mn-lt"/>
              <a:cs typeface="+mn-cs"/>
            </a:endParaRPr>
          </a:p>
        </p:txBody>
      </p:sp>
      <p:sp>
        <p:nvSpPr>
          <p:cNvPr id="4" name="Line 4"/>
          <p:cNvSpPr>
            <a:spLocks noChangeShapeType="1"/>
          </p:cNvSpPr>
          <p:nvPr/>
        </p:nvSpPr>
        <p:spPr bwMode="auto">
          <a:xfrm flipV="1">
            <a:off x="15240" y="5181600"/>
            <a:ext cx="12161520" cy="0"/>
          </a:xfrm>
          <a:prstGeom prst="line">
            <a:avLst/>
          </a:prstGeom>
          <a:noFill/>
          <a:ln w="76200" cap="sq">
            <a:solidFill>
              <a:schemeClr val="accent1">
                <a:lumMod val="40000"/>
                <a:lumOff val="60000"/>
              </a:schemeClr>
            </a:solidFill>
            <a:prstDash val="solid"/>
            <a:round/>
            <a:headEnd/>
            <a:tailEnd/>
          </a:ln>
          <a:extLst>
            <a:ext uri="{909E8E84-426E-40DD-AFC4-6F175D3DCCD1}">
              <a14:hiddenFill xmlns:a14="http://schemas.microsoft.com/office/drawing/2010/main">
                <a:noFill/>
              </a14:hiddenFill>
            </a:ext>
          </a:extLst>
        </p:spPr>
        <p:txBody>
          <a:bodyPr/>
          <a:lstStyle/>
          <a:p>
            <a:endParaRPr lang="en-US"/>
          </a:p>
        </p:txBody>
      </p:sp>
      <p:sp>
        <p:nvSpPr>
          <p:cNvPr id="16386" name="Rectangle 2"/>
          <p:cNvSpPr>
            <a:spLocks noGrp="1" noChangeArrowheads="1"/>
          </p:cNvSpPr>
          <p:nvPr>
            <p:ph type="ctrTitle"/>
          </p:nvPr>
        </p:nvSpPr>
        <p:spPr>
          <a:xfrm>
            <a:off x="508000" y="2534284"/>
            <a:ext cx="11176000" cy="2266317"/>
          </a:xfrm>
          <a:effectLst/>
        </p:spPr>
        <p:txBody>
          <a:bodyPr/>
          <a:lstStyle>
            <a:lvl1pPr>
              <a:lnSpc>
                <a:spcPct val="120000"/>
              </a:lnSpc>
              <a:defRPr sz="4400">
                <a:solidFill>
                  <a:schemeClr val="accent1">
                    <a:lumMod val="40000"/>
                    <a:lumOff val="60000"/>
                  </a:schemeClr>
                </a:solidFill>
                <a:effectLst/>
              </a:defRPr>
            </a:lvl1pPr>
          </a:lstStyle>
          <a:p>
            <a:r>
              <a:rPr lang="en-US" dirty="0"/>
              <a:t>Click to edit Master title style</a:t>
            </a:r>
          </a:p>
        </p:txBody>
      </p:sp>
      <p:sp>
        <p:nvSpPr>
          <p:cNvPr id="16387" name="Rectangle 3"/>
          <p:cNvSpPr>
            <a:spLocks noGrp="1" noChangeArrowheads="1"/>
          </p:cNvSpPr>
          <p:nvPr>
            <p:ph type="subTitle" idx="1"/>
          </p:nvPr>
        </p:nvSpPr>
        <p:spPr>
          <a:xfrm>
            <a:off x="482600" y="5562600"/>
            <a:ext cx="11176000" cy="533400"/>
          </a:xfrm>
        </p:spPr>
        <p:txBody>
          <a:bodyPr rIns="0"/>
          <a:lstStyle>
            <a:lvl1pPr marL="0" indent="0">
              <a:lnSpc>
                <a:spcPct val="100000"/>
              </a:lnSpc>
              <a:spcBef>
                <a:spcPct val="0"/>
              </a:spcBef>
              <a:spcAft>
                <a:spcPts val="600"/>
              </a:spcAft>
              <a:buFontTx/>
              <a:buNone/>
              <a:defRPr sz="2800">
                <a:solidFill>
                  <a:schemeClr val="tx2"/>
                </a:solidFill>
              </a:defRPr>
            </a:lvl1pPr>
          </a:lstStyle>
          <a:p>
            <a:r>
              <a:rPr lang="en-US" dirty="0"/>
              <a:t>Click to edit Master subtitle style</a:t>
            </a:r>
          </a:p>
        </p:txBody>
      </p:sp>
      <p:sp>
        <p:nvSpPr>
          <p:cNvPr id="5" name="TextBox 4">
            <a:extLst>
              <a:ext uri="{FF2B5EF4-FFF2-40B4-BE49-F238E27FC236}">
                <a16:creationId xmlns:a16="http://schemas.microsoft.com/office/drawing/2014/main" id="{C51CA077-7D6A-4DED-AEF8-BF4C625E6B6D}"/>
              </a:ext>
            </a:extLst>
          </p:cNvPr>
          <p:cNvSpPr txBox="1"/>
          <p:nvPr userDrawn="1"/>
        </p:nvSpPr>
        <p:spPr bwMode="gray">
          <a:xfrm>
            <a:off x="8077200" y="1719147"/>
            <a:ext cx="2057400" cy="323165"/>
          </a:xfrm>
          <a:prstGeom prst="rect">
            <a:avLst/>
          </a:prstGeom>
          <a:noFill/>
          <a:ln w="9525" algn="ctr">
            <a:noFill/>
            <a:miter lim="800000"/>
            <a:headEnd/>
            <a:tailEnd/>
          </a:ln>
        </p:spPr>
        <p:txBody>
          <a:bodyPr wrap="square" lIns="45720" rIns="45720" rtlCol="0">
            <a:spAutoFit/>
          </a:bodyPr>
          <a:lstStyle/>
          <a:p>
            <a:pPr marL="0" indent="0" algn="ctr">
              <a:buClr>
                <a:schemeClr val="tx2"/>
              </a:buClr>
              <a:buFontTx/>
              <a:buNone/>
            </a:pPr>
            <a:r>
              <a:rPr lang="en-US" sz="1500" b="1" spc="120" baseline="0" dirty="0">
                <a:solidFill>
                  <a:schemeClr val="accent2">
                    <a:lumMod val="60000"/>
                    <a:lumOff val="40000"/>
                  </a:schemeClr>
                </a:solidFill>
              </a:rPr>
              <a:t>parsonsbehle.com</a:t>
            </a:r>
          </a:p>
        </p:txBody>
      </p:sp>
      <p:pic>
        <p:nvPicPr>
          <p:cNvPr id="8" name="Picture 7">
            <a:extLst>
              <a:ext uri="{FF2B5EF4-FFF2-40B4-BE49-F238E27FC236}">
                <a16:creationId xmlns:a16="http://schemas.microsoft.com/office/drawing/2014/main" id="{77E00256-01CD-4DEE-9AEB-C0203E3DD7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7842" y="422510"/>
            <a:ext cx="1228016" cy="1755434"/>
          </a:xfrm>
          <a:prstGeom prst="rect">
            <a:avLst/>
          </a:prstGeom>
        </p:spPr>
      </p:pic>
      <p:sp>
        <p:nvSpPr>
          <p:cNvPr id="9" name="Line 4">
            <a:extLst>
              <a:ext uri="{FF2B5EF4-FFF2-40B4-BE49-F238E27FC236}">
                <a16:creationId xmlns:a16="http://schemas.microsoft.com/office/drawing/2014/main" id="{52FDE91C-FAFD-4FF4-98A1-7842B33C493A}"/>
              </a:ext>
            </a:extLst>
          </p:cNvPr>
          <p:cNvSpPr>
            <a:spLocks noChangeShapeType="1"/>
          </p:cNvSpPr>
          <p:nvPr userDrawn="1"/>
        </p:nvSpPr>
        <p:spPr bwMode="auto">
          <a:xfrm flipV="1">
            <a:off x="15240" y="2341771"/>
            <a:ext cx="12161520" cy="0"/>
          </a:xfrm>
          <a:prstGeom prst="line">
            <a:avLst/>
          </a:prstGeom>
          <a:noFill/>
          <a:ln w="76200" cap="sq">
            <a:solidFill>
              <a:schemeClr val="accent1">
                <a:lumMod val="40000"/>
                <a:lumOff val="60000"/>
              </a:schemeClr>
            </a:solidFill>
            <a:prstDash val="solid"/>
            <a:round/>
            <a:headEnd/>
            <a:tailEnd/>
          </a:ln>
          <a:extLst>
            <a:ext uri="{909E8E84-426E-40DD-AFC4-6F175D3DCCD1}">
              <a14:hiddenFill xmlns:a14="http://schemas.microsoft.com/office/drawing/2010/main">
                <a:noFill/>
              </a14:hiddenFill>
            </a:ext>
          </a:extLst>
        </p:spPr>
        <p:txBody>
          <a:bodyPr/>
          <a:lstStyle/>
          <a:p>
            <a:endParaRPr lang="en-US"/>
          </a:p>
        </p:txBody>
      </p:sp>
      <p:pic>
        <p:nvPicPr>
          <p:cNvPr id="10" name="Picture 9" descr="A picture containing icon&#10;&#10;Description automatically generated">
            <a:extLst>
              <a:ext uri="{FF2B5EF4-FFF2-40B4-BE49-F238E27FC236}">
                <a16:creationId xmlns:a16="http://schemas.microsoft.com/office/drawing/2014/main" id="{49AEA73C-9568-46E1-A77C-40381DB79A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3400" y="852172"/>
            <a:ext cx="1857715" cy="732787"/>
          </a:xfrm>
          <a:prstGeom prst="rect">
            <a:avLst/>
          </a:prstGeom>
        </p:spPr>
      </p:pic>
    </p:spTree>
    <p:extLst>
      <p:ext uri="{BB962C8B-B14F-4D97-AF65-F5344CB8AC3E}">
        <p14:creationId xmlns:p14="http://schemas.microsoft.com/office/powerpoint/2010/main" val="3307260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474135" y="4474210"/>
            <a:ext cx="11214100" cy="0"/>
          </a:xfrm>
          <a:prstGeom prst="line">
            <a:avLst/>
          </a:prstGeom>
          <a:noFill/>
          <a:ln w="50800" cap="rnd">
            <a:solidFill>
              <a:schemeClr val="accent2"/>
            </a:solidFill>
            <a:prstDash val="solid"/>
            <a:round/>
            <a:headEnd/>
            <a:tailEnd/>
          </a:ln>
          <a:extLst>
            <a:ext uri="{909E8E84-426E-40DD-AFC4-6F175D3DCCD1}">
              <a14:hiddenFill xmlns:a14="http://schemas.microsoft.com/office/drawing/2010/main">
                <a:noFill/>
              </a14:hiddenFill>
            </a:ext>
          </a:extLst>
        </p:spPr>
        <p:txBody>
          <a:bodyPr/>
          <a:lstStyle/>
          <a:p>
            <a:endParaRPr lang="en-US"/>
          </a:p>
        </p:txBody>
      </p:sp>
      <p:sp>
        <p:nvSpPr>
          <p:cNvPr id="16386" name="Rectangle 2"/>
          <p:cNvSpPr>
            <a:spLocks noGrp="1" noChangeArrowheads="1"/>
          </p:cNvSpPr>
          <p:nvPr>
            <p:ph type="ctrTitle"/>
          </p:nvPr>
        </p:nvSpPr>
        <p:spPr>
          <a:xfrm>
            <a:off x="508000" y="2534285"/>
            <a:ext cx="11176000" cy="1581150"/>
          </a:xfrm>
        </p:spPr>
        <p:txBody>
          <a:bodyPr/>
          <a:lstStyle>
            <a:lvl1pPr>
              <a:lnSpc>
                <a:spcPct val="120000"/>
              </a:lnSpc>
              <a:defRPr sz="4400">
                <a:solidFill>
                  <a:schemeClr val="accent1"/>
                </a:solidFill>
              </a:defRPr>
            </a:lvl1pPr>
          </a:lstStyle>
          <a:p>
            <a:r>
              <a:rPr lang="en-US" dirty="0"/>
              <a:t>Click to edit Master title style</a:t>
            </a:r>
          </a:p>
        </p:txBody>
      </p:sp>
      <p:sp>
        <p:nvSpPr>
          <p:cNvPr id="16387" name="Rectangle 3"/>
          <p:cNvSpPr>
            <a:spLocks noGrp="1" noChangeArrowheads="1"/>
          </p:cNvSpPr>
          <p:nvPr>
            <p:ph type="subTitle" idx="1"/>
          </p:nvPr>
        </p:nvSpPr>
        <p:spPr>
          <a:xfrm>
            <a:off x="482600" y="4816475"/>
            <a:ext cx="11176000" cy="1279525"/>
          </a:xfrm>
        </p:spPr>
        <p:txBody>
          <a:bodyPr rIns="0"/>
          <a:lstStyle>
            <a:lvl1pPr marL="0" indent="0">
              <a:lnSpc>
                <a:spcPct val="100000"/>
              </a:lnSpc>
              <a:spcBef>
                <a:spcPct val="0"/>
              </a:spcBef>
              <a:spcAft>
                <a:spcPts val="600"/>
              </a:spcAft>
              <a:buFontTx/>
              <a:buNone/>
              <a:defRPr sz="2800">
                <a:solidFill>
                  <a:schemeClr val="tx2"/>
                </a:solidFill>
              </a:defRPr>
            </a:lvl1pPr>
          </a:lstStyle>
          <a:p>
            <a:r>
              <a:rPr lang="en-US" dirty="0"/>
              <a:t>Click to edit Master subtitle style</a:t>
            </a:r>
          </a:p>
        </p:txBody>
      </p:sp>
      <p:pic>
        <p:nvPicPr>
          <p:cNvPr id="8" name="Picture 7">
            <a:extLst>
              <a:ext uri="{FF2B5EF4-FFF2-40B4-BE49-F238E27FC236}">
                <a16:creationId xmlns:a16="http://schemas.microsoft.com/office/drawing/2014/main" id="{96BC87AB-9158-4710-B372-CD64B5D30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7842" y="422510"/>
            <a:ext cx="1228016" cy="1755434"/>
          </a:xfrm>
          <a:prstGeom prst="rect">
            <a:avLst/>
          </a:prstGeom>
        </p:spPr>
      </p:pic>
      <p:sp>
        <p:nvSpPr>
          <p:cNvPr id="10" name="TextBox 9">
            <a:extLst>
              <a:ext uri="{FF2B5EF4-FFF2-40B4-BE49-F238E27FC236}">
                <a16:creationId xmlns:a16="http://schemas.microsoft.com/office/drawing/2014/main" id="{ED710D12-FBD2-4891-944C-F22C17CCC29C}"/>
              </a:ext>
            </a:extLst>
          </p:cNvPr>
          <p:cNvSpPr txBox="1"/>
          <p:nvPr userDrawn="1"/>
        </p:nvSpPr>
        <p:spPr bwMode="gray">
          <a:xfrm>
            <a:off x="7884928" y="1752600"/>
            <a:ext cx="2249672" cy="338554"/>
          </a:xfrm>
          <a:prstGeom prst="rect">
            <a:avLst/>
          </a:prstGeom>
          <a:noFill/>
          <a:ln w="9525" algn="ctr">
            <a:noFill/>
            <a:miter lim="800000"/>
            <a:headEnd/>
            <a:tailEnd/>
          </a:ln>
        </p:spPr>
        <p:txBody>
          <a:bodyPr wrap="square" lIns="45720" rIns="45720" rtlCol="0">
            <a:spAutoFit/>
          </a:bodyPr>
          <a:lstStyle/>
          <a:p>
            <a:pPr marL="0" indent="0" algn="ctr">
              <a:buClr>
                <a:schemeClr val="tx2"/>
              </a:buClr>
              <a:buFontTx/>
              <a:buNone/>
            </a:pPr>
            <a:r>
              <a:rPr lang="en-US" sz="1600" b="1" spc="120" baseline="0" dirty="0">
                <a:solidFill>
                  <a:schemeClr val="bg2"/>
                </a:solidFill>
              </a:rPr>
              <a:t>parsonsbehle.com</a:t>
            </a:r>
          </a:p>
        </p:txBody>
      </p:sp>
      <p:pic>
        <p:nvPicPr>
          <p:cNvPr id="11" name="Picture 10" descr="A picture containing icon&#10;&#10;Description automatically generated">
            <a:extLst>
              <a:ext uri="{FF2B5EF4-FFF2-40B4-BE49-F238E27FC236}">
                <a16:creationId xmlns:a16="http://schemas.microsoft.com/office/drawing/2014/main" id="{85F85CEB-0DE6-46C5-BB9B-23D262FB37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4800" y="762000"/>
            <a:ext cx="2086315" cy="822960"/>
          </a:xfrm>
          <a:prstGeom prst="rect">
            <a:avLst/>
          </a:prstGeom>
        </p:spPr>
      </p:pic>
    </p:spTree>
    <p:extLst>
      <p:ext uri="{BB962C8B-B14F-4D97-AF65-F5344CB8AC3E}">
        <p14:creationId xmlns:p14="http://schemas.microsoft.com/office/powerpoint/2010/main" val="79828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6" name="TextBox 5"/>
          <p:cNvSpPr txBox="1"/>
          <p:nvPr userDrawn="1"/>
        </p:nvSpPr>
        <p:spPr>
          <a:xfrm>
            <a:off x="0" y="3962400"/>
            <a:ext cx="12192000" cy="1828800"/>
          </a:xfrm>
          <a:prstGeom prst="rect">
            <a:avLst/>
          </a:prstGeom>
          <a:solidFill>
            <a:schemeClr val="accent1"/>
          </a:solidFill>
          <a:ln w="12700" algn="ctr">
            <a:noFill/>
            <a:miter lim="800000"/>
            <a:headEnd/>
            <a:tailEnd/>
          </a:ln>
          <a:effectLst/>
        </p:spPr>
        <p:txBody>
          <a:bodyPr wrap="none" anchor="ctr"/>
          <a:lstStyle/>
          <a:p>
            <a:pPr eaLnBrk="1" fontAlgn="auto" hangingPunct="1">
              <a:spcBef>
                <a:spcPts val="0"/>
              </a:spcBef>
              <a:spcAft>
                <a:spcPts val="0"/>
              </a:spcAft>
              <a:defRPr/>
            </a:pPr>
            <a:endParaRPr lang="en-US" sz="4000" b="1" dirty="0">
              <a:solidFill>
                <a:srgbClr val="FFFFFF"/>
              </a:solidFill>
              <a:latin typeface="+mn-lt"/>
              <a:cs typeface="+mn-cs"/>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309" y="4349638"/>
            <a:ext cx="1039091" cy="1039091"/>
          </a:xfrm>
          <a:prstGeom prst="rect">
            <a:avLst/>
          </a:prstGeom>
        </p:spPr>
      </p:pic>
      <p:sp>
        <p:nvSpPr>
          <p:cNvPr id="8" name="Text Placeholder 7"/>
          <p:cNvSpPr>
            <a:spLocks noGrp="1"/>
          </p:cNvSpPr>
          <p:nvPr>
            <p:ph type="body" sz="quarter" idx="10" hasCustomPrompt="1"/>
          </p:nvPr>
        </p:nvSpPr>
        <p:spPr>
          <a:xfrm>
            <a:off x="228600" y="4191000"/>
            <a:ext cx="9829800" cy="1371600"/>
          </a:xfrm>
          <a:effectLst>
            <a:outerShdw blurRad="50800" dist="50800" dir="5400000" algn="ctr" rotWithShape="0">
              <a:schemeClr val="accent1">
                <a:alpha val="35000"/>
              </a:schemeClr>
            </a:outerShdw>
          </a:effectLst>
        </p:spPr>
        <p:txBody>
          <a:bodyPr lIns="457200" anchor="ctr" anchorCtr="0"/>
          <a:lstStyle>
            <a:lvl1pPr marL="0" indent="0">
              <a:buNone/>
              <a:defRPr sz="4000" b="1">
                <a:solidFill>
                  <a:schemeClr val="accent1">
                    <a:lumMod val="40000"/>
                    <a:lumOff val="60000"/>
                  </a:schemeClr>
                </a:solidFill>
                <a:effectLst/>
                <a:latin typeface="+mj-lt"/>
              </a:defRPr>
            </a:lvl1pPr>
          </a:lstStyle>
          <a:p>
            <a:pPr lvl="0"/>
            <a:r>
              <a:rPr lang="en-US" dirty="0"/>
              <a:t>Click to edit text</a:t>
            </a:r>
          </a:p>
        </p:txBody>
      </p:sp>
      <p:sp>
        <p:nvSpPr>
          <p:cNvPr id="5" name="Line 4">
            <a:extLst>
              <a:ext uri="{FF2B5EF4-FFF2-40B4-BE49-F238E27FC236}">
                <a16:creationId xmlns:a16="http://schemas.microsoft.com/office/drawing/2014/main" id="{CD6146A3-FDA7-4E0B-B952-6EE85792327D}"/>
              </a:ext>
            </a:extLst>
          </p:cNvPr>
          <p:cNvSpPr>
            <a:spLocks noChangeShapeType="1"/>
          </p:cNvSpPr>
          <p:nvPr userDrawn="1"/>
        </p:nvSpPr>
        <p:spPr bwMode="auto">
          <a:xfrm flipV="1">
            <a:off x="18662" y="5791200"/>
            <a:ext cx="12161520" cy="0"/>
          </a:xfrm>
          <a:prstGeom prst="line">
            <a:avLst/>
          </a:prstGeom>
          <a:noFill/>
          <a:ln w="76200" cap="sq">
            <a:solidFill>
              <a:schemeClr val="accent1">
                <a:lumMod val="40000"/>
                <a:lumOff val="60000"/>
              </a:schemeClr>
            </a:solidFill>
            <a:prstDash val="solid"/>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4">
            <a:extLst>
              <a:ext uri="{FF2B5EF4-FFF2-40B4-BE49-F238E27FC236}">
                <a16:creationId xmlns:a16="http://schemas.microsoft.com/office/drawing/2014/main" id="{C4C1FD15-A549-49CA-BCE2-F5397D9FDA24}"/>
              </a:ext>
            </a:extLst>
          </p:cNvPr>
          <p:cNvSpPr>
            <a:spLocks noChangeShapeType="1"/>
          </p:cNvSpPr>
          <p:nvPr userDrawn="1"/>
        </p:nvSpPr>
        <p:spPr bwMode="auto">
          <a:xfrm flipV="1">
            <a:off x="18662" y="3938161"/>
            <a:ext cx="12161520" cy="0"/>
          </a:xfrm>
          <a:prstGeom prst="line">
            <a:avLst/>
          </a:prstGeom>
          <a:noFill/>
          <a:ln w="76200" cap="sq">
            <a:solidFill>
              <a:schemeClr val="accent1">
                <a:lumMod val="40000"/>
                <a:lumOff val="60000"/>
              </a:schemeClr>
            </a:solidFill>
            <a:prstDash val="solid"/>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1722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6"/>
          <p:cNvSpPr>
            <a:spLocks noChangeShapeType="1"/>
          </p:cNvSpPr>
          <p:nvPr/>
        </p:nvSpPr>
        <p:spPr bwMode="auto">
          <a:xfrm>
            <a:off x="474135" y="2060575"/>
            <a:ext cx="11214100" cy="0"/>
          </a:xfrm>
          <a:prstGeom prst="line">
            <a:avLst/>
          </a:prstGeom>
          <a:noFill/>
          <a:ln w="31750" cap="rnd">
            <a:solidFill>
              <a:schemeClr val="accent2"/>
            </a:solidFill>
            <a:prstDash val="solid"/>
            <a:round/>
            <a:headEnd/>
            <a:tailEnd/>
          </a:ln>
          <a:extLst>
            <a:ext uri="{909E8E84-426E-40DD-AFC4-6F175D3DCCD1}">
              <a14:hiddenFill xmlns:a14="http://schemas.microsoft.com/office/drawing/2010/main">
                <a:noFill/>
              </a14:hiddenFill>
            </a:ext>
          </a:extLst>
        </p:spPr>
        <p:txBody>
          <a:bodyPr/>
          <a:lstStyle/>
          <a:p>
            <a:endParaRPr lang="en-US"/>
          </a:p>
        </p:txBody>
      </p:sp>
      <p:sp>
        <p:nvSpPr>
          <p:cNvPr id="715780" name="Rectangle 4"/>
          <p:cNvSpPr>
            <a:spLocks noGrp="1" noChangeArrowheads="1"/>
          </p:cNvSpPr>
          <p:nvPr>
            <p:ph type="ctrTitle"/>
          </p:nvPr>
        </p:nvSpPr>
        <p:spPr>
          <a:xfrm>
            <a:off x="482600" y="292100"/>
            <a:ext cx="11176000" cy="1665288"/>
          </a:xfrm>
        </p:spPr>
        <p:txBody>
          <a:bodyPr/>
          <a:lstStyle>
            <a:lvl1pPr>
              <a:defRPr sz="4400"/>
            </a:lvl1pPr>
          </a:lstStyle>
          <a:p>
            <a:r>
              <a:rPr lang="en-US" dirty="0"/>
              <a:t>Click to edit Master title style</a:t>
            </a:r>
          </a:p>
        </p:txBody>
      </p:sp>
      <p:sp>
        <p:nvSpPr>
          <p:cNvPr id="715781" name="Rectangle 5"/>
          <p:cNvSpPr>
            <a:spLocks noGrp="1" noChangeArrowheads="1"/>
          </p:cNvSpPr>
          <p:nvPr>
            <p:ph type="subTitle" idx="1"/>
          </p:nvPr>
        </p:nvSpPr>
        <p:spPr>
          <a:xfrm>
            <a:off x="482600" y="2390778"/>
            <a:ext cx="11176000" cy="1800225"/>
          </a:xfrm>
        </p:spPr>
        <p:txBody>
          <a:bodyPr rIns="0"/>
          <a:lstStyle>
            <a:lvl1pPr>
              <a:spcBef>
                <a:spcPct val="0"/>
              </a:spcBef>
              <a:buNone/>
              <a:defRPr sz="2800">
                <a:solidFill>
                  <a:schemeClr val="tx2"/>
                </a:solidFill>
              </a:defRPr>
            </a:lvl1pPr>
          </a:lstStyle>
          <a:p>
            <a:r>
              <a:rPr lang="en-US" dirty="0"/>
              <a:t>Click to edit Master subtitle style</a:t>
            </a:r>
          </a:p>
        </p:txBody>
      </p:sp>
    </p:spTree>
    <p:extLst>
      <p:ext uri="{BB962C8B-B14F-4D97-AF65-F5344CB8AC3E}">
        <p14:creationId xmlns:p14="http://schemas.microsoft.com/office/powerpoint/2010/main" val="387606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1" y="438538"/>
            <a:ext cx="11129436" cy="854075"/>
          </a:xfrm>
        </p:spPr>
        <p:txBody>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spcBef>
                <a:spcPts val="0"/>
              </a:spcBef>
              <a:spcAft>
                <a:spcPts val="1200"/>
              </a:spcAft>
              <a:buFont typeface="Wingdings" panose="05000000000000000000" pitchFamily="2" charset="2"/>
              <a:buChar char="§"/>
              <a:defRPr>
                <a:solidFill>
                  <a:schemeClr val="tx1"/>
                </a:solidFill>
              </a:defRPr>
            </a:lvl1pPr>
            <a:lvl2pPr>
              <a:spcBef>
                <a:spcPts val="0"/>
              </a:spcBef>
              <a:spcAft>
                <a:spcPts val="1200"/>
              </a:spcAft>
              <a:defRPr lang="en-US" sz="2400" kern="1200" dirty="0" smtClean="0">
                <a:solidFill>
                  <a:schemeClr val="tx1"/>
                </a:solidFill>
                <a:latin typeface="Arial" charset="0"/>
                <a:ea typeface="+mn-ea"/>
                <a:cs typeface="+mn-cs"/>
              </a:defRPr>
            </a:lvl2pPr>
            <a:lvl3pPr marL="1097280" indent="-231775">
              <a:spcBef>
                <a:spcPts val="0"/>
              </a:spcBef>
              <a:spcAft>
                <a:spcPts val="1200"/>
              </a:spcAft>
              <a:buFont typeface="Arial" panose="020B0604020202020204" pitchFamily="34" charset="0"/>
              <a:buChar char="•"/>
              <a:defRPr lang="en-US" sz="2000" kern="1200" dirty="0" smtClean="0">
                <a:solidFill>
                  <a:schemeClr val="tx1"/>
                </a:solidFill>
                <a:latin typeface="Arial" charset="0"/>
                <a:ea typeface="+mn-ea"/>
                <a:cs typeface="+mn-cs"/>
              </a:defRPr>
            </a:lvl3pPr>
            <a:lvl4pPr>
              <a:defRPr lang="en-US" sz="1600" kern="1200" dirty="0" smtClean="0">
                <a:solidFill>
                  <a:schemeClr val="tx1"/>
                </a:solidFill>
                <a:latin typeface="Arial" charset="0"/>
                <a:ea typeface="+mn-ea"/>
                <a:cs typeface="+mn-cs"/>
              </a:defRPr>
            </a:lvl4pPr>
            <a:lvl5pPr>
              <a:defRPr lang="en-US" sz="1400" kern="1200" dirty="0">
                <a:solidFill>
                  <a:schemeClr val="tx1"/>
                </a:solidFill>
                <a:latin typeface="Arial" charset="0"/>
                <a:ea typeface="+mn-ea"/>
                <a:cs typeface="+mn-cs"/>
              </a:defRPr>
            </a:lvl5pPr>
            <a:lvl6pPr>
              <a:spcBef>
                <a:spcPts val="0"/>
              </a:spcBef>
              <a:spcAft>
                <a:spcPts val="1200"/>
              </a:spcAft>
              <a:buClr>
                <a:schemeClr val="accent1"/>
              </a:buClr>
              <a:defRPr>
                <a:solidFill>
                  <a:schemeClr val="tx1"/>
                </a:solidFill>
              </a:defRPr>
            </a:lvl6pPr>
            <a:lvl7pPr marL="1768475" indent="0">
              <a:spcBef>
                <a:spcPts val="0"/>
              </a:spcBef>
              <a:spcAft>
                <a:spcPts val="1200"/>
              </a:spcAft>
              <a:buClr>
                <a:schemeClr val="accent1"/>
              </a:buClr>
              <a:buFont typeface="Arial" panose="020B0604020202020204" pitchFamily="34" charset="0"/>
              <a:buNone/>
              <a:defRPr/>
            </a:lvl7pPr>
          </a:lstStyle>
          <a:p>
            <a:pPr lvl="0"/>
            <a:r>
              <a:rPr lang="en-US" dirty="0"/>
              <a:t>Click to edit Master text styles</a:t>
            </a:r>
          </a:p>
          <a:p>
            <a:pPr lvl="1"/>
            <a:r>
              <a:rPr lang="en-US" dirty="0"/>
              <a:t>Second level</a:t>
            </a:r>
          </a:p>
          <a:p>
            <a:pPr lvl="2"/>
            <a:r>
              <a:rPr lang="en-US" dirty="0"/>
              <a:t>Third level</a:t>
            </a:r>
          </a:p>
          <a:p>
            <a:pPr lvl="5"/>
            <a:r>
              <a:rPr lang="en-US" dirty="0"/>
              <a:t>Fourth level</a:t>
            </a:r>
          </a:p>
        </p:txBody>
      </p:sp>
    </p:spTree>
    <p:extLst>
      <p:ext uri="{BB962C8B-B14F-4D97-AF65-F5344CB8AC3E}">
        <p14:creationId xmlns:p14="http://schemas.microsoft.com/office/powerpoint/2010/main" val="283139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362075"/>
          </a:xfrm>
        </p:spPr>
        <p:txBody>
          <a:bodyPr anchor="b"/>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024038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1" y="436986"/>
            <a:ext cx="11129436" cy="854075"/>
          </a:xfrm>
        </p:spPr>
        <p:txBody>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533401" y="1528763"/>
            <a:ext cx="5463116" cy="4570412"/>
          </a:xfrm>
        </p:spPr>
        <p:txBody>
          <a:bodyPr/>
          <a:lstStyle>
            <a:lvl1pPr marL="228600" indent="-228600" algn="l" rtl="0" fontAlgn="base">
              <a:spcBef>
                <a:spcPts val="600"/>
              </a:spcBef>
              <a:spcAft>
                <a:spcPts val="600"/>
              </a:spcAft>
              <a:buClr>
                <a:schemeClr val="accent1"/>
              </a:buClr>
              <a:buFont typeface="Wingdings" panose="05000000000000000000" pitchFamily="2" charset="2"/>
              <a:buChar char="§"/>
              <a:defRPr lang="en-US" sz="2400" kern="1200" dirty="0" smtClean="0">
                <a:solidFill>
                  <a:schemeClr val="tx1">
                    <a:lumMod val="85000"/>
                    <a:lumOff val="15000"/>
                  </a:schemeClr>
                </a:solidFill>
                <a:latin typeface="Arial" charset="0"/>
                <a:ea typeface="+mn-ea"/>
                <a:cs typeface="+mn-cs"/>
              </a:defRPr>
            </a:lvl1pPr>
            <a:lvl2pPr>
              <a:spcBef>
                <a:spcPts val="600"/>
              </a:spcBef>
              <a:spcAft>
                <a:spcPts val="600"/>
              </a:spcAft>
              <a:defRPr lang="en-US" sz="2000" kern="1200" dirty="0" smtClean="0">
                <a:solidFill>
                  <a:schemeClr val="tx1">
                    <a:lumMod val="85000"/>
                    <a:lumOff val="15000"/>
                  </a:schemeClr>
                </a:solidFill>
                <a:latin typeface="Arial" charset="0"/>
                <a:ea typeface="+mn-ea"/>
                <a:cs typeface="+mn-cs"/>
              </a:defRPr>
            </a:lvl2pPr>
            <a:lvl3pPr marL="1097280">
              <a:spcBef>
                <a:spcPts val="600"/>
              </a:spcBef>
              <a:spcAft>
                <a:spcPts val="600"/>
              </a:spcAft>
              <a:defRPr lang="en-US" sz="1800" kern="1200" dirty="0" smtClean="0">
                <a:solidFill>
                  <a:schemeClr val="tx1">
                    <a:lumMod val="85000"/>
                    <a:lumOff val="15000"/>
                  </a:schemeClr>
                </a:solidFill>
                <a:latin typeface="Arial" charset="0"/>
                <a:ea typeface="+mn-ea"/>
                <a:cs typeface="+mn-cs"/>
              </a:defRPr>
            </a:lvl3pPr>
            <a:lvl4pPr>
              <a:defRPr lang="en-US" sz="1400" kern="1200" dirty="0" smtClean="0">
                <a:solidFill>
                  <a:schemeClr val="tx1"/>
                </a:solidFill>
                <a:latin typeface="Arial" charset="0"/>
                <a:ea typeface="+mn-ea"/>
                <a:cs typeface="+mn-cs"/>
              </a:defRPr>
            </a:lvl4pPr>
            <a:lvl5pPr>
              <a:defRPr sz="1800"/>
            </a:lvl5pPr>
            <a:lvl6pPr marL="1311275" indent="0">
              <a:spcBef>
                <a:spcPts val="600"/>
              </a:spcBef>
              <a:spcAft>
                <a:spcPts val="600"/>
              </a:spcAft>
              <a:buClr>
                <a:schemeClr val="accent1"/>
              </a:buClr>
              <a:buNone/>
              <a:defRPr sz="16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9719" y="1528763"/>
            <a:ext cx="5458880" cy="4570412"/>
          </a:xfrm>
        </p:spPr>
        <p:txBody>
          <a:bodyPr/>
          <a:lstStyle>
            <a:lvl1pPr marL="228600" indent="-228600" algn="l" rtl="0" fontAlgn="base">
              <a:spcBef>
                <a:spcPts val="600"/>
              </a:spcBef>
              <a:spcAft>
                <a:spcPts val="600"/>
              </a:spcAft>
              <a:buClr>
                <a:schemeClr val="accent1"/>
              </a:buClr>
              <a:buFont typeface="Wingdings" panose="05000000000000000000" pitchFamily="2" charset="2"/>
              <a:buChar char="§"/>
              <a:defRPr lang="en-US" sz="2400" kern="1200" dirty="0" smtClean="0">
                <a:solidFill>
                  <a:schemeClr val="tx1">
                    <a:lumMod val="85000"/>
                    <a:lumOff val="15000"/>
                  </a:schemeClr>
                </a:solidFill>
                <a:latin typeface="Arial" charset="0"/>
                <a:ea typeface="+mn-ea"/>
                <a:cs typeface="+mn-cs"/>
              </a:defRPr>
            </a:lvl1pPr>
            <a:lvl2pPr>
              <a:spcBef>
                <a:spcPts val="600"/>
              </a:spcBef>
              <a:spcAft>
                <a:spcPts val="600"/>
              </a:spcAft>
              <a:defRPr lang="en-US" sz="2000" kern="1200" dirty="0" smtClean="0">
                <a:solidFill>
                  <a:schemeClr val="tx1">
                    <a:lumMod val="85000"/>
                    <a:lumOff val="15000"/>
                  </a:schemeClr>
                </a:solidFill>
                <a:latin typeface="Arial" charset="0"/>
                <a:ea typeface="+mn-ea"/>
                <a:cs typeface="+mn-cs"/>
              </a:defRPr>
            </a:lvl2pPr>
            <a:lvl3pPr marL="1097280">
              <a:spcBef>
                <a:spcPts val="600"/>
              </a:spcBef>
              <a:spcAft>
                <a:spcPts val="600"/>
              </a:spcAft>
              <a:defRPr lang="en-US" sz="1800" kern="1200" dirty="0" smtClean="0">
                <a:solidFill>
                  <a:schemeClr val="tx1">
                    <a:lumMod val="85000"/>
                    <a:lumOff val="15000"/>
                  </a:schemeClr>
                </a:solidFill>
                <a:latin typeface="Arial" charset="0"/>
                <a:ea typeface="+mn-ea"/>
                <a:cs typeface="+mn-cs"/>
              </a:defRPr>
            </a:lvl3pPr>
            <a:lvl4pPr>
              <a:defRPr lang="en-US" sz="1400" kern="1200" dirty="0" smtClean="0">
                <a:solidFill>
                  <a:schemeClr val="tx1"/>
                </a:solidFill>
                <a:latin typeface="Arial" charset="0"/>
                <a:ea typeface="+mn-ea"/>
                <a:cs typeface="+mn-cs"/>
              </a:defRPr>
            </a:lvl4pPr>
            <a:lvl5pPr>
              <a:defRPr sz="1800"/>
            </a:lvl5pPr>
            <a:lvl6pPr>
              <a:spcBef>
                <a:spcPts val="600"/>
              </a:spcBef>
              <a:spcAft>
                <a:spcPts val="600"/>
              </a:spcAft>
              <a:buClr>
                <a:schemeClr val="accent1"/>
              </a:buClr>
              <a:defRPr sz="16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538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1876" y="435677"/>
            <a:ext cx="11128248" cy="850392"/>
          </a:xfrm>
        </p:spPr>
        <p:txBody>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ctr" anchorCtr="0"/>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spcBef>
                <a:spcPts val="600"/>
              </a:spcBef>
              <a:spcAft>
                <a:spcPts val="600"/>
              </a:spcAft>
              <a:defRPr sz="2400"/>
            </a:lvl1pPr>
            <a:lvl2pPr>
              <a:spcBef>
                <a:spcPts val="600"/>
              </a:spcBef>
              <a:spcAft>
                <a:spcPts val="600"/>
              </a:spcAft>
              <a:defRPr sz="2000"/>
            </a:lvl2pPr>
            <a:lvl3pPr marL="1097280">
              <a:spcBef>
                <a:spcPts val="600"/>
              </a:spcBef>
              <a:spcAft>
                <a:spcPts val="600"/>
              </a:spcAft>
              <a:defRPr sz="1800"/>
            </a:lvl3pPr>
            <a:lvl4pPr>
              <a:defRPr sz="1600"/>
            </a:lvl4pPr>
            <a:lvl5pPr>
              <a:defRPr sz="1600"/>
            </a:lvl5pPr>
            <a:lvl6pPr marL="1311275" marR="0" indent="0" algn="l" defTabSz="914400" rtl="0" eaLnBrk="1" fontAlgn="base" latinLnBrk="0" hangingPunct="1">
              <a:lnSpc>
                <a:spcPct val="100000"/>
              </a:lnSpc>
              <a:spcBef>
                <a:spcPts val="600"/>
              </a:spcBef>
              <a:spcAft>
                <a:spcPts val="600"/>
              </a:spcAft>
              <a:buClr>
                <a:schemeClr val="accent1"/>
              </a:buClr>
              <a:buSzTx/>
              <a:buFont typeface="Arial" charset="0"/>
              <a:buNone/>
              <a:tabLst/>
              <a:defRPr sz="1600"/>
            </a:lvl6pPr>
            <a:lvl7pPr marL="1768475" indent="0">
              <a:spcBef>
                <a:spcPts val="600"/>
              </a:spcBef>
              <a:spcAft>
                <a:spcPts val="600"/>
              </a:spcAft>
              <a:buClr>
                <a:schemeClr val="accent1"/>
              </a:buClr>
              <a:buFont typeface="Arial" panose="020B0604020202020204" pitchFamily="34" charset="0"/>
              <a:buNone/>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93369" y="1535113"/>
            <a:ext cx="5389033" cy="639762"/>
          </a:xfrm>
        </p:spPr>
        <p:txBody>
          <a:bodyPr anchor="ctr" anchorCtr="0"/>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spcBef>
                <a:spcPts val="600"/>
              </a:spcBef>
              <a:spcAft>
                <a:spcPts val="600"/>
              </a:spcAft>
              <a:defRPr sz="2400"/>
            </a:lvl1pPr>
            <a:lvl2pPr>
              <a:spcBef>
                <a:spcPts val="600"/>
              </a:spcBef>
              <a:spcAft>
                <a:spcPts val="600"/>
              </a:spcAft>
              <a:defRPr sz="2000"/>
            </a:lvl2pPr>
            <a:lvl3pPr marL="1097280">
              <a:spcBef>
                <a:spcPts val="600"/>
              </a:spcBef>
              <a:spcAft>
                <a:spcPts val="600"/>
              </a:spcAft>
              <a:defRPr sz="1800"/>
            </a:lvl3pPr>
            <a:lvl4pPr>
              <a:defRPr sz="1600"/>
            </a:lvl4pPr>
            <a:lvl5pPr>
              <a:defRPr sz="1600"/>
            </a:lvl5pPr>
            <a:lvl6pPr>
              <a:spcBef>
                <a:spcPts val="600"/>
              </a:spcBef>
              <a:spcAft>
                <a:spcPts val="600"/>
              </a:spcAft>
              <a:buClr>
                <a:schemeClr val="accent1"/>
              </a:buClr>
              <a:defRPr sz="1600"/>
            </a:lvl6pPr>
            <a:lvl7pPr marL="2049463" indent="-280988">
              <a:spcBef>
                <a:spcPts val="600"/>
              </a:spcBef>
              <a:spcAft>
                <a:spcPts val="600"/>
              </a:spcAft>
              <a:buClr>
                <a:schemeClr val="accent1"/>
              </a:buClr>
              <a:buFont typeface="Arial" panose="020B0604020202020204" pitchFamily="34" charset="0"/>
              <a:buChar cha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9478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533401" y="457200"/>
            <a:ext cx="11129436"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 style</a:t>
            </a:r>
          </a:p>
        </p:txBody>
      </p:sp>
      <p:sp>
        <p:nvSpPr>
          <p:cNvPr id="1027" name="Rectangle 6"/>
          <p:cNvSpPr>
            <a:spLocks noGrp="1" noChangeArrowheads="1"/>
          </p:cNvSpPr>
          <p:nvPr>
            <p:ph type="body" idx="1"/>
          </p:nvPr>
        </p:nvSpPr>
        <p:spPr bwMode="auto">
          <a:xfrm>
            <a:off x="533401" y="1528763"/>
            <a:ext cx="11129436"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8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5"/>
            <a:r>
              <a:rPr lang="en-US" altLang="en-US" dirty="0"/>
              <a:t>Fourth level</a:t>
            </a:r>
          </a:p>
        </p:txBody>
      </p:sp>
      <p:sp>
        <p:nvSpPr>
          <p:cNvPr id="1028" name="Line 7"/>
          <p:cNvSpPr>
            <a:spLocks noChangeShapeType="1"/>
          </p:cNvSpPr>
          <p:nvPr/>
        </p:nvSpPr>
        <p:spPr bwMode="auto">
          <a:xfrm>
            <a:off x="533401" y="1371600"/>
            <a:ext cx="11129436" cy="1588"/>
          </a:xfrm>
          <a:prstGeom prst="line">
            <a:avLst/>
          </a:prstGeom>
          <a:noFill/>
          <a:ln w="38100" cap="rnd" cmpd="sng">
            <a:solidFill>
              <a:schemeClr val="accent2"/>
            </a:solidFill>
            <a:prstDash val="solid"/>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Rectangle 8"/>
          <p:cNvSpPr>
            <a:spLocks noChangeArrowheads="1"/>
          </p:cNvSpPr>
          <p:nvPr/>
        </p:nvSpPr>
        <p:spPr bwMode="gray">
          <a:xfrm>
            <a:off x="46180" y="6507162"/>
            <a:ext cx="6096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Arial" panose="020B0604020202020204" pitchFamily="34" charset="0"/>
              <a:buNone/>
              <a:defRPr/>
            </a:pPr>
            <a:fld id="{2B75FC8C-E86F-4366-A5A5-8E8A623B18AA}" type="slidenum">
              <a:rPr lang="en-US" altLang="en-US" sz="800" b="1" smtClean="0">
                <a:solidFill>
                  <a:srgbClr val="4B4B4B"/>
                </a:solidFill>
              </a:rPr>
              <a:pPr algn="ctr">
                <a:buFont typeface="Arial" panose="020B0604020202020204" pitchFamily="34" charset="0"/>
                <a:buNone/>
                <a:defRPr/>
              </a:pPr>
              <a:t>‹#›</a:t>
            </a:fld>
            <a:endParaRPr lang="en-US" altLang="en-US" sz="800" b="1" dirty="0">
              <a:solidFill>
                <a:srgbClr val="4B4B4B"/>
              </a:solidFill>
            </a:endParaRPr>
          </a:p>
        </p:txBody>
      </p:sp>
      <p:pic>
        <p:nvPicPr>
          <p:cNvPr id="6" name="Picture 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353800" y="6096000"/>
            <a:ext cx="565293" cy="565293"/>
          </a:xfrm>
          <a:prstGeom prst="rect">
            <a:avLst/>
          </a:prstGeom>
        </p:spPr>
      </p:pic>
      <p:sp>
        <p:nvSpPr>
          <p:cNvPr id="2" name="Footer Placeholder 1">
            <a:extLst>
              <a:ext uri="{FF2B5EF4-FFF2-40B4-BE49-F238E27FC236}">
                <a16:creationId xmlns:a16="http://schemas.microsoft.com/office/drawing/2014/main" id="{2FB8233B-C8F2-4B28-AF2E-0A9CC8B696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894" r:id="rId1"/>
    <p:sldLayoutId id="2147483896" r:id="rId2"/>
    <p:sldLayoutId id="2147483890" r:id="rId3"/>
    <p:sldLayoutId id="2147483893" r:id="rId4"/>
    <p:sldLayoutId id="2147483891" r:id="rId5"/>
    <p:sldLayoutId id="2147483883" r:id="rId6"/>
    <p:sldLayoutId id="2147483884" r:id="rId7"/>
    <p:sldLayoutId id="2147483885" r:id="rId8"/>
    <p:sldLayoutId id="2147483886" r:id="rId9"/>
    <p:sldLayoutId id="2147483892" r:id="rId10"/>
    <p:sldLayoutId id="2147483887" r:id="rId11"/>
    <p:sldLayoutId id="2147483895" r:id="rId12"/>
    <p:sldLayoutId id="2147483888" r:id="rId13"/>
    <p:sldLayoutId id="2147483889" r:id="rId14"/>
    <p:sldLayoutId id="2147483897" r:id="rId15"/>
    <p:sldLayoutId id="2147483898" r:id="rId16"/>
  </p:sldLayoutIdLst>
  <p:hf hdr="0" ftr="0" dt="0"/>
  <p:txStyles>
    <p:titleStyle>
      <a:lvl1pPr algn="l" rtl="0" eaLnBrk="1" fontAlgn="base" hangingPunct="1">
        <a:lnSpc>
          <a:spcPct val="100000"/>
        </a:lnSpc>
        <a:spcBef>
          <a:spcPct val="0"/>
        </a:spcBef>
        <a:spcAft>
          <a:spcPct val="0"/>
        </a:spcAft>
        <a:defRPr sz="4000" b="1">
          <a:solidFill>
            <a:srgbClr val="4F7065"/>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228600" indent="-228600" algn="l" rtl="0" eaLnBrk="1" fontAlgn="base" hangingPunct="1">
        <a:spcBef>
          <a:spcPts val="0"/>
        </a:spcBef>
        <a:spcAft>
          <a:spcPts val="1200"/>
        </a:spcAft>
        <a:buClr>
          <a:schemeClr val="accent1"/>
        </a:buClr>
        <a:buFont typeface="Wingdings" panose="05000000000000000000" pitchFamily="2" charset="2"/>
        <a:buChar char="§"/>
        <a:defRPr lang="en-US" sz="2800" kern="1200" dirty="0">
          <a:solidFill>
            <a:schemeClr val="tx1"/>
          </a:solidFill>
          <a:latin typeface="Arial" charset="0"/>
          <a:ea typeface="+mn-ea"/>
          <a:cs typeface="+mn-cs"/>
        </a:defRPr>
      </a:lvl1pPr>
      <a:lvl2pPr marL="682625" indent="-228600" algn="l" rtl="0" eaLnBrk="1" fontAlgn="base" hangingPunct="1">
        <a:spcBef>
          <a:spcPts val="0"/>
        </a:spcBef>
        <a:spcAft>
          <a:spcPts val="1200"/>
        </a:spcAft>
        <a:buClr>
          <a:schemeClr val="accent1"/>
        </a:buClr>
        <a:buSzPct val="70000"/>
        <a:buFont typeface="Courier New" panose="02070309020205020404" pitchFamily="49" charset="0"/>
        <a:buChar char="o"/>
        <a:defRPr lang="en-US" sz="2400" kern="1200" dirty="0">
          <a:solidFill>
            <a:schemeClr val="tx1"/>
          </a:solidFill>
          <a:latin typeface="Arial" charset="0"/>
          <a:ea typeface="+mn-ea"/>
          <a:cs typeface="+mn-cs"/>
        </a:defRPr>
      </a:lvl2pPr>
      <a:lvl3pPr marL="1097280" indent="-231775" algn="l" rtl="0" eaLnBrk="1" fontAlgn="base" hangingPunct="1">
        <a:spcBef>
          <a:spcPts val="0"/>
        </a:spcBef>
        <a:spcAft>
          <a:spcPts val="1200"/>
        </a:spcAft>
        <a:buClr>
          <a:schemeClr val="accent1"/>
        </a:buClr>
        <a:buFont typeface="Arial" panose="020B0604020202020204" pitchFamily="34" charset="0"/>
        <a:buChar char="•"/>
        <a:defRPr lang="en-US" sz="2000" kern="1200" dirty="0">
          <a:solidFill>
            <a:schemeClr val="tx1"/>
          </a:solidFill>
          <a:latin typeface="Arial" charset="0"/>
          <a:ea typeface="+mn-ea"/>
          <a:cs typeface="+mn-cs"/>
        </a:defRPr>
      </a:lvl3pPr>
      <a:lvl4pPr marL="852488" indent="-280988" algn="l" rtl="0" eaLnBrk="1" fontAlgn="base" hangingPunct="1">
        <a:spcBef>
          <a:spcPct val="25000"/>
        </a:spcBef>
        <a:spcAft>
          <a:spcPct val="0"/>
        </a:spcAft>
        <a:buChar char="•"/>
        <a:defRPr lang="en-US" sz="1600" kern="1200" dirty="0">
          <a:solidFill>
            <a:schemeClr val="tx1"/>
          </a:solidFill>
          <a:latin typeface="Arial" charset="0"/>
          <a:ea typeface="+mn-ea"/>
          <a:cs typeface="+mn-cs"/>
        </a:defRPr>
      </a:lvl4pPr>
      <a:lvl5pPr marL="1135063" indent="-280988" algn="l" rtl="0" eaLnBrk="1" fontAlgn="base" hangingPunct="1">
        <a:spcBef>
          <a:spcPct val="20000"/>
        </a:spcBef>
        <a:spcAft>
          <a:spcPct val="20000"/>
        </a:spcAft>
        <a:buFont typeface="Arial" panose="020B0604020202020204" pitchFamily="34" charset="0"/>
        <a:buChar char="–"/>
        <a:defRPr lang="en-US" sz="1400" kern="1200" dirty="0">
          <a:solidFill>
            <a:schemeClr val="tx1"/>
          </a:solidFill>
          <a:latin typeface="Arial" charset="0"/>
          <a:ea typeface="+mn-ea"/>
          <a:cs typeface="+mn-cs"/>
        </a:defRPr>
      </a:lvl5pPr>
      <a:lvl6pPr marL="1371600" indent="-228600" algn="l" rtl="0" eaLnBrk="1" fontAlgn="base" hangingPunct="1">
        <a:spcBef>
          <a:spcPts val="0"/>
        </a:spcBef>
        <a:spcAft>
          <a:spcPts val="1200"/>
        </a:spcAft>
        <a:buClr>
          <a:schemeClr val="accent1"/>
        </a:buClr>
        <a:buFont typeface="Arial" charset="0"/>
        <a:buChar char="–"/>
        <a:defRPr sz="1800">
          <a:solidFill>
            <a:schemeClr val="tx1"/>
          </a:solidFill>
          <a:latin typeface="+mn-lt"/>
        </a:defRPr>
      </a:lvl6pPr>
      <a:lvl7pPr marL="2049463" indent="-280988" algn="l" rtl="0" eaLnBrk="1" fontAlgn="base" hangingPunct="1">
        <a:spcBef>
          <a:spcPct val="20000"/>
        </a:spcBef>
        <a:spcAft>
          <a:spcPct val="20000"/>
        </a:spcAft>
        <a:buFont typeface="Arial" charset="0"/>
        <a:buChar char="–"/>
        <a:defRPr sz="1600">
          <a:solidFill>
            <a:schemeClr val="tx1"/>
          </a:solidFill>
          <a:latin typeface="+mn-lt"/>
        </a:defRPr>
      </a:lvl7pPr>
      <a:lvl8pPr marL="2506663" indent="-280988" algn="l" rtl="0" eaLnBrk="1" fontAlgn="base" hangingPunct="1">
        <a:spcBef>
          <a:spcPct val="20000"/>
        </a:spcBef>
        <a:spcAft>
          <a:spcPct val="20000"/>
        </a:spcAft>
        <a:buFont typeface="Arial" charset="0"/>
        <a:buChar char="–"/>
        <a:defRPr sz="1600">
          <a:solidFill>
            <a:schemeClr val="tx1"/>
          </a:solidFill>
          <a:latin typeface="+mn-lt"/>
        </a:defRPr>
      </a:lvl8pPr>
      <a:lvl9pPr marL="2963863" indent="-280988" algn="l" rtl="0" eaLnBrk="1" fontAlgn="base" hangingPunct="1">
        <a:spcBef>
          <a:spcPct val="20000"/>
        </a:spcBef>
        <a:spcAft>
          <a:spcPct val="2000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west@parsonsbehl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hyperlink" Target="mailto:kwest@parsonsbehle.com"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hyperlink" Target="http://tinyurl.com/y53sqjjt"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hyperlink" Target="https://www.hhs.gov/sites/default/files/ocr/privacy/hipaa/administrative/securityrule/rafinalguidancepdf.pdf" TargetMode="Externa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926534-C176-43B4-B443-7C34AB643942}"/>
              </a:ext>
            </a:extLst>
          </p:cNvPr>
          <p:cNvSpPr>
            <a:spLocks noGrp="1"/>
          </p:cNvSpPr>
          <p:nvPr>
            <p:ph type="ctrTitle"/>
          </p:nvPr>
        </p:nvSpPr>
        <p:spPr>
          <a:xfrm>
            <a:off x="508000" y="2534285"/>
            <a:ext cx="11176000" cy="1504316"/>
          </a:xfrm>
        </p:spPr>
        <p:txBody>
          <a:bodyPr/>
          <a:lstStyle/>
          <a:p>
            <a:pPr algn="ctr"/>
            <a:r>
              <a:rPr lang="en-US" dirty="0"/>
              <a:t>HIPAA: What We Have Learned in </a:t>
            </a:r>
            <a:br>
              <a:rPr lang="en-US" dirty="0"/>
            </a:br>
            <a:r>
              <a:rPr lang="en-US" dirty="0"/>
              <a:t>20 Years</a:t>
            </a:r>
          </a:p>
        </p:txBody>
      </p:sp>
      <p:sp>
        <p:nvSpPr>
          <p:cNvPr id="7" name="Subtitle 6">
            <a:extLst>
              <a:ext uri="{FF2B5EF4-FFF2-40B4-BE49-F238E27FC236}">
                <a16:creationId xmlns:a16="http://schemas.microsoft.com/office/drawing/2014/main" id="{91310C95-111F-4BBB-B25E-9DB8824C9D89}"/>
              </a:ext>
            </a:extLst>
          </p:cNvPr>
          <p:cNvSpPr>
            <a:spLocks noGrp="1"/>
          </p:cNvSpPr>
          <p:nvPr>
            <p:ph type="subTitle" idx="1"/>
          </p:nvPr>
        </p:nvSpPr>
        <p:spPr/>
        <p:txBody>
          <a:bodyPr/>
          <a:lstStyle/>
          <a:p>
            <a:r>
              <a:rPr lang="en-US" dirty="0"/>
              <a:t>J. Kevin West</a:t>
            </a:r>
          </a:p>
          <a:p>
            <a:r>
              <a:rPr lang="en-US" dirty="0">
                <a:hlinkClick r:id="rId3"/>
              </a:rPr>
              <a:t>kwest@parsonsbehle.com</a:t>
            </a:r>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634AD258-439B-4D38-A6F5-105D475EFCC2}"/>
              </a:ext>
            </a:extLst>
          </p:cNvPr>
          <p:cNvSpPr>
            <a:spLocks noGrp="1" noChangeArrowheads="1"/>
          </p:cNvSpPr>
          <p:nvPr>
            <p:ph idx="1"/>
          </p:nvPr>
        </p:nvSpPr>
        <p:spPr/>
        <p:txBody>
          <a:bodyPr/>
          <a:lstStyle/>
          <a:p>
            <a:pPr>
              <a:buFont typeface="Wingdings" pitchFamily="2" charset="2"/>
              <a:buChar char=" "/>
              <a:defRPr/>
            </a:pPr>
            <a:endParaRPr lang="en-US" sz="3600" dirty="0"/>
          </a:p>
          <a:p>
            <a:pPr marL="0" indent="0">
              <a:buNone/>
              <a:defRPr/>
            </a:pPr>
            <a:r>
              <a:rPr lang="en-US" sz="3600" dirty="0"/>
              <a:t>Can a family member access someone’s medical record if they have that person’s health care power of attorney?</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FA4D-A268-4D46-97CC-102B8102B401}"/>
              </a:ext>
            </a:extLst>
          </p:cNvPr>
          <p:cNvSpPr>
            <a:spLocks noGrp="1"/>
          </p:cNvSpPr>
          <p:nvPr>
            <p:ph type="title"/>
          </p:nvPr>
        </p:nvSpPr>
        <p:spPr/>
        <p:txBody>
          <a:bodyPr/>
          <a:lstStyle/>
          <a:p>
            <a:r>
              <a:rPr lang="en-US" dirty="0"/>
              <a:t>Does your contract or BAA reimburse you?</a:t>
            </a:r>
          </a:p>
        </p:txBody>
      </p:sp>
      <p:sp>
        <p:nvSpPr>
          <p:cNvPr id="3" name="Content Placeholder 2">
            <a:extLst>
              <a:ext uri="{FF2B5EF4-FFF2-40B4-BE49-F238E27FC236}">
                <a16:creationId xmlns:a16="http://schemas.microsoft.com/office/drawing/2014/main" id="{34745C69-145D-46B7-B14D-D9DC5326472F}"/>
              </a:ext>
            </a:extLst>
          </p:cNvPr>
          <p:cNvSpPr>
            <a:spLocks noGrp="1"/>
          </p:cNvSpPr>
          <p:nvPr>
            <p:ph idx="1"/>
          </p:nvPr>
        </p:nvSpPr>
        <p:spPr/>
        <p:txBody>
          <a:bodyPr/>
          <a:lstStyle/>
          <a:p>
            <a:endParaRPr lang="en-US" dirty="0"/>
          </a:p>
          <a:p>
            <a:pPr>
              <a:spcAft>
                <a:spcPts val="2400"/>
              </a:spcAft>
            </a:pPr>
            <a:r>
              <a:rPr lang="en-US" dirty="0"/>
              <a:t>If something happens at your Business Associate that results in costs or liabilities to your practice, is the Business Associate required to cover your costs? </a:t>
            </a:r>
          </a:p>
          <a:p>
            <a:pPr>
              <a:spcAft>
                <a:spcPts val="2400"/>
              </a:spcAft>
            </a:pPr>
            <a:r>
              <a:rPr lang="en-US" dirty="0"/>
              <a:t>Does their insurance protect you as a client?</a:t>
            </a:r>
          </a:p>
          <a:p>
            <a:pPr lvl="1">
              <a:spcAft>
                <a:spcPts val="2400"/>
              </a:spcAft>
            </a:pPr>
            <a:r>
              <a:rPr lang="en-US" dirty="0"/>
              <a:t>Probably Not</a:t>
            </a:r>
          </a:p>
          <a:p>
            <a:pPr>
              <a:spcAft>
                <a:spcPts val="2400"/>
              </a:spcAft>
            </a:pPr>
            <a:r>
              <a:rPr lang="en-US" dirty="0"/>
              <a:t>So, you need to have your own insurance to protect yourself.</a:t>
            </a:r>
          </a:p>
        </p:txBody>
      </p:sp>
    </p:spTree>
    <p:extLst>
      <p:ext uri="{BB962C8B-B14F-4D97-AF65-F5344CB8AC3E}">
        <p14:creationId xmlns:p14="http://schemas.microsoft.com/office/powerpoint/2010/main" val="24161608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439E1A-A86B-4034-A071-4E369F0CC98C}"/>
              </a:ext>
            </a:extLst>
          </p:cNvPr>
          <p:cNvSpPr>
            <a:spLocks noGrp="1"/>
          </p:cNvSpPr>
          <p:nvPr>
            <p:ph type="body" sz="quarter" idx="10"/>
          </p:nvPr>
        </p:nvSpPr>
        <p:spPr/>
        <p:txBody>
          <a:bodyPr/>
          <a:lstStyle/>
          <a:p>
            <a:r>
              <a:rPr lang="en-US" sz="4400" dirty="0"/>
              <a:t>Thank You</a:t>
            </a:r>
          </a:p>
        </p:txBody>
      </p:sp>
    </p:spTree>
    <p:extLst>
      <p:ext uri="{BB962C8B-B14F-4D97-AF65-F5344CB8AC3E}">
        <p14:creationId xmlns:p14="http://schemas.microsoft.com/office/powerpoint/2010/main" val="6809943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99521-9ED1-4E49-BE27-D9B5D57B5B7F}"/>
              </a:ext>
            </a:extLst>
          </p:cNvPr>
          <p:cNvSpPr>
            <a:spLocks noGrp="1"/>
          </p:cNvSpPr>
          <p:nvPr>
            <p:ph type="title"/>
          </p:nvPr>
        </p:nvSpPr>
        <p:spPr/>
        <p:txBody>
          <a:bodyPr/>
          <a:lstStyle/>
          <a:p>
            <a:r>
              <a:rPr lang="en-US" dirty="0"/>
              <a:t>For more information, contact:</a:t>
            </a:r>
          </a:p>
        </p:txBody>
      </p:sp>
      <p:sp>
        <p:nvSpPr>
          <p:cNvPr id="3" name="Content Placeholder 2">
            <a:extLst>
              <a:ext uri="{FF2B5EF4-FFF2-40B4-BE49-F238E27FC236}">
                <a16:creationId xmlns:a16="http://schemas.microsoft.com/office/drawing/2014/main" id="{240F32AE-5815-4E47-8668-E96C88D99989}"/>
              </a:ext>
            </a:extLst>
          </p:cNvPr>
          <p:cNvSpPr>
            <a:spLocks noGrp="1"/>
          </p:cNvSpPr>
          <p:nvPr>
            <p:ph idx="1"/>
          </p:nvPr>
        </p:nvSpPr>
        <p:spPr/>
        <p:txBody>
          <a:bodyPr/>
          <a:lstStyle/>
          <a:p>
            <a:endParaRPr lang="en-US" dirty="0"/>
          </a:p>
          <a:p>
            <a:endParaRPr lang="en-US" dirty="0"/>
          </a:p>
          <a:p>
            <a:r>
              <a:rPr lang="en-US" b="1" dirty="0"/>
              <a:t>J. Kevin West</a:t>
            </a:r>
            <a:br>
              <a:rPr lang="en-US" dirty="0"/>
            </a:br>
            <a:r>
              <a:rPr lang="en-US" dirty="0"/>
              <a:t>208.562.4908</a:t>
            </a:r>
            <a:br>
              <a:rPr lang="en-US" dirty="0"/>
            </a:br>
            <a:r>
              <a:rPr lang="en-US" dirty="0">
                <a:hlinkClick r:id="rId2"/>
              </a:rPr>
              <a:t>kwest@parsonsbehle.com</a:t>
            </a:r>
            <a:r>
              <a:rPr lang="en-US" dirty="0"/>
              <a:t> </a:t>
            </a:r>
          </a:p>
        </p:txBody>
      </p:sp>
    </p:spTree>
    <p:extLst>
      <p:ext uri="{BB962C8B-B14F-4D97-AF65-F5344CB8AC3E}">
        <p14:creationId xmlns:p14="http://schemas.microsoft.com/office/powerpoint/2010/main" val="2389332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F360941F-E6C2-B7E6-3D60-DBFEEB72EDEC}"/>
              </a:ext>
            </a:extLst>
          </p:cNvPr>
          <p:cNvSpPr>
            <a:spLocks noGrp="1" noChangeArrowheads="1"/>
          </p:cNvSpPr>
          <p:nvPr>
            <p:ph type="body" sz="half" idx="1"/>
          </p:nvPr>
        </p:nvSpPr>
        <p:spPr>
          <a:xfrm>
            <a:off x="2362200" y="3733800"/>
            <a:ext cx="7315200" cy="2133600"/>
          </a:xfrm>
        </p:spPr>
        <p:txBody>
          <a:bodyPr/>
          <a:lstStyle/>
          <a:p>
            <a:pPr marL="0" indent="0">
              <a:buNone/>
            </a:pPr>
            <a:r>
              <a:rPr lang="en-US" altLang="en-US" sz="3600"/>
              <a:t>Can health care providers have confidential conversations, even if they might be overheard?</a:t>
            </a:r>
          </a:p>
        </p:txBody>
      </p:sp>
      <p:pic>
        <p:nvPicPr>
          <p:cNvPr id="30723" name="Picture 4" descr="j0091569">
            <a:extLst>
              <a:ext uri="{FF2B5EF4-FFF2-40B4-BE49-F238E27FC236}">
                <a16:creationId xmlns:a16="http://schemas.microsoft.com/office/drawing/2014/main" id="{A84D8A6B-31E9-05C9-F8FD-1DB0C72E3CE2}"/>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124201" y="838200"/>
            <a:ext cx="1808163" cy="2667000"/>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DFB2D64C-11A2-BA99-EBA1-49208C0B2277}"/>
              </a:ext>
            </a:extLst>
          </p:cNvPr>
          <p:cNvSpPr>
            <a:spLocks noGrp="1" noChangeArrowheads="1"/>
          </p:cNvSpPr>
          <p:nvPr>
            <p:ph type="body" sz="half" idx="1"/>
          </p:nvPr>
        </p:nvSpPr>
        <p:spPr>
          <a:xfrm>
            <a:off x="2590800" y="3276600"/>
            <a:ext cx="7239000" cy="2057400"/>
          </a:xfrm>
        </p:spPr>
        <p:txBody>
          <a:bodyPr/>
          <a:lstStyle/>
          <a:p>
            <a:pPr>
              <a:buFont typeface="Wingdings" panose="05000000000000000000" pitchFamily="2" charset="2"/>
              <a:buChar char=" "/>
            </a:pPr>
            <a:endParaRPr lang="en-US" altLang="en-US"/>
          </a:p>
          <a:p>
            <a:pPr algn="ctr">
              <a:buFont typeface="Wingdings" panose="05000000000000000000" pitchFamily="2" charset="2"/>
              <a:buChar char=" "/>
            </a:pPr>
            <a:r>
              <a:rPr lang="en-US" altLang="en-US" sz="3600"/>
              <a:t>May students see patient information during their training?</a:t>
            </a:r>
          </a:p>
        </p:txBody>
      </p:sp>
      <p:pic>
        <p:nvPicPr>
          <p:cNvPr id="31747" name="Picture 4" descr="j0318069">
            <a:extLst>
              <a:ext uri="{FF2B5EF4-FFF2-40B4-BE49-F238E27FC236}">
                <a16:creationId xmlns:a16="http://schemas.microsoft.com/office/drawing/2014/main" id="{195D3005-DC91-8425-9AE4-F5DB6ED87BA6}"/>
              </a:ext>
            </a:extLst>
          </p:cNvPr>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914401"/>
            <a:ext cx="2819400" cy="2657475"/>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213E3E0-C0A3-4F85-A6D4-BC4759C8E592}"/>
              </a:ext>
            </a:extLst>
          </p:cNvPr>
          <p:cNvSpPr>
            <a:spLocks noGrp="1" noChangeArrowheads="1"/>
          </p:cNvSpPr>
          <p:nvPr>
            <p:ph idx="1"/>
          </p:nvPr>
        </p:nvSpPr>
        <p:spPr>
          <a:xfrm>
            <a:off x="1981200" y="2209800"/>
            <a:ext cx="8229600" cy="2438400"/>
          </a:xfrm>
        </p:spPr>
        <p:txBody>
          <a:bodyPr/>
          <a:lstStyle/>
          <a:p>
            <a:pPr>
              <a:buFont typeface="Wingdings" pitchFamily="2" charset="2"/>
              <a:buChar char=" "/>
              <a:defRPr/>
            </a:pPr>
            <a:endParaRPr lang="en-US" dirty="0"/>
          </a:p>
          <a:p>
            <a:pPr marL="0" indent="0">
              <a:buNone/>
              <a:defRPr/>
            </a:pPr>
            <a:r>
              <a:rPr lang="en-US" sz="3600" dirty="0"/>
              <a:t>If I get a subpoena, may I immediately provide a copy of the patient’s medical records?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17579B72-F984-C5E2-50BB-CFA5F4646E1C}"/>
              </a:ext>
            </a:extLst>
          </p:cNvPr>
          <p:cNvSpPr>
            <a:spLocks noGrp="1" noChangeArrowheads="1"/>
          </p:cNvSpPr>
          <p:nvPr>
            <p:ph type="body" sz="half" idx="1"/>
          </p:nvPr>
        </p:nvSpPr>
        <p:spPr>
          <a:xfrm>
            <a:off x="5410200" y="2057400"/>
            <a:ext cx="4648200" cy="2362200"/>
          </a:xfrm>
        </p:spPr>
        <p:txBody>
          <a:bodyPr/>
          <a:lstStyle/>
          <a:p>
            <a:pPr marL="0" indent="0">
              <a:buNone/>
            </a:pPr>
            <a:r>
              <a:rPr lang="en-US" altLang="en-US" sz="3600"/>
              <a:t>Must an authorization (i.e., medical release form) include an expiration date?</a:t>
            </a:r>
            <a:endParaRPr lang="en-US" altLang="en-US" sz="3600" b="1"/>
          </a:p>
        </p:txBody>
      </p:sp>
      <p:pic>
        <p:nvPicPr>
          <p:cNvPr id="33795" name="Picture 4" descr="BUSI0173">
            <a:extLst>
              <a:ext uri="{FF2B5EF4-FFF2-40B4-BE49-F238E27FC236}">
                <a16:creationId xmlns:a16="http://schemas.microsoft.com/office/drawing/2014/main" id="{1BBA5597-FCD8-A004-A4BD-5EAF024C374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rot="401546">
            <a:off x="2151063" y="2838450"/>
            <a:ext cx="4038600" cy="3162300"/>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C99DBA2-97DA-053A-4E6A-E2D07E5E2045}"/>
              </a:ext>
            </a:extLst>
          </p:cNvPr>
          <p:cNvSpPr>
            <a:spLocks noGrp="1" noChangeArrowheads="1"/>
          </p:cNvSpPr>
          <p:nvPr>
            <p:ph idx="1"/>
          </p:nvPr>
        </p:nvSpPr>
        <p:spPr>
          <a:xfrm>
            <a:off x="3657600" y="3810000"/>
            <a:ext cx="5867400" cy="2209800"/>
          </a:xfrm>
        </p:spPr>
        <p:txBody>
          <a:bodyPr/>
          <a:lstStyle/>
          <a:p>
            <a:pPr marL="0" indent="0">
              <a:buNone/>
            </a:pPr>
            <a:r>
              <a:rPr lang="en-US" altLang="en-US" sz="3600"/>
              <a:t>Does HIPAA allow me to communicate by email with patients?</a:t>
            </a:r>
          </a:p>
        </p:txBody>
      </p:sp>
      <p:pic>
        <p:nvPicPr>
          <p:cNvPr id="34819" name="Picture 2">
            <a:extLst>
              <a:ext uri="{FF2B5EF4-FFF2-40B4-BE49-F238E27FC236}">
                <a16:creationId xmlns:a16="http://schemas.microsoft.com/office/drawing/2014/main" id="{E1C248E6-38F1-2312-B685-DF8130A95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533401"/>
            <a:ext cx="26670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E6E286E-3A63-85B9-5E7D-780F8DD30162}"/>
              </a:ext>
            </a:extLst>
          </p:cNvPr>
          <p:cNvSpPr>
            <a:spLocks noGrp="1" noChangeArrowheads="1"/>
          </p:cNvSpPr>
          <p:nvPr>
            <p:ph idx="1"/>
          </p:nvPr>
        </p:nvSpPr>
        <p:spPr>
          <a:xfrm>
            <a:off x="2057400" y="1447800"/>
            <a:ext cx="8229600" cy="2057400"/>
          </a:xfrm>
        </p:spPr>
        <p:txBody>
          <a:bodyPr/>
          <a:lstStyle/>
          <a:p>
            <a:pPr marL="0" indent="0">
              <a:buNone/>
            </a:pPr>
            <a:r>
              <a:rPr lang="en-US" altLang="en-US" sz="3600"/>
              <a:t>Is encryption required by the HIPAA Security Rule?</a:t>
            </a:r>
          </a:p>
        </p:txBody>
      </p:sp>
      <p:pic>
        <p:nvPicPr>
          <p:cNvPr id="35843" name="Picture 2">
            <a:extLst>
              <a:ext uri="{FF2B5EF4-FFF2-40B4-BE49-F238E27FC236}">
                <a16:creationId xmlns:a16="http://schemas.microsoft.com/office/drawing/2014/main" id="{84587FA0-50E8-08DE-4A3F-FF4C991ED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667000"/>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a:extLst>
              <a:ext uri="{FF2B5EF4-FFF2-40B4-BE49-F238E27FC236}">
                <a16:creationId xmlns:a16="http://schemas.microsoft.com/office/drawing/2014/main" id="{48E97612-3214-6B2D-8B8E-1394FC5F7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635000"/>
            <a:ext cx="45339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Content Placeholder 1">
            <a:extLst>
              <a:ext uri="{FF2B5EF4-FFF2-40B4-BE49-F238E27FC236}">
                <a16:creationId xmlns:a16="http://schemas.microsoft.com/office/drawing/2014/main" id="{C2DA384A-A8DD-3AC0-5855-1B3631576A09}"/>
              </a:ext>
            </a:extLst>
          </p:cNvPr>
          <p:cNvSpPr>
            <a:spLocks noGrp="1" noChangeArrowheads="1"/>
          </p:cNvSpPr>
          <p:nvPr>
            <p:ph idx="1"/>
          </p:nvPr>
        </p:nvSpPr>
        <p:spPr>
          <a:xfrm>
            <a:off x="2514600" y="3657600"/>
            <a:ext cx="6934200" cy="2057400"/>
          </a:xfrm>
        </p:spPr>
        <p:txBody>
          <a:bodyPr/>
          <a:lstStyle/>
          <a:p>
            <a:pPr marL="0" indent="0">
              <a:buNone/>
            </a:pPr>
            <a:endParaRPr lang="en-US" altLang="en-US"/>
          </a:p>
          <a:p>
            <a:pPr marL="0" indent="0">
              <a:buNone/>
            </a:pPr>
            <a:r>
              <a:rPr lang="en-US" altLang="en-US"/>
              <a:t>If a patient pays in cash for a visit and asks that documentation of the visit not be disclosed to insurers/payers, must the doctor comply?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a:extLst>
              <a:ext uri="{FF2B5EF4-FFF2-40B4-BE49-F238E27FC236}">
                <a16:creationId xmlns:a16="http://schemas.microsoft.com/office/drawing/2014/main" id="{0A3E0930-8526-7C8C-7811-B273382C023F}"/>
              </a:ext>
            </a:extLst>
          </p:cNvPr>
          <p:cNvSpPr>
            <a:spLocks noGrp="1" noChangeArrowheads="1"/>
          </p:cNvSpPr>
          <p:nvPr>
            <p:ph idx="1"/>
          </p:nvPr>
        </p:nvSpPr>
        <p:spPr>
          <a:xfrm>
            <a:off x="2590800" y="2514600"/>
            <a:ext cx="6934200" cy="2514600"/>
          </a:xfrm>
        </p:spPr>
        <p:txBody>
          <a:bodyPr/>
          <a:lstStyle/>
          <a:p>
            <a:pPr marL="0" indent="0">
              <a:buNone/>
            </a:pPr>
            <a:endParaRPr lang="en-US" altLang="en-US"/>
          </a:p>
          <a:p>
            <a:pPr marL="0" indent="0">
              <a:buNone/>
            </a:pPr>
            <a:endParaRPr lang="en-US" altLang="en-US"/>
          </a:p>
          <a:p>
            <a:pPr marL="0" indent="0">
              <a:buNone/>
            </a:pPr>
            <a:endParaRPr lang="en-US" altLang="en-US"/>
          </a:p>
          <a:p>
            <a:pPr marL="0" indent="0">
              <a:buNone/>
            </a:pPr>
            <a:r>
              <a:rPr lang="en-US" altLang="en-US"/>
              <a:t>Must doctors notify patients if a data breach occurs?</a:t>
            </a:r>
          </a:p>
          <a:p>
            <a:pPr marL="0" indent="0">
              <a:buNone/>
            </a:pPr>
            <a:endParaRPr lang="en-US" altLang="en-US"/>
          </a:p>
          <a:p>
            <a:pPr marL="0" indent="0">
              <a:buNone/>
            </a:pPr>
            <a:endParaRPr lang="en-US" altLang="en-US"/>
          </a:p>
        </p:txBody>
      </p:sp>
      <p:pic>
        <p:nvPicPr>
          <p:cNvPr id="37891" name="Picture 7">
            <a:extLst>
              <a:ext uri="{FF2B5EF4-FFF2-40B4-BE49-F238E27FC236}">
                <a16:creationId xmlns:a16="http://schemas.microsoft.com/office/drawing/2014/main" id="{68BE944F-198D-9D0B-3410-3CA516109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81001"/>
            <a:ext cx="3124200"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a:extLst>
              <a:ext uri="{FF2B5EF4-FFF2-40B4-BE49-F238E27FC236}">
                <a16:creationId xmlns:a16="http://schemas.microsoft.com/office/drawing/2014/main" id="{63507A24-8CF8-6180-69D8-3E11371F360D}"/>
              </a:ext>
            </a:extLst>
          </p:cNvPr>
          <p:cNvSpPr>
            <a:spLocks noGrp="1" noChangeArrowheads="1"/>
          </p:cNvSpPr>
          <p:nvPr>
            <p:ph idx="1"/>
          </p:nvPr>
        </p:nvSpPr>
        <p:spPr>
          <a:xfrm>
            <a:off x="6477000" y="1600201"/>
            <a:ext cx="2971800" cy="4525963"/>
          </a:xfrm>
        </p:spPr>
        <p:txBody>
          <a:bodyPr/>
          <a:lstStyle/>
          <a:p>
            <a:pPr marL="0" indent="0">
              <a:buNone/>
            </a:pPr>
            <a:endParaRPr lang="en-US" altLang="en-US"/>
          </a:p>
          <a:p>
            <a:pPr marL="0" indent="0">
              <a:buNone/>
            </a:pPr>
            <a:endParaRPr lang="en-US" altLang="en-US"/>
          </a:p>
          <a:p>
            <a:pPr marL="0" indent="0">
              <a:buNone/>
            </a:pPr>
            <a:r>
              <a:rPr lang="en-US" altLang="en-US" sz="3200"/>
              <a:t>Are locking file cabinets required to store paper medical records?</a:t>
            </a:r>
          </a:p>
        </p:txBody>
      </p:sp>
      <p:pic>
        <p:nvPicPr>
          <p:cNvPr id="38915" name="Picture 2">
            <a:extLst>
              <a:ext uri="{FF2B5EF4-FFF2-40B4-BE49-F238E27FC236}">
                <a16:creationId xmlns:a16="http://schemas.microsoft.com/office/drawing/2014/main" id="{38B1DA6F-C4AC-6975-C6CF-455A8E0AE7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066801"/>
            <a:ext cx="4445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2BB2C5A5-D8D8-457B-8FE7-27C5DCF3365A}"/>
              </a:ext>
            </a:extLst>
          </p:cNvPr>
          <p:cNvSpPr>
            <a:spLocks noGrp="1" noChangeArrowheads="1"/>
          </p:cNvSpPr>
          <p:nvPr>
            <p:ph type="body" sz="half" idx="1"/>
          </p:nvPr>
        </p:nvSpPr>
        <p:spPr>
          <a:xfrm>
            <a:off x="1981200" y="1600200"/>
            <a:ext cx="5029200" cy="4495800"/>
          </a:xfrm>
        </p:spPr>
        <p:txBody>
          <a:bodyPr/>
          <a:lstStyle/>
          <a:p>
            <a:pPr>
              <a:buFont typeface="Wingdings" pitchFamily="2" charset="2"/>
              <a:buChar char=" "/>
              <a:defRPr/>
            </a:pPr>
            <a:endParaRPr lang="en-US" dirty="0"/>
          </a:p>
          <a:p>
            <a:pPr marL="0" indent="0">
              <a:buNone/>
              <a:defRPr/>
            </a:pPr>
            <a:r>
              <a:rPr lang="en-US" sz="3600" dirty="0"/>
              <a:t>May health care providers leave simple appointment reminder messages at patients’ homes or mail reminders to them?</a:t>
            </a:r>
          </a:p>
          <a:p>
            <a:pPr>
              <a:buFont typeface="Wingdings" pitchFamily="2" charset="2"/>
              <a:buChar char=" "/>
              <a:defRPr/>
            </a:pPr>
            <a:endParaRPr lang="en-US" sz="3600" dirty="0"/>
          </a:p>
        </p:txBody>
      </p:sp>
      <p:pic>
        <p:nvPicPr>
          <p:cNvPr id="21507" name="Picture 12" descr="BUSI0567">
            <a:extLst>
              <a:ext uri="{FF2B5EF4-FFF2-40B4-BE49-F238E27FC236}">
                <a16:creationId xmlns:a16="http://schemas.microsoft.com/office/drawing/2014/main" id="{AE7DFDED-B586-3432-538F-81CB93CD18BD}"/>
              </a:ext>
            </a:extLst>
          </p:cNvPr>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7308850" y="1600200"/>
            <a:ext cx="1765300" cy="217170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E418A14E-7B96-4C0E-B9F1-777E0284F358}"/>
              </a:ext>
            </a:extLst>
          </p:cNvPr>
          <p:cNvSpPr txBox="1"/>
          <p:nvPr/>
        </p:nvSpPr>
        <p:spPr>
          <a:xfrm>
            <a:off x="533400" y="609601"/>
            <a:ext cx="9372600" cy="708025"/>
          </a:xfrm>
          <a:prstGeom prst="rect">
            <a:avLst/>
          </a:prstGeom>
          <a:noFill/>
        </p:spPr>
        <p:txBody>
          <a:bodyPr wrap="square">
            <a:spAutoFit/>
          </a:bodyPr>
          <a:lstStyle/>
          <a:p>
            <a:pPr>
              <a:defRPr/>
            </a:pPr>
            <a:r>
              <a:rPr lang="en-US" sz="4000" b="1" dirty="0">
                <a:solidFill>
                  <a:srgbClr val="00703C"/>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HIPAA Quiz</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a:extLst>
              <a:ext uri="{FF2B5EF4-FFF2-40B4-BE49-F238E27FC236}">
                <a16:creationId xmlns:a16="http://schemas.microsoft.com/office/drawing/2014/main" id="{7A79465D-5A78-A6CE-736F-859DD6EC0F2A}"/>
              </a:ext>
            </a:extLst>
          </p:cNvPr>
          <p:cNvSpPr>
            <a:spLocks noGrp="1" noChangeArrowheads="1"/>
          </p:cNvSpPr>
          <p:nvPr>
            <p:ph idx="1"/>
          </p:nvPr>
        </p:nvSpPr>
        <p:spPr>
          <a:xfrm>
            <a:off x="2209800" y="2133600"/>
            <a:ext cx="6172200" cy="3733800"/>
          </a:xfrm>
        </p:spPr>
        <p:txBody>
          <a:bodyPr/>
          <a:lstStyle/>
          <a:p>
            <a:pPr marL="0" indent="0">
              <a:buNone/>
            </a:pPr>
            <a:endParaRPr lang="en-US" altLang="en-US"/>
          </a:p>
          <a:p>
            <a:pPr marL="0" indent="0">
              <a:buNone/>
            </a:pPr>
            <a:endParaRPr lang="en-US" altLang="en-US"/>
          </a:p>
          <a:p>
            <a:pPr marL="0" indent="0">
              <a:buNone/>
            </a:pPr>
            <a:r>
              <a:rPr lang="en-US" altLang="en-US" sz="3600"/>
              <a:t>Is texting of patient health information allowed by HIPAA?</a:t>
            </a:r>
          </a:p>
        </p:txBody>
      </p:sp>
      <p:pic>
        <p:nvPicPr>
          <p:cNvPr id="39939" name="Picture 2">
            <a:extLst>
              <a:ext uri="{FF2B5EF4-FFF2-40B4-BE49-F238E27FC236}">
                <a16:creationId xmlns:a16="http://schemas.microsoft.com/office/drawing/2014/main" id="{FE14C41A-87F8-245E-6BAF-6CABAB82B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552451"/>
            <a:ext cx="2714625"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6461-7984-414A-B0E4-F887A19A63C3}"/>
              </a:ext>
            </a:extLst>
          </p:cNvPr>
          <p:cNvSpPr>
            <a:spLocks noGrp="1"/>
          </p:cNvSpPr>
          <p:nvPr>
            <p:ph type="title"/>
          </p:nvPr>
        </p:nvSpPr>
        <p:spPr/>
        <p:txBody>
          <a:bodyPr/>
          <a:lstStyle/>
          <a:p>
            <a:r>
              <a:rPr lang="en-US" sz="3600" b="1" dirty="0"/>
              <a:t>How We Got Here</a:t>
            </a:r>
          </a:p>
        </p:txBody>
      </p:sp>
      <p:sp>
        <p:nvSpPr>
          <p:cNvPr id="3" name="Content Placeholder 2">
            <a:extLst>
              <a:ext uri="{FF2B5EF4-FFF2-40B4-BE49-F238E27FC236}">
                <a16:creationId xmlns:a16="http://schemas.microsoft.com/office/drawing/2014/main" id="{37B722E3-0ACF-499B-8149-BB43DE7050F7}"/>
              </a:ext>
            </a:extLst>
          </p:cNvPr>
          <p:cNvSpPr>
            <a:spLocks noGrp="1"/>
          </p:cNvSpPr>
          <p:nvPr>
            <p:ph sz="half" idx="1"/>
          </p:nvPr>
        </p:nvSpPr>
        <p:spPr>
          <a:xfrm>
            <a:off x="1676400" y="1752600"/>
            <a:ext cx="1911095" cy="4648200"/>
          </a:xfrm>
        </p:spPr>
        <p:txBody>
          <a:bodyPr>
            <a:noAutofit/>
          </a:bodyPr>
          <a:lstStyle/>
          <a:p>
            <a:pPr marL="0" indent="0">
              <a:lnSpc>
                <a:spcPct val="150000"/>
              </a:lnSpc>
              <a:buNone/>
            </a:pPr>
            <a:r>
              <a:rPr lang="en-US" sz="2800" dirty="0">
                <a:solidFill>
                  <a:schemeClr val="accent6">
                    <a:lumMod val="75000"/>
                  </a:schemeClr>
                </a:solidFill>
              </a:rPr>
              <a:t>1996</a:t>
            </a:r>
          </a:p>
          <a:p>
            <a:pPr marL="0" indent="0">
              <a:lnSpc>
                <a:spcPct val="150000"/>
              </a:lnSpc>
              <a:buNone/>
            </a:pPr>
            <a:r>
              <a:rPr lang="en-US" sz="2800" dirty="0">
                <a:solidFill>
                  <a:schemeClr val="accent6">
                    <a:lumMod val="75000"/>
                  </a:schemeClr>
                </a:solidFill>
              </a:rPr>
              <a:t>2003-2004</a:t>
            </a:r>
          </a:p>
          <a:p>
            <a:pPr marL="0" indent="0">
              <a:lnSpc>
                <a:spcPct val="150000"/>
              </a:lnSpc>
              <a:buNone/>
            </a:pPr>
            <a:r>
              <a:rPr lang="en-US" sz="2800" dirty="0">
                <a:solidFill>
                  <a:schemeClr val="accent6">
                    <a:lumMod val="75000"/>
                  </a:schemeClr>
                </a:solidFill>
              </a:rPr>
              <a:t>2009</a:t>
            </a:r>
          </a:p>
          <a:p>
            <a:pPr marL="0" indent="0">
              <a:lnSpc>
                <a:spcPct val="150000"/>
              </a:lnSpc>
              <a:buNone/>
            </a:pPr>
            <a:r>
              <a:rPr lang="en-US" sz="2800" dirty="0">
                <a:solidFill>
                  <a:schemeClr val="accent6">
                    <a:lumMod val="75000"/>
                  </a:schemeClr>
                </a:solidFill>
              </a:rPr>
              <a:t>2016</a:t>
            </a:r>
          </a:p>
          <a:p>
            <a:pPr marL="0" indent="0">
              <a:lnSpc>
                <a:spcPct val="150000"/>
              </a:lnSpc>
              <a:buNone/>
            </a:pPr>
            <a:r>
              <a:rPr lang="en-US" sz="2800" dirty="0">
                <a:solidFill>
                  <a:schemeClr val="accent6">
                    <a:lumMod val="75000"/>
                  </a:schemeClr>
                </a:solidFill>
              </a:rPr>
              <a:t>4/5/21</a:t>
            </a:r>
          </a:p>
          <a:p>
            <a:pPr marL="0" indent="0">
              <a:buNone/>
            </a:pPr>
            <a:endParaRPr lang="en-US" dirty="0"/>
          </a:p>
          <a:p>
            <a:pPr marL="0" indent="0">
              <a:buNone/>
            </a:pPr>
            <a:endParaRPr lang="en-US" dirty="0"/>
          </a:p>
        </p:txBody>
      </p:sp>
      <p:sp>
        <p:nvSpPr>
          <p:cNvPr id="5" name="Content Placeholder 4">
            <a:extLst>
              <a:ext uri="{FF2B5EF4-FFF2-40B4-BE49-F238E27FC236}">
                <a16:creationId xmlns:a16="http://schemas.microsoft.com/office/drawing/2014/main" id="{AD5281C3-4698-490C-B057-DFF32A1FB313}"/>
              </a:ext>
            </a:extLst>
          </p:cNvPr>
          <p:cNvSpPr>
            <a:spLocks noGrp="1"/>
          </p:cNvSpPr>
          <p:nvPr>
            <p:ph sz="half" idx="2"/>
          </p:nvPr>
        </p:nvSpPr>
        <p:spPr>
          <a:xfrm>
            <a:off x="4191000" y="1752600"/>
            <a:ext cx="6324600" cy="4495800"/>
          </a:xfrm>
        </p:spPr>
        <p:txBody>
          <a:bodyPr>
            <a:noAutofit/>
          </a:bodyPr>
          <a:lstStyle/>
          <a:p>
            <a:pPr marL="0" indent="0">
              <a:lnSpc>
                <a:spcPct val="150000"/>
              </a:lnSpc>
              <a:buNone/>
            </a:pPr>
            <a:r>
              <a:rPr lang="en-US" sz="2800" dirty="0">
                <a:solidFill>
                  <a:schemeClr val="accent6">
                    <a:lumMod val="75000"/>
                  </a:schemeClr>
                </a:solidFill>
              </a:rPr>
              <a:t>HIPAA enacted by Congress</a:t>
            </a:r>
          </a:p>
          <a:p>
            <a:pPr marL="0" indent="0">
              <a:lnSpc>
                <a:spcPct val="150000"/>
              </a:lnSpc>
              <a:buNone/>
            </a:pPr>
            <a:r>
              <a:rPr lang="en-US" sz="2800" dirty="0">
                <a:solidFill>
                  <a:schemeClr val="accent6">
                    <a:lumMod val="75000"/>
                  </a:schemeClr>
                </a:solidFill>
              </a:rPr>
              <a:t>HIPAA regs take effect</a:t>
            </a:r>
          </a:p>
          <a:p>
            <a:pPr marL="0" indent="0">
              <a:lnSpc>
                <a:spcPct val="150000"/>
              </a:lnSpc>
              <a:buNone/>
            </a:pPr>
            <a:r>
              <a:rPr lang="en-US" sz="2800" dirty="0">
                <a:solidFill>
                  <a:schemeClr val="accent6">
                    <a:lumMod val="75000"/>
                  </a:schemeClr>
                </a:solidFill>
              </a:rPr>
              <a:t>HITECH Act enacted</a:t>
            </a:r>
          </a:p>
          <a:p>
            <a:pPr marL="0" indent="0">
              <a:lnSpc>
                <a:spcPct val="150000"/>
              </a:lnSpc>
              <a:buNone/>
            </a:pPr>
            <a:r>
              <a:rPr lang="en-US" sz="2800" dirty="0">
                <a:solidFill>
                  <a:schemeClr val="accent6">
                    <a:lumMod val="75000"/>
                  </a:schemeClr>
                </a:solidFill>
              </a:rPr>
              <a:t>21</a:t>
            </a:r>
            <a:r>
              <a:rPr lang="en-US" sz="2800" baseline="30000" dirty="0">
                <a:solidFill>
                  <a:schemeClr val="accent6">
                    <a:lumMod val="75000"/>
                  </a:schemeClr>
                </a:solidFill>
              </a:rPr>
              <a:t>st</a:t>
            </a:r>
            <a:r>
              <a:rPr lang="en-US" sz="2800" dirty="0">
                <a:solidFill>
                  <a:schemeClr val="accent6">
                    <a:lumMod val="75000"/>
                  </a:schemeClr>
                </a:solidFill>
              </a:rPr>
              <a:t> Century Cures Act</a:t>
            </a:r>
          </a:p>
          <a:p>
            <a:pPr marL="0" indent="0">
              <a:lnSpc>
                <a:spcPct val="150000"/>
              </a:lnSpc>
              <a:buNone/>
            </a:pPr>
            <a:r>
              <a:rPr lang="en-US" sz="2800" dirty="0">
                <a:solidFill>
                  <a:schemeClr val="accent6">
                    <a:lumMod val="75000"/>
                  </a:schemeClr>
                </a:solidFill>
              </a:rPr>
              <a:t>Information Blocking Rule takes effect</a:t>
            </a:r>
          </a:p>
        </p:txBody>
      </p:sp>
    </p:spTree>
    <p:extLst>
      <p:ext uri="{BB962C8B-B14F-4D97-AF65-F5344CB8AC3E}">
        <p14:creationId xmlns:p14="http://schemas.microsoft.com/office/powerpoint/2010/main" val="3146158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23F25F-35DE-44A4-9599-E4C75A3F903D}"/>
              </a:ext>
            </a:extLst>
          </p:cNvPr>
          <p:cNvSpPr>
            <a:spLocks noGrp="1"/>
          </p:cNvSpPr>
          <p:nvPr>
            <p:ph idx="1"/>
          </p:nvPr>
        </p:nvSpPr>
        <p:spPr/>
        <p:txBody>
          <a:bodyPr/>
          <a:lstStyle/>
          <a:p>
            <a:endParaRPr lang="en-US" sz="3200" dirty="0"/>
          </a:p>
          <a:p>
            <a:r>
              <a:rPr lang="en-US" sz="3200" dirty="0"/>
              <a:t>What have we learned?</a:t>
            </a:r>
          </a:p>
          <a:p>
            <a:endParaRPr lang="en-US" sz="3200" dirty="0"/>
          </a:p>
          <a:p>
            <a:r>
              <a:rPr lang="en-US" sz="3200" dirty="0"/>
              <a:t>What lessons going forward?</a:t>
            </a:r>
          </a:p>
        </p:txBody>
      </p:sp>
      <p:sp>
        <p:nvSpPr>
          <p:cNvPr id="3" name="Title 2">
            <a:extLst>
              <a:ext uri="{FF2B5EF4-FFF2-40B4-BE49-F238E27FC236}">
                <a16:creationId xmlns:a16="http://schemas.microsoft.com/office/drawing/2014/main" id="{9083258E-CFBD-43B1-BC9A-C95C9E4428D4}"/>
              </a:ext>
            </a:extLst>
          </p:cNvPr>
          <p:cNvSpPr>
            <a:spLocks noGrp="1"/>
          </p:cNvSpPr>
          <p:nvPr>
            <p:ph type="title"/>
          </p:nvPr>
        </p:nvSpPr>
        <p:spPr/>
        <p:txBody>
          <a:bodyPr/>
          <a:lstStyle/>
          <a:p>
            <a:r>
              <a:rPr lang="en-US" sz="3500" dirty="0"/>
              <a:t>HIPAA Perspectives After 20 Years</a:t>
            </a:r>
          </a:p>
        </p:txBody>
      </p:sp>
    </p:spTree>
    <p:extLst>
      <p:ext uri="{BB962C8B-B14F-4D97-AF65-F5344CB8AC3E}">
        <p14:creationId xmlns:p14="http://schemas.microsoft.com/office/powerpoint/2010/main" val="688343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2713-8763-4245-BD55-06FF72B772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DC46F7-FC08-481D-BCDC-4FAB80D07ADC}"/>
              </a:ext>
            </a:extLst>
          </p:cNvPr>
          <p:cNvSpPr>
            <a:spLocks noGrp="1"/>
          </p:cNvSpPr>
          <p:nvPr>
            <p:ph idx="1"/>
          </p:nvPr>
        </p:nvSpPr>
        <p:spPr/>
        <p:txBody>
          <a:bodyPr/>
          <a:lstStyle/>
          <a:p>
            <a:pPr marL="0" indent="0">
              <a:buNone/>
            </a:pPr>
            <a:r>
              <a:rPr lang="en-US" sz="2800" dirty="0"/>
              <a:t>Violation of patient confidentiality is an ethical and legal violation in every state which may result in – </a:t>
            </a:r>
          </a:p>
          <a:p>
            <a:pPr marL="0" indent="0">
              <a:buNone/>
            </a:pPr>
            <a:endParaRPr lang="en-US" sz="2800" dirty="0"/>
          </a:p>
          <a:p>
            <a:pPr marL="514350" indent="-514350">
              <a:buFont typeface="+mj-lt"/>
              <a:buAutoNum type="arabicPeriod"/>
            </a:pPr>
            <a:r>
              <a:rPr lang="en-US" sz="2800" dirty="0"/>
              <a:t>Licensure board discipline</a:t>
            </a:r>
          </a:p>
          <a:p>
            <a:pPr marL="514350" indent="-514350">
              <a:buFont typeface="+mj-lt"/>
              <a:buAutoNum type="arabicPeriod"/>
            </a:pPr>
            <a:r>
              <a:rPr lang="en-US" sz="2800" dirty="0"/>
              <a:t>A lawsuit for malpractice or invasion of privacy</a:t>
            </a:r>
          </a:p>
          <a:p>
            <a:pPr marL="514350" indent="-514350">
              <a:buFont typeface="+mj-lt"/>
              <a:buAutoNum type="arabicPeriod"/>
            </a:pPr>
            <a:r>
              <a:rPr lang="en-US" dirty="0"/>
              <a:t>Investigation, fines and penalties by the Office of Civil Rights (OCR)</a:t>
            </a:r>
            <a:endParaRPr lang="en-US" sz="2800" dirty="0"/>
          </a:p>
          <a:p>
            <a:pPr marL="0" indent="0">
              <a:buNone/>
            </a:pPr>
            <a:endParaRPr lang="en-US" dirty="0"/>
          </a:p>
        </p:txBody>
      </p:sp>
    </p:spTree>
    <p:extLst>
      <p:ext uri="{BB962C8B-B14F-4D97-AF65-F5344CB8AC3E}">
        <p14:creationId xmlns:p14="http://schemas.microsoft.com/office/powerpoint/2010/main" val="359517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290C-7DA6-4747-8DA8-5802527C84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F3EE85E-1291-4C5C-A7C0-E078F773C33F}"/>
              </a:ext>
            </a:extLst>
          </p:cNvPr>
          <p:cNvSpPr>
            <a:spLocks noGrp="1"/>
          </p:cNvSpPr>
          <p:nvPr>
            <p:ph idx="1"/>
          </p:nvPr>
        </p:nvSpPr>
        <p:spPr/>
        <p:txBody>
          <a:bodyPr/>
          <a:lstStyle/>
          <a:p>
            <a:pPr marL="0" indent="0">
              <a:buNone/>
            </a:pPr>
            <a:endParaRPr lang="en-US" dirty="0"/>
          </a:p>
          <a:p>
            <a:pPr marL="0" indent="0">
              <a:buNone/>
            </a:pPr>
            <a:r>
              <a:rPr lang="en-US" dirty="0"/>
              <a:t>Patient privacy is not unlimited; it may be circumscribed by:</a:t>
            </a:r>
          </a:p>
          <a:p>
            <a:pPr marL="0" indent="0">
              <a:buNone/>
            </a:pPr>
            <a:endParaRPr lang="en-US" u="sng" dirty="0"/>
          </a:p>
          <a:p>
            <a:r>
              <a:rPr lang="en-US" u="sng" dirty="0"/>
              <a:t>Public</a:t>
            </a:r>
            <a:r>
              <a:rPr lang="en-US" dirty="0"/>
              <a:t> health and safety</a:t>
            </a:r>
          </a:p>
          <a:p>
            <a:r>
              <a:rPr lang="en-US" u="sng" dirty="0"/>
              <a:t>Individual</a:t>
            </a:r>
            <a:r>
              <a:rPr lang="en-US" dirty="0"/>
              <a:t> health and safety</a:t>
            </a:r>
          </a:p>
          <a:p>
            <a:endParaRPr lang="en-US" dirty="0"/>
          </a:p>
        </p:txBody>
      </p:sp>
    </p:spTree>
    <p:extLst>
      <p:ext uri="{BB962C8B-B14F-4D97-AF65-F5344CB8AC3E}">
        <p14:creationId xmlns:p14="http://schemas.microsoft.com/office/powerpoint/2010/main" val="482747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10910143-08DD-4E3F-BBDA-F8177622EC51}"/>
              </a:ext>
            </a:extLst>
          </p:cNvPr>
          <p:cNvSpPr>
            <a:spLocks noGrp="1" noChangeArrowheads="1"/>
          </p:cNvSpPr>
          <p:nvPr>
            <p:ph type="title"/>
          </p:nvPr>
        </p:nvSpPr>
        <p:spPr/>
        <p:txBody>
          <a:bodyPr/>
          <a:lstStyle/>
          <a:p>
            <a:pPr algn="l">
              <a:defRPr/>
            </a:pPr>
            <a:r>
              <a:rPr lang="en-US" altLang="en-US" sz="3700" dirty="0">
                <a:effectLst>
                  <a:outerShdw blurRad="38100" dist="38100" dir="2700000" algn="tl">
                    <a:srgbClr val="000000">
                      <a:alpha val="43137"/>
                    </a:srgbClr>
                  </a:outerShdw>
                </a:effectLst>
              </a:rPr>
              <a:t>Most Common HIPAA Complaints Filed with OCR</a:t>
            </a:r>
          </a:p>
        </p:txBody>
      </p:sp>
      <p:sp>
        <p:nvSpPr>
          <p:cNvPr id="69635" name="Rectangle 3">
            <a:extLst>
              <a:ext uri="{FF2B5EF4-FFF2-40B4-BE49-F238E27FC236}">
                <a16:creationId xmlns:a16="http://schemas.microsoft.com/office/drawing/2014/main" id="{C0BE10C0-1FBD-4B81-A39A-99C6B49D29F6}"/>
              </a:ext>
            </a:extLst>
          </p:cNvPr>
          <p:cNvSpPr>
            <a:spLocks noGrp="1" noChangeArrowheads="1"/>
          </p:cNvSpPr>
          <p:nvPr>
            <p:ph type="body" idx="1"/>
          </p:nvPr>
        </p:nvSpPr>
        <p:spPr>
          <a:xfrm>
            <a:off x="533400" y="1524000"/>
            <a:ext cx="10896599" cy="4876800"/>
          </a:xfrm>
        </p:spPr>
        <p:txBody>
          <a:bodyPr/>
          <a:lstStyle/>
          <a:p>
            <a:pPr marL="461963" indent="-461963">
              <a:spcAft>
                <a:spcPts val="600"/>
              </a:spcAft>
              <a:buSzPct val="95000"/>
              <a:buFont typeface="Wingdings" panose="05000000000000000000" pitchFamily="2" charset="2"/>
              <a:buAutoNum type="arabicParenR"/>
            </a:pPr>
            <a:endParaRPr lang="en-US" altLang="en-US" dirty="0"/>
          </a:p>
          <a:p>
            <a:pPr marL="461963" indent="-461963">
              <a:spcAft>
                <a:spcPts val="600"/>
              </a:spcAft>
              <a:buSzPct val="95000"/>
              <a:buFont typeface="Wingdings" panose="05000000000000000000" pitchFamily="2" charset="2"/>
              <a:buAutoNum type="arabicParenR"/>
            </a:pPr>
            <a:r>
              <a:rPr lang="en-US" altLang="en-US" dirty="0"/>
              <a:t>Denial of access to patient’s own records</a:t>
            </a:r>
          </a:p>
          <a:p>
            <a:pPr marL="461963" indent="-461963">
              <a:spcAft>
                <a:spcPts val="600"/>
              </a:spcAft>
              <a:buSzPct val="95000"/>
              <a:buFont typeface="Wingdings" panose="05000000000000000000" pitchFamily="2" charset="2"/>
              <a:buAutoNum type="arabicParenR"/>
            </a:pPr>
            <a:r>
              <a:rPr lang="en-US" altLang="en-US" dirty="0"/>
              <a:t>Inadequate safeguards in reception areas</a:t>
            </a:r>
          </a:p>
          <a:p>
            <a:pPr marL="461963" indent="-461963">
              <a:spcAft>
                <a:spcPts val="600"/>
              </a:spcAft>
              <a:buSzPct val="95000"/>
              <a:buFont typeface="Wingdings" panose="05000000000000000000" pitchFamily="2" charset="2"/>
              <a:buAutoNum type="arabicParenR"/>
            </a:pPr>
            <a:r>
              <a:rPr lang="en-US" altLang="en-US" dirty="0"/>
              <a:t>Failure to provide or post NPP</a:t>
            </a:r>
          </a:p>
          <a:p>
            <a:pPr marL="461963" indent="-461963">
              <a:spcAft>
                <a:spcPts val="600"/>
              </a:spcAft>
              <a:buSzPct val="95000"/>
              <a:buFont typeface="Wingdings" panose="05000000000000000000" pitchFamily="2" charset="2"/>
              <a:buAutoNum type="arabicParenR"/>
            </a:pPr>
            <a:r>
              <a:rPr lang="en-US" altLang="en-US" dirty="0"/>
              <a:t>Mailing PHI to wrong address</a:t>
            </a:r>
          </a:p>
          <a:p>
            <a:pPr marL="461963" indent="-461963">
              <a:spcAft>
                <a:spcPts val="600"/>
              </a:spcAft>
              <a:buSzPct val="95000"/>
              <a:buFont typeface="Wingdings" panose="05000000000000000000" pitchFamily="2" charset="2"/>
              <a:buAutoNum type="arabicParenR"/>
            </a:pPr>
            <a:r>
              <a:rPr lang="en-US" altLang="en-US" dirty="0"/>
              <a:t>Allowing access to PHI to unauthorized persons</a:t>
            </a:r>
          </a:p>
          <a:p>
            <a:pPr marL="461963" indent="-461963">
              <a:spcAft>
                <a:spcPts val="600"/>
              </a:spcAft>
              <a:buSzPct val="95000"/>
              <a:buFont typeface="Wingdings" panose="05000000000000000000" pitchFamily="2" charset="2"/>
              <a:buAutoNum type="arabicParenR"/>
            </a:pPr>
            <a:r>
              <a:rPr lang="en-US" altLang="en-US" dirty="0"/>
              <a:t>PHI visible in doctor’s offices</a:t>
            </a:r>
          </a:p>
          <a:p>
            <a:pPr marL="461963" indent="-461963">
              <a:spcAft>
                <a:spcPts val="600"/>
              </a:spcAft>
              <a:buSzPct val="95000"/>
              <a:buFont typeface="Wingdings" panose="05000000000000000000" pitchFamily="2" charset="2"/>
              <a:buAutoNum type="arabicParenR"/>
            </a:pPr>
            <a:r>
              <a:rPr lang="en-US" altLang="en-US" dirty="0"/>
              <a:t>Providers who speak too loudly or where others can overhear</a:t>
            </a:r>
          </a:p>
          <a:p>
            <a:pPr marL="461963" indent="-461963">
              <a:spcAft>
                <a:spcPts val="600"/>
              </a:spcAft>
              <a:buSzPct val="95000"/>
              <a:buFont typeface="Wingdings" panose="05000000000000000000" pitchFamily="2" charset="2"/>
              <a:buAutoNum type="arabicParenR"/>
            </a:pPr>
            <a:r>
              <a:rPr lang="en-US" altLang="en-US" dirty="0"/>
              <a:t>Improper medical release forms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F822393D-11E5-45F4-9A1C-29E4CBF73F71}"/>
              </a:ext>
            </a:extLst>
          </p:cNvPr>
          <p:cNvSpPr>
            <a:spLocks noGrp="1" noChangeArrowheads="1"/>
          </p:cNvSpPr>
          <p:nvPr>
            <p:ph type="title"/>
          </p:nvPr>
        </p:nvSpPr>
        <p:spPr/>
        <p:txBody>
          <a:bodyPr/>
          <a:lstStyle/>
          <a:p>
            <a:pPr algn="l">
              <a:defRPr/>
            </a:pPr>
            <a:r>
              <a:rPr lang="en-US" altLang="en-US" dirty="0">
                <a:effectLst>
                  <a:outerShdw blurRad="38100" dist="38100" dir="2700000" algn="tl">
                    <a:srgbClr val="000000">
                      <a:alpha val="43137"/>
                    </a:srgbClr>
                  </a:outerShdw>
                </a:effectLst>
              </a:rPr>
              <a:t>What We’ve Learned Since April 16, 2003</a:t>
            </a:r>
          </a:p>
        </p:txBody>
      </p:sp>
      <p:sp>
        <p:nvSpPr>
          <p:cNvPr id="70659" name="Rectangle 3">
            <a:extLst>
              <a:ext uri="{FF2B5EF4-FFF2-40B4-BE49-F238E27FC236}">
                <a16:creationId xmlns:a16="http://schemas.microsoft.com/office/drawing/2014/main" id="{F301BB49-1B4E-4D55-9851-F261C79CE937}"/>
              </a:ext>
            </a:extLst>
          </p:cNvPr>
          <p:cNvSpPr>
            <a:spLocks noGrp="1" noChangeArrowheads="1"/>
          </p:cNvSpPr>
          <p:nvPr>
            <p:ph type="body" idx="1"/>
          </p:nvPr>
        </p:nvSpPr>
        <p:spPr>
          <a:xfrm>
            <a:off x="533400" y="1828800"/>
            <a:ext cx="10667999" cy="3810000"/>
          </a:xfrm>
        </p:spPr>
        <p:txBody>
          <a:bodyPr/>
          <a:lstStyle/>
          <a:p>
            <a:r>
              <a:rPr lang="en-US" altLang="en-US" dirty="0"/>
              <a:t>70% of small physician practices surveyed claim to be “compliant” with Privacy (55% for Security)</a:t>
            </a:r>
          </a:p>
          <a:p>
            <a:endParaRPr lang="en-US" altLang="en-US" dirty="0"/>
          </a:p>
          <a:p>
            <a:r>
              <a:rPr lang="en-US" altLang="en-US" dirty="0"/>
              <a:t>85% of hospitals surveyed claim compliance with </a:t>
            </a:r>
            <a:r>
              <a:rPr lang="en-US" altLang="en-US" u="sng" dirty="0"/>
              <a:t>Privacy</a:t>
            </a:r>
            <a:r>
              <a:rPr lang="en-US" altLang="en-US" dirty="0"/>
              <a:t> (75% for Security)</a:t>
            </a:r>
          </a:p>
          <a:p>
            <a:endParaRPr lang="en-US" altLang="en-US" dirty="0"/>
          </a:p>
          <a:p>
            <a:r>
              <a:rPr lang="en-US" altLang="en-US" dirty="0"/>
              <a:t>24% of healthcare providers have received a privacy complaint from a patient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106B3E24-BB57-470D-AF73-A25B7B949813}"/>
              </a:ext>
            </a:extLst>
          </p:cNvPr>
          <p:cNvSpPr>
            <a:spLocks noGrp="1" noChangeArrowheads="1"/>
          </p:cNvSpPr>
          <p:nvPr>
            <p:ph type="title"/>
          </p:nvPr>
        </p:nvSpPr>
        <p:spPr/>
        <p:txBody>
          <a:bodyPr/>
          <a:lstStyle/>
          <a:p>
            <a:pPr algn="l">
              <a:defRPr/>
            </a:pPr>
            <a:r>
              <a:rPr lang="en-US" altLang="en-US" sz="4000" dirty="0">
                <a:effectLst>
                  <a:outerShdw blurRad="38100" dist="38100" dir="2700000" algn="tl">
                    <a:srgbClr val="000000">
                      <a:alpha val="43137"/>
                    </a:srgbClr>
                  </a:outerShdw>
                </a:effectLst>
              </a:rPr>
              <a:t>What We’ve Learned Since April 16, 2003</a:t>
            </a:r>
          </a:p>
        </p:txBody>
      </p:sp>
      <p:sp>
        <p:nvSpPr>
          <p:cNvPr id="71683" name="Rectangle 3">
            <a:extLst>
              <a:ext uri="{FF2B5EF4-FFF2-40B4-BE49-F238E27FC236}">
                <a16:creationId xmlns:a16="http://schemas.microsoft.com/office/drawing/2014/main" id="{89D85841-EC7D-4457-A45F-DC836A5082E5}"/>
              </a:ext>
            </a:extLst>
          </p:cNvPr>
          <p:cNvSpPr>
            <a:spLocks noGrp="1" noChangeArrowheads="1"/>
          </p:cNvSpPr>
          <p:nvPr>
            <p:ph type="body" idx="1"/>
          </p:nvPr>
        </p:nvSpPr>
        <p:spPr>
          <a:xfrm>
            <a:off x="533400" y="1828800"/>
            <a:ext cx="10667999" cy="4495800"/>
          </a:xfrm>
        </p:spPr>
        <p:txBody>
          <a:bodyPr/>
          <a:lstStyle/>
          <a:p>
            <a:r>
              <a:rPr lang="en-US" altLang="en-US" dirty="0"/>
              <a:t>Widespread misunderstanding by providers of basic concepts</a:t>
            </a:r>
          </a:p>
          <a:p>
            <a:endParaRPr lang="en-US" altLang="en-US" dirty="0"/>
          </a:p>
          <a:p>
            <a:r>
              <a:rPr lang="en-US" altLang="en-US" dirty="0"/>
              <a:t>Many unintended consequences</a:t>
            </a:r>
          </a:p>
          <a:p>
            <a:pPr lvl="1">
              <a:buClr>
                <a:schemeClr val="accent2">
                  <a:lumMod val="75000"/>
                </a:schemeClr>
              </a:buClr>
              <a:buSzPct val="80000"/>
              <a:buFont typeface="Wingdings" panose="05000000000000000000" pitchFamily="2" charset="2"/>
              <a:buChar char=""/>
            </a:pPr>
            <a:r>
              <a:rPr lang="en-US" altLang="en-US" sz="2800" dirty="0">
                <a:solidFill>
                  <a:schemeClr val="accent6">
                    <a:lumMod val="75000"/>
                  </a:schemeClr>
                </a:solidFill>
              </a:rPr>
              <a:t> More hassles for patients/families</a:t>
            </a:r>
          </a:p>
          <a:p>
            <a:pPr lvl="1">
              <a:buClr>
                <a:schemeClr val="accent2">
                  <a:lumMod val="75000"/>
                </a:schemeClr>
              </a:buClr>
              <a:buSzPct val="80000"/>
              <a:buFont typeface="Wingdings" panose="05000000000000000000" pitchFamily="2" charset="2"/>
              <a:buChar char=""/>
            </a:pPr>
            <a:r>
              <a:rPr lang="en-US" altLang="en-US" sz="2800" dirty="0">
                <a:solidFill>
                  <a:schemeClr val="accent6">
                    <a:lumMod val="75000"/>
                  </a:schemeClr>
                </a:solidFill>
              </a:rPr>
              <a:t> Greater communication difficulties for providers</a:t>
            </a:r>
          </a:p>
          <a:p>
            <a:pPr lvl="1">
              <a:buClr>
                <a:schemeClr val="accent2">
                  <a:lumMod val="75000"/>
                </a:schemeClr>
              </a:buClr>
              <a:buSzPct val="80000"/>
              <a:buFont typeface="Wingdings" panose="05000000000000000000" pitchFamily="2" charset="2"/>
              <a:buChar char=""/>
            </a:pPr>
            <a:r>
              <a:rPr lang="en-US" altLang="en-US" sz="2800" dirty="0">
                <a:solidFill>
                  <a:schemeClr val="accent6">
                    <a:lumMod val="75000"/>
                  </a:schemeClr>
                </a:solidFill>
              </a:rPr>
              <a:t> Quality of care problems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FDA7-CFA9-4C4D-8DED-02E5D9D9F810}"/>
              </a:ext>
            </a:extLst>
          </p:cNvPr>
          <p:cNvSpPr>
            <a:spLocks noGrp="1"/>
          </p:cNvSpPr>
          <p:nvPr>
            <p:ph type="title"/>
          </p:nvPr>
        </p:nvSpPr>
        <p:spPr/>
        <p:txBody>
          <a:bodyPr/>
          <a:lstStyle/>
          <a:p>
            <a:r>
              <a:rPr lang="en-US" dirty="0"/>
              <a:t>Basic Rule of Privacy:</a:t>
            </a:r>
          </a:p>
        </p:txBody>
      </p:sp>
      <p:sp>
        <p:nvSpPr>
          <p:cNvPr id="3" name="Content Placeholder 2">
            <a:extLst>
              <a:ext uri="{FF2B5EF4-FFF2-40B4-BE49-F238E27FC236}">
                <a16:creationId xmlns:a16="http://schemas.microsoft.com/office/drawing/2014/main" id="{8A9F6661-4F06-4EA9-9E20-375D56E79A8C}"/>
              </a:ext>
            </a:extLst>
          </p:cNvPr>
          <p:cNvSpPr>
            <a:spLocks noGrp="1"/>
          </p:cNvSpPr>
          <p:nvPr>
            <p:ph idx="1"/>
          </p:nvPr>
        </p:nvSpPr>
        <p:spPr/>
        <p:txBody>
          <a:bodyPr/>
          <a:lstStyle/>
          <a:p>
            <a:pPr marL="0" indent="0">
              <a:buNone/>
            </a:pPr>
            <a:endParaRPr lang="en-US" dirty="0"/>
          </a:p>
          <a:p>
            <a:pPr marL="0" indent="0">
              <a:buNone/>
            </a:pPr>
            <a:r>
              <a:rPr lang="en-US" dirty="0"/>
              <a:t>Patient health information may not be disclosed unless:</a:t>
            </a:r>
          </a:p>
          <a:p>
            <a:pPr marL="0" indent="0">
              <a:buNone/>
            </a:pPr>
            <a:endParaRPr lang="en-US" dirty="0"/>
          </a:p>
          <a:p>
            <a:pPr marL="514350" indent="-514350">
              <a:buFont typeface="+mj-lt"/>
              <a:buAutoNum type="arabicPeriod"/>
            </a:pPr>
            <a:r>
              <a:rPr lang="en-US" dirty="0"/>
              <a:t>There is a valid release</a:t>
            </a:r>
          </a:p>
          <a:p>
            <a:pPr marL="0" indent="0">
              <a:buNone/>
            </a:pPr>
            <a:r>
              <a:rPr lang="en-US" dirty="0"/>
              <a:t>                 – or – </a:t>
            </a:r>
          </a:p>
          <a:p>
            <a:pPr marL="514350" indent="-514350">
              <a:buFont typeface="+mj-lt"/>
              <a:buAutoNum type="arabicPeriod" startAt="2"/>
            </a:pPr>
            <a:r>
              <a:rPr lang="en-US" dirty="0"/>
              <a:t>A specific HIPAA provision allows disclosure</a:t>
            </a:r>
          </a:p>
        </p:txBody>
      </p:sp>
    </p:spTree>
    <p:extLst>
      <p:ext uri="{BB962C8B-B14F-4D97-AF65-F5344CB8AC3E}">
        <p14:creationId xmlns:p14="http://schemas.microsoft.com/office/powerpoint/2010/main" val="2691759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87AA-A39B-4B18-AF65-0B5A8739793E}"/>
              </a:ext>
            </a:extLst>
          </p:cNvPr>
          <p:cNvSpPr>
            <a:spLocks noGrp="1"/>
          </p:cNvSpPr>
          <p:nvPr>
            <p:ph type="title"/>
          </p:nvPr>
        </p:nvSpPr>
        <p:spPr/>
        <p:txBody>
          <a:bodyPr/>
          <a:lstStyle/>
          <a:p>
            <a:pPr algn="l">
              <a:defRPr/>
            </a:pPr>
            <a:r>
              <a:rPr lang="en-US" sz="4000" dirty="0">
                <a:effectLst>
                  <a:outerShdw blurRad="38100" dist="38100" dir="2700000" algn="tl">
                    <a:srgbClr val="000000">
                      <a:alpha val="43137"/>
                    </a:srgbClr>
                  </a:outerShdw>
                </a:effectLst>
              </a:rPr>
              <a:t>Ongoing Concerns</a:t>
            </a:r>
          </a:p>
        </p:txBody>
      </p:sp>
      <p:sp>
        <p:nvSpPr>
          <p:cNvPr id="73731" name="Content Placeholder 2">
            <a:extLst>
              <a:ext uri="{FF2B5EF4-FFF2-40B4-BE49-F238E27FC236}">
                <a16:creationId xmlns:a16="http://schemas.microsoft.com/office/drawing/2014/main" id="{1E6DBA0B-28E8-40D9-8918-AB28DCDCF499}"/>
              </a:ext>
            </a:extLst>
          </p:cNvPr>
          <p:cNvSpPr>
            <a:spLocks noGrp="1" noChangeArrowheads="1"/>
          </p:cNvSpPr>
          <p:nvPr>
            <p:ph idx="1"/>
          </p:nvPr>
        </p:nvSpPr>
        <p:spPr>
          <a:xfrm>
            <a:off x="533400" y="1524001"/>
            <a:ext cx="9753599" cy="4816475"/>
          </a:xfrm>
        </p:spPr>
        <p:txBody>
          <a:bodyPr/>
          <a:lstStyle/>
          <a:p>
            <a:pPr>
              <a:lnSpc>
                <a:spcPct val="150000"/>
              </a:lnSpc>
            </a:pPr>
            <a:r>
              <a:rPr lang="en-US" altLang="en-US" dirty="0"/>
              <a:t>Social media</a:t>
            </a:r>
          </a:p>
          <a:p>
            <a:pPr>
              <a:lnSpc>
                <a:spcPct val="150000"/>
              </a:lnSpc>
            </a:pPr>
            <a:r>
              <a:rPr lang="en-US" altLang="en-US" dirty="0"/>
              <a:t>Texting and mobile devices</a:t>
            </a:r>
          </a:p>
          <a:p>
            <a:pPr>
              <a:lnSpc>
                <a:spcPct val="150000"/>
              </a:lnSpc>
            </a:pPr>
            <a:r>
              <a:rPr lang="en-US" altLang="en-US" dirty="0"/>
              <a:t>Unencrypted laptops</a:t>
            </a:r>
          </a:p>
          <a:p>
            <a:pPr>
              <a:lnSpc>
                <a:spcPct val="150000"/>
              </a:lnSpc>
            </a:pPr>
            <a:r>
              <a:rPr lang="en-US" altLang="en-US" dirty="0"/>
              <a:t>“Ransomware”</a:t>
            </a:r>
          </a:p>
          <a:p>
            <a:pPr>
              <a:lnSpc>
                <a:spcPct val="150000"/>
              </a:lnSpc>
            </a:pPr>
            <a:r>
              <a:rPr lang="en-US" altLang="en-US" dirty="0"/>
              <a:t>Failure to have operational HIPAA policies &amp; procedures</a:t>
            </a:r>
          </a:p>
          <a:p>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8">
            <a:extLst>
              <a:ext uri="{FF2B5EF4-FFF2-40B4-BE49-F238E27FC236}">
                <a16:creationId xmlns:a16="http://schemas.microsoft.com/office/drawing/2014/main" id="{D23E32DE-188C-7B8F-7C92-0FE4F4F67C7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rot="1750784">
            <a:off x="5738813" y="1679576"/>
            <a:ext cx="4921250" cy="3254375"/>
          </a:xfrm>
        </p:spPr>
      </p:pic>
      <p:sp>
        <p:nvSpPr>
          <p:cNvPr id="21506" name="Rectangle 3">
            <a:extLst>
              <a:ext uri="{FF2B5EF4-FFF2-40B4-BE49-F238E27FC236}">
                <a16:creationId xmlns:a16="http://schemas.microsoft.com/office/drawing/2014/main" id="{4D75996B-BC39-4B80-B6A2-CCEBDBBCE376}"/>
              </a:ext>
            </a:extLst>
          </p:cNvPr>
          <p:cNvSpPr>
            <a:spLocks noGrp="1" noChangeArrowheads="1"/>
          </p:cNvSpPr>
          <p:nvPr>
            <p:ph type="body" sz="half" idx="1"/>
          </p:nvPr>
        </p:nvSpPr>
        <p:spPr/>
        <p:txBody>
          <a:bodyPr/>
          <a:lstStyle/>
          <a:p>
            <a:pPr>
              <a:buFont typeface="Wingdings" pitchFamily="2" charset="2"/>
              <a:buChar char=" "/>
              <a:defRPr/>
            </a:pPr>
            <a:endParaRPr lang="en-US" dirty="0"/>
          </a:p>
          <a:p>
            <a:pPr marL="0" indent="0">
              <a:buNone/>
              <a:defRPr/>
            </a:pPr>
            <a:r>
              <a:rPr lang="en-US" sz="3600" dirty="0"/>
              <a:t>May health care providers use sign-in sheets and call out patient names in waiting rooms?</a:t>
            </a:r>
          </a:p>
          <a:p>
            <a:pPr>
              <a:buFont typeface="Wingdings" pitchFamily="2" charset="2"/>
              <a:buChar char=" "/>
              <a:defRPr/>
            </a:pPr>
            <a:endParaRPr lang="en-US" sz="3600" dirty="0"/>
          </a:p>
          <a:p>
            <a:pPr>
              <a:buFont typeface="Wingdings" pitchFamily="2" charset="2"/>
              <a:buChar char=" "/>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735AE250-F848-4861-9929-0D21A797C211}"/>
              </a:ext>
            </a:extLst>
          </p:cNvPr>
          <p:cNvSpPr>
            <a:spLocks noGrp="1" noChangeArrowheads="1"/>
          </p:cNvSpPr>
          <p:nvPr>
            <p:ph type="title"/>
          </p:nvPr>
        </p:nvSpPr>
        <p:spPr/>
        <p:txBody>
          <a:bodyPr/>
          <a:lstStyle/>
          <a:p>
            <a:pPr algn="l">
              <a:defRPr/>
            </a:pPr>
            <a:r>
              <a:rPr lang="en-US" altLang="en-US" sz="4000" dirty="0">
                <a:effectLst>
                  <a:outerShdw blurRad="38100" dist="38100" dir="2700000" algn="tl">
                    <a:srgbClr val="000000">
                      <a:alpha val="43137"/>
                    </a:srgbClr>
                  </a:outerShdw>
                </a:effectLst>
              </a:rPr>
              <a:t>Some Statistics . . .</a:t>
            </a:r>
          </a:p>
        </p:txBody>
      </p:sp>
      <p:sp>
        <p:nvSpPr>
          <p:cNvPr id="75779" name="Content Placeholder 2">
            <a:extLst>
              <a:ext uri="{FF2B5EF4-FFF2-40B4-BE49-F238E27FC236}">
                <a16:creationId xmlns:a16="http://schemas.microsoft.com/office/drawing/2014/main" id="{F0054E92-6D29-4F31-A37C-392872D743E4}"/>
              </a:ext>
            </a:extLst>
          </p:cNvPr>
          <p:cNvSpPr>
            <a:spLocks noGrp="1" noChangeArrowheads="1"/>
          </p:cNvSpPr>
          <p:nvPr>
            <p:ph idx="1"/>
          </p:nvPr>
        </p:nvSpPr>
        <p:spPr/>
        <p:txBody>
          <a:bodyPr/>
          <a:lstStyle/>
          <a:p>
            <a:r>
              <a:rPr lang="en-US" altLang="en-US" sz="2900" dirty="0"/>
              <a:t>67% of physicians use social media in some form</a:t>
            </a:r>
          </a:p>
          <a:p>
            <a:endParaRPr lang="en-US" altLang="en-US" sz="2900" dirty="0"/>
          </a:p>
          <a:p>
            <a:r>
              <a:rPr lang="en-US" altLang="en-US" sz="2900" dirty="0"/>
              <a:t>33% of physicians who use social media have received “friend” requests from patients</a:t>
            </a:r>
          </a:p>
          <a:p>
            <a:endParaRPr lang="en-US" altLang="en-US" sz="2900" dirty="0"/>
          </a:p>
          <a:p>
            <a:r>
              <a:rPr lang="en-US" altLang="en-US" sz="2900" dirty="0"/>
              <a:t>11% of blogs by healthcare professionals contain product endorsements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2C45304E-A53F-4F92-A400-DD0CF1F4E63F}"/>
              </a:ext>
            </a:extLst>
          </p:cNvPr>
          <p:cNvSpPr>
            <a:spLocks noGrp="1" noChangeArrowheads="1"/>
          </p:cNvSpPr>
          <p:nvPr>
            <p:ph type="title"/>
          </p:nvPr>
        </p:nvSpPr>
        <p:spPr/>
        <p:txBody>
          <a:bodyPr/>
          <a:lstStyle/>
          <a:p>
            <a:pPr algn="l">
              <a:defRPr/>
            </a:pPr>
            <a:r>
              <a:rPr lang="en-US" altLang="en-US" sz="4000" dirty="0">
                <a:effectLst>
                  <a:outerShdw blurRad="38100" dist="38100" dir="2700000" algn="tl">
                    <a:srgbClr val="000000">
                      <a:alpha val="43137"/>
                    </a:srgbClr>
                  </a:outerShdw>
                </a:effectLst>
              </a:rPr>
              <a:t>Text Messaging</a:t>
            </a:r>
          </a:p>
        </p:txBody>
      </p:sp>
      <p:sp>
        <p:nvSpPr>
          <p:cNvPr id="82947" name="Content Placeholder 2">
            <a:extLst>
              <a:ext uri="{FF2B5EF4-FFF2-40B4-BE49-F238E27FC236}">
                <a16:creationId xmlns:a16="http://schemas.microsoft.com/office/drawing/2014/main" id="{010F1966-BC42-4298-9361-E22C1C68B3E1}"/>
              </a:ext>
            </a:extLst>
          </p:cNvPr>
          <p:cNvSpPr>
            <a:spLocks noGrp="1" noChangeArrowheads="1"/>
          </p:cNvSpPr>
          <p:nvPr>
            <p:ph idx="1"/>
          </p:nvPr>
        </p:nvSpPr>
        <p:spPr/>
        <p:txBody>
          <a:bodyPr/>
          <a:lstStyle/>
          <a:p>
            <a:pPr>
              <a:spcAft>
                <a:spcPts val="1800"/>
              </a:spcAft>
            </a:pPr>
            <a:endParaRPr lang="en-US" altLang="en-US" sz="2700" dirty="0"/>
          </a:p>
          <a:p>
            <a:pPr>
              <a:spcAft>
                <a:spcPts val="1800"/>
              </a:spcAft>
            </a:pPr>
            <a:r>
              <a:rPr lang="en-US" altLang="en-US" sz="2700" dirty="0"/>
              <a:t>Sending a short message between two or more mobile phones over a phone network</a:t>
            </a:r>
          </a:p>
          <a:p>
            <a:pPr>
              <a:spcAft>
                <a:spcPts val="1800"/>
              </a:spcAft>
            </a:pPr>
            <a:r>
              <a:rPr lang="en-US" altLang="en-US" sz="2700" dirty="0"/>
              <a:t>Inherently insecure because ...</a:t>
            </a:r>
          </a:p>
          <a:p>
            <a:pPr>
              <a:spcAft>
                <a:spcPts val="1800"/>
              </a:spcAft>
            </a:pPr>
            <a:r>
              <a:rPr lang="en-US" altLang="en-US" sz="2700" dirty="0"/>
              <a:t>Texts are generally stored on a central server of the cellular provider (or more than one) as well as on both the sending and receiving devices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56E77071-7709-4D91-B7AA-323FD1538B08}"/>
              </a:ext>
            </a:extLst>
          </p:cNvPr>
          <p:cNvSpPr>
            <a:spLocks noGrp="1" noChangeArrowheads="1"/>
          </p:cNvSpPr>
          <p:nvPr>
            <p:ph type="title"/>
          </p:nvPr>
        </p:nvSpPr>
        <p:spPr/>
        <p:txBody>
          <a:bodyPr/>
          <a:lstStyle/>
          <a:p>
            <a:pPr algn="l">
              <a:defRPr/>
            </a:pPr>
            <a:r>
              <a:rPr lang="en-US" altLang="en-US" sz="4000" dirty="0">
                <a:effectLst>
                  <a:outerShdw blurRad="38100" dist="38100" dir="2700000" algn="tl">
                    <a:srgbClr val="000000">
                      <a:alpha val="43137"/>
                    </a:srgbClr>
                  </a:outerShdw>
                </a:effectLst>
              </a:rPr>
              <a:t>Social Media Summary</a:t>
            </a:r>
            <a:endParaRPr lang="en-US" altLang="en-US" dirty="0"/>
          </a:p>
        </p:txBody>
      </p:sp>
      <p:sp>
        <p:nvSpPr>
          <p:cNvPr id="83971" name="Content Placeholder 2">
            <a:extLst>
              <a:ext uri="{FF2B5EF4-FFF2-40B4-BE49-F238E27FC236}">
                <a16:creationId xmlns:a16="http://schemas.microsoft.com/office/drawing/2014/main" id="{6E523FFA-94A9-4729-8B89-F0185A815871}"/>
              </a:ext>
            </a:extLst>
          </p:cNvPr>
          <p:cNvSpPr>
            <a:spLocks noGrp="1" noChangeArrowheads="1"/>
          </p:cNvSpPr>
          <p:nvPr>
            <p:ph idx="1"/>
          </p:nvPr>
        </p:nvSpPr>
        <p:spPr/>
        <p:txBody>
          <a:bodyPr/>
          <a:lstStyle/>
          <a:p>
            <a:r>
              <a:rPr lang="en-US" altLang="en-US" dirty="0"/>
              <a:t>Social Platforms were created to help people connect with one another, broadcast their ideas, and create stores of personal information online</a:t>
            </a:r>
          </a:p>
          <a:p>
            <a:endParaRPr lang="en-US" altLang="en-US" dirty="0"/>
          </a:p>
          <a:p>
            <a:r>
              <a:rPr lang="en-US" altLang="en-US" dirty="0"/>
              <a:t>Services like Facebook, Twitter, YouTube were built for </a:t>
            </a:r>
            <a:r>
              <a:rPr lang="en-US" altLang="en-US" u="sng" dirty="0"/>
              <a:t>sharing</a:t>
            </a:r>
            <a:r>
              <a:rPr lang="en-US" altLang="en-US" dirty="0"/>
              <a:t> public information, not for confidential information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AD08-3766-45E8-BBAD-3EDC5583D763}"/>
              </a:ext>
            </a:extLst>
          </p:cNvPr>
          <p:cNvSpPr>
            <a:spLocks noGrp="1"/>
          </p:cNvSpPr>
          <p:nvPr>
            <p:ph type="body" sz="quarter" idx="10"/>
          </p:nvPr>
        </p:nvSpPr>
        <p:spPr/>
        <p:txBody>
          <a:bodyPr/>
          <a:lstStyle/>
          <a:p>
            <a:r>
              <a:rPr lang="en-US" dirty="0"/>
              <a:t>Six Do’s &amp; Don’ts For Social Media</a:t>
            </a:r>
          </a:p>
        </p:txBody>
      </p:sp>
    </p:spTree>
    <p:extLst>
      <p:ext uri="{BB962C8B-B14F-4D97-AF65-F5344CB8AC3E}">
        <p14:creationId xmlns:p14="http://schemas.microsoft.com/office/powerpoint/2010/main" val="1050555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8507C697-B482-4846-A2EF-4118FDB44461}"/>
              </a:ext>
            </a:extLst>
          </p:cNvPr>
          <p:cNvSpPr>
            <a:spLocks noGrp="1" noChangeArrowheads="1"/>
          </p:cNvSpPr>
          <p:nvPr>
            <p:ph type="title"/>
          </p:nvPr>
        </p:nvSpPr>
        <p:spPr/>
        <p:txBody>
          <a:bodyPr/>
          <a:lstStyle/>
          <a:p>
            <a:pPr algn="l">
              <a:defRPr/>
            </a:pPr>
            <a:endParaRPr lang="en-US" altLang="en-US" sz="4000" dirty="0">
              <a:effectLst>
                <a:outerShdw blurRad="38100" dist="38100" dir="2700000" algn="tl">
                  <a:srgbClr val="000000">
                    <a:alpha val="43137"/>
                  </a:srgbClr>
                </a:outerShdw>
              </a:effectLst>
            </a:endParaRPr>
          </a:p>
        </p:txBody>
      </p:sp>
      <p:sp>
        <p:nvSpPr>
          <p:cNvPr id="84995" name="Content Placeholder 2">
            <a:extLst>
              <a:ext uri="{FF2B5EF4-FFF2-40B4-BE49-F238E27FC236}">
                <a16:creationId xmlns:a16="http://schemas.microsoft.com/office/drawing/2014/main" id="{739EAB29-09DB-480D-99BC-8DBDA9DC1920}"/>
              </a:ext>
            </a:extLst>
          </p:cNvPr>
          <p:cNvSpPr>
            <a:spLocks noGrp="1" noChangeArrowheads="1"/>
          </p:cNvSpPr>
          <p:nvPr>
            <p:ph idx="1"/>
          </p:nvPr>
        </p:nvSpPr>
        <p:spPr>
          <a:xfrm>
            <a:off x="457200" y="1905001"/>
            <a:ext cx="9982200" cy="4525963"/>
          </a:xfrm>
        </p:spPr>
        <p:txBody>
          <a:bodyPr/>
          <a:lstStyle/>
          <a:p>
            <a:pPr marL="0" indent="0">
              <a:buNone/>
            </a:pPr>
            <a:endParaRPr lang="en-US" altLang="en-US" dirty="0"/>
          </a:p>
          <a:p>
            <a:pPr marL="0" indent="0">
              <a:buNone/>
            </a:pPr>
            <a:r>
              <a:rPr lang="en-US" altLang="en-US" b="1" dirty="0"/>
              <a:t>First</a:t>
            </a:r>
            <a:r>
              <a:rPr lang="en-US" altLang="en-US" dirty="0"/>
              <a:t>, </a:t>
            </a:r>
            <a:r>
              <a:rPr lang="en-US" altLang="en-US" u="sng" dirty="0"/>
              <a:t>don’t</a:t>
            </a:r>
            <a:r>
              <a:rPr lang="en-US" altLang="en-US" dirty="0"/>
              <a:t> discuss patients in a way that might identify them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1087BD58-A15D-4388-B4B9-2F1F0F1915E9}"/>
              </a:ext>
            </a:extLst>
          </p:cNvPr>
          <p:cNvSpPr>
            <a:spLocks noGrp="1" noChangeArrowheads="1"/>
          </p:cNvSpPr>
          <p:nvPr>
            <p:ph type="title"/>
          </p:nvPr>
        </p:nvSpPr>
        <p:spPr/>
        <p:txBody>
          <a:bodyPr/>
          <a:lstStyle/>
          <a:p>
            <a:pPr algn="l">
              <a:defRPr/>
            </a:pPr>
            <a:endParaRPr lang="en-US" altLang="en-US" sz="4000" dirty="0">
              <a:effectLst>
                <a:outerShdw blurRad="38100" dist="38100" dir="2700000" algn="tl">
                  <a:srgbClr val="000000">
                    <a:alpha val="43137"/>
                  </a:srgbClr>
                </a:outerShdw>
              </a:effectLst>
            </a:endParaRPr>
          </a:p>
        </p:txBody>
      </p:sp>
      <p:sp>
        <p:nvSpPr>
          <p:cNvPr id="86019" name="Content Placeholder 2">
            <a:extLst>
              <a:ext uri="{FF2B5EF4-FFF2-40B4-BE49-F238E27FC236}">
                <a16:creationId xmlns:a16="http://schemas.microsoft.com/office/drawing/2014/main" id="{29DEA605-9128-4CD7-9C08-E2D9648C211E}"/>
              </a:ext>
            </a:extLst>
          </p:cNvPr>
          <p:cNvSpPr>
            <a:spLocks noGrp="1" noChangeArrowheads="1"/>
          </p:cNvSpPr>
          <p:nvPr>
            <p:ph idx="1"/>
          </p:nvPr>
        </p:nvSpPr>
        <p:spPr/>
        <p:txBody>
          <a:bodyPr/>
          <a:lstStyle/>
          <a:p>
            <a:pPr marL="0" indent="0">
              <a:buNone/>
            </a:pPr>
            <a:endParaRPr lang="en-US" altLang="en-US" dirty="0"/>
          </a:p>
          <a:p>
            <a:pPr marL="0" indent="0">
              <a:buNone/>
            </a:pPr>
            <a:endParaRPr lang="en-US" altLang="en-US" dirty="0"/>
          </a:p>
          <a:p>
            <a:pPr marL="0" indent="0">
              <a:buNone/>
            </a:pPr>
            <a:r>
              <a:rPr lang="en-US" altLang="en-US" b="1" dirty="0"/>
              <a:t>Second</a:t>
            </a:r>
            <a:r>
              <a:rPr lang="en-US" altLang="en-US" dirty="0"/>
              <a:t>, </a:t>
            </a:r>
            <a:r>
              <a:rPr lang="en-US" altLang="en-US" u="sng" dirty="0"/>
              <a:t>don’t</a:t>
            </a:r>
            <a:r>
              <a:rPr lang="en-US" altLang="en-US" dirty="0"/>
              <a:t> “friend” patients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88F5EFE2-F999-4BE4-B980-21AAF4AD30BA}"/>
              </a:ext>
            </a:extLst>
          </p:cNvPr>
          <p:cNvSpPr>
            <a:spLocks noGrp="1" noChangeArrowheads="1"/>
          </p:cNvSpPr>
          <p:nvPr>
            <p:ph type="title"/>
          </p:nvPr>
        </p:nvSpPr>
        <p:spPr/>
        <p:txBody>
          <a:bodyPr/>
          <a:lstStyle/>
          <a:p>
            <a:pPr algn="l">
              <a:defRPr/>
            </a:pPr>
            <a:endParaRPr lang="en-US" altLang="en-US" sz="4000" dirty="0">
              <a:effectLst>
                <a:outerShdw blurRad="38100" dist="38100" dir="2700000" algn="tl">
                  <a:srgbClr val="000000">
                    <a:alpha val="43137"/>
                  </a:srgbClr>
                </a:outerShdw>
              </a:effectLst>
            </a:endParaRPr>
          </a:p>
        </p:txBody>
      </p:sp>
      <p:sp>
        <p:nvSpPr>
          <p:cNvPr id="87043" name="Content Placeholder 2">
            <a:extLst>
              <a:ext uri="{FF2B5EF4-FFF2-40B4-BE49-F238E27FC236}">
                <a16:creationId xmlns:a16="http://schemas.microsoft.com/office/drawing/2014/main" id="{1C10658D-785B-4F44-9B22-5047A72A7777}"/>
              </a:ext>
            </a:extLst>
          </p:cNvPr>
          <p:cNvSpPr>
            <a:spLocks noGrp="1" noChangeArrowheads="1"/>
          </p:cNvSpPr>
          <p:nvPr>
            <p:ph idx="1"/>
          </p:nvPr>
        </p:nvSpPr>
        <p:spPr/>
        <p:txBody>
          <a:bodyPr/>
          <a:lstStyle/>
          <a:p>
            <a:pPr marL="0" indent="0">
              <a:buNone/>
            </a:pPr>
            <a:endParaRPr lang="en-US" altLang="en-US" dirty="0"/>
          </a:p>
          <a:p>
            <a:pPr marL="0" indent="0">
              <a:buNone/>
            </a:pPr>
            <a:endParaRPr lang="en-US" altLang="en-US" dirty="0"/>
          </a:p>
          <a:p>
            <a:pPr marL="0" indent="0">
              <a:buNone/>
            </a:pPr>
            <a:r>
              <a:rPr lang="en-US" altLang="en-US" sz="2900" b="1" dirty="0"/>
              <a:t>Third</a:t>
            </a:r>
            <a:r>
              <a:rPr lang="en-US" altLang="en-US" sz="2900" dirty="0"/>
              <a:t>, </a:t>
            </a:r>
            <a:r>
              <a:rPr lang="en-US" altLang="en-US" sz="2900" u="sng" dirty="0"/>
              <a:t>don’t</a:t>
            </a:r>
            <a:r>
              <a:rPr lang="en-US" altLang="en-US" sz="2900" dirty="0"/>
              <a:t> post patient testimonials, pictures, etc. without a proper HIPAA release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2D4D8B47-489D-44F9-8211-DE82FF94EB59}"/>
              </a:ext>
            </a:extLst>
          </p:cNvPr>
          <p:cNvSpPr>
            <a:spLocks noGrp="1" noChangeArrowheads="1"/>
          </p:cNvSpPr>
          <p:nvPr>
            <p:ph type="title"/>
          </p:nvPr>
        </p:nvSpPr>
        <p:spPr/>
        <p:txBody>
          <a:bodyPr/>
          <a:lstStyle/>
          <a:p>
            <a:pPr algn="l">
              <a:defRPr/>
            </a:pPr>
            <a:endParaRPr lang="en-US" altLang="en-US" sz="4000" dirty="0">
              <a:effectLst>
                <a:outerShdw blurRad="38100" dist="38100" dir="2700000" algn="tl">
                  <a:srgbClr val="000000">
                    <a:alpha val="43137"/>
                  </a:srgbClr>
                </a:outerShdw>
              </a:effectLst>
            </a:endParaRPr>
          </a:p>
        </p:txBody>
      </p:sp>
      <p:sp>
        <p:nvSpPr>
          <p:cNvPr id="88067" name="Content Placeholder 2">
            <a:extLst>
              <a:ext uri="{FF2B5EF4-FFF2-40B4-BE49-F238E27FC236}">
                <a16:creationId xmlns:a16="http://schemas.microsoft.com/office/drawing/2014/main" id="{BEC9D979-EA8E-4399-B4F7-CB8C27D3B6E0}"/>
              </a:ext>
            </a:extLst>
          </p:cNvPr>
          <p:cNvSpPr>
            <a:spLocks noGrp="1" noChangeArrowheads="1"/>
          </p:cNvSpPr>
          <p:nvPr>
            <p:ph idx="1"/>
          </p:nvPr>
        </p:nvSpPr>
        <p:spPr>
          <a:xfrm>
            <a:off x="533401" y="1528763"/>
            <a:ext cx="11129436" cy="4570412"/>
          </a:xfrm>
        </p:spPr>
        <p:txBody>
          <a:bodyPr/>
          <a:lstStyle/>
          <a:p>
            <a:pPr marL="0" indent="0">
              <a:buNone/>
            </a:pPr>
            <a:endParaRPr lang="en-US" altLang="en-US" dirty="0"/>
          </a:p>
          <a:p>
            <a:pPr marL="0" indent="0">
              <a:buNone/>
            </a:pPr>
            <a:endParaRPr lang="en-US" altLang="en-US" dirty="0"/>
          </a:p>
          <a:p>
            <a:pPr marL="0" indent="0">
              <a:buNone/>
            </a:pPr>
            <a:r>
              <a:rPr lang="en-US" altLang="en-US" sz="2900" b="1" dirty="0"/>
              <a:t>Fourth</a:t>
            </a:r>
            <a:r>
              <a:rPr lang="en-US" altLang="en-US" sz="2900" dirty="0"/>
              <a:t>, </a:t>
            </a:r>
            <a:r>
              <a:rPr lang="en-US" altLang="en-US" sz="2900" u="sng" dirty="0"/>
              <a:t>don’t</a:t>
            </a:r>
            <a:r>
              <a:rPr lang="en-US" altLang="en-US" sz="2900" dirty="0"/>
              <a:t> respond to patient complaints, or comments online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6949320A-ADF5-48E0-871E-DAD8578DD965}"/>
              </a:ext>
            </a:extLst>
          </p:cNvPr>
          <p:cNvSpPr>
            <a:spLocks noGrp="1" noChangeArrowheads="1"/>
          </p:cNvSpPr>
          <p:nvPr>
            <p:ph type="title"/>
          </p:nvPr>
        </p:nvSpPr>
        <p:spPr/>
        <p:txBody>
          <a:bodyPr/>
          <a:lstStyle/>
          <a:p>
            <a:pPr algn="l">
              <a:defRPr/>
            </a:pPr>
            <a:endParaRPr lang="en-US" altLang="en-US" sz="4000" dirty="0">
              <a:effectLst>
                <a:outerShdw blurRad="38100" dist="38100" dir="2700000" algn="tl">
                  <a:srgbClr val="000000">
                    <a:alpha val="43137"/>
                  </a:srgbClr>
                </a:outerShdw>
              </a:effectLst>
            </a:endParaRPr>
          </a:p>
        </p:txBody>
      </p:sp>
      <p:sp>
        <p:nvSpPr>
          <p:cNvPr id="89091" name="Content Placeholder 2">
            <a:extLst>
              <a:ext uri="{FF2B5EF4-FFF2-40B4-BE49-F238E27FC236}">
                <a16:creationId xmlns:a16="http://schemas.microsoft.com/office/drawing/2014/main" id="{A5E9952B-12BE-4A90-A033-23D322E821B1}"/>
              </a:ext>
            </a:extLst>
          </p:cNvPr>
          <p:cNvSpPr>
            <a:spLocks noGrp="1" noChangeArrowheads="1"/>
          </p:cNvSpPr>
          <p:nvPr>
            <p:ph idx="1"/>
          </p:nvPr>
        </p:nvSpPr>
        <p:spPr/>
        <p:txBody>
          <a:bodyPr/>
          <a:lstStyle/>
          <a:p>
            <a:pPr marL="0" indent="0">
              <a:buNone/>
            </a:pPr>
            <a:endParaRPr lang="en-US" altLang="en-US" dirty="0"/>
          </a:p>
          <a:p>
            <a:pPr marL="0" indent="0">
              <a:buNone/>
            </a:pPr>
            <a:endParaRPr lang="en-US" altLang="en-US" dirty="0"/>
          </a:p>
          <a:p>
            <a:pPr marL="0" indent="0">
              <a:buNone/>
            </a:pPr>
            <a:r>
              <a:rPr lang="en-US" altLang="en-US" sz="2900" b="1" dirty="0"/>
              <a:t>Fifth</a:t>
            </a:r>
            <a:r>
              <a:rPr lang="en-US" altLang="en-US" sz="2900" dirty="0"/>
              <a:t>, </a:t>
            </a:r>
            <a:r>
              <a:rPr lang="en-US" altLang="en-US" sz="2900" u="sng" dirty="0"/>
              <a:t>do</a:t>
            </a:r>
            <a:r>
              <a:rPr lang="en-US" altLang="en-US" sz="2900" dirty="0"/>
              <a:t> promote your practice and your services without violating patient privacy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DF099602-96B3-49AA-B3DF-6625D1D90243}"/>
              </a:ext>
            </a:extLst>
          </p:cNvPr>
          <p:cNvSpPr>
            <a:spLocks noGrp="1" noChangeArrowheads="1"/>
          </p:cNvSpPr>
          <p:nvPr>
            <p:ph type="title"/>
          </p:nvPr>
        </p:nvSpPr>
        <p:spPr/>
        <p:txBody>
          <a:bodyPr/>
          <a:lstStyle/>
          <a:p>
            <a:pPr algn="l">
              <a:defRPr/>
            </a:pPr>
            <a:endParaRPr lang="en-US" altLang="en-US" sz="4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7D68606-F836-4DD9-B767-79CB6B4B958A}"/>
              </a:ext>
            </a:extLst>
          </p:cNvPr>
          <p:cNvSpPr>
            <a:spLocks noGrp="1"/>
          </p:cNvSpPr>
          <p:nvPr>
            <p:ph idx="1"/>
          </p:nvPr>
        </p:nvSpPr>
        <p:spPr>
          <a:xfrm>
            <a:off x="533400" y="1905001"/>
            <a:ext cx="10744199" cy="4525963"/>
          </a:xfrm>
        </p:spPr>
        <p:txBody>
          <a:bodyPr/>
          <a:lstStyle/>
          <a:p>
            <a:pPr marL="0" indent="0">
              <a:buNone/>
              <a:defRPr/>
            </a:pPr>
            <a:r>
              <a:rPr lang="en-US" sz="2900" b="1" dirty="0"/>
              <a:t>Sixth</a:t>
            </a:r>
            <a:r>
              <a:rPr lang="en-US" sz="2900" dirty="0"/>
              <a:t>, </a:t>
            </a:r>
            <a:r>
              <a:rPr lang="en-US" sz="2900" u="sng" dirty="0"/>
              <a:t>do</a:t>
            </a:r>
            <a:r>
              <a:rPr lang="en-US" sz="2900" dirty="0"/>
              <a:t> adopt a written social media policy for your office/staff</a:t>
            </a:r>
          </a:p>
          <a:p>
            <a:pPr marL="0" indent="0">
              <a:buNone/>
              <a:defRPr/>
            </a:pPr>
            <a:endParaRPr lang="en-US" sz="2900" dirty="0"/>
          </a:p>
          <a:p>
            <a:pPr indent="347663">
              <a:defRPr/>
            </a:pPr>
            <a:r>
              <a:rPr lang="en-US" sz="2900" dirty="0"/>
              <a:t>Limits on who speaks for the Practice</a:t>
            </a:r>
          </a:p>
          <a:p>
            <a:pPr indent="347663">
              <a:defRPr/>
            </a:pPr>
            <a:r>
              <a:rPr lang="en-US" sz="2900" dirty="0"/>
              <a:t>Guidelines as to content of postings</a:t>
            </a:r>
          </a:p>
          <a:p>
            <a:pPr indent="347663">
              <a:defRPr/>
            </a:pPr>
            <a:r>
              <a:rPr lang="en-US" sz="2900" dirty="0"/>
              <a:t>Prohibitions against discrimination</a:t>
            </a:r>
          </a:p>
          <a:p>
            <a:pPr indent="347663">
              <a:defRPr/>
            </a:pPr>
            <a:r>
              <a:rPr lang="en-US" sz="2900" dirty="0"/>
              <a:t>Disciplinary action for failure to adhere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BUSI0155">
            <a:extLst>
              <a:ext uri="{FF2B5EF4-FFF2-40B4-BE49-F238E27FC236}">
                <a16:creationId xmlns:a16="http://schemas.microsoft.com/office/drawing/2014/main" id="{1AEC7CAD-7B9D-3E4F-6556-C505F07B88A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640013" y="381000"/>
            <a:ext cx="3670300" cy="3468688"/>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0" name="Rectangle 3">
            <a:extLst>
              <a:ext uri="{FF2B5EF4-FFF2-40B4-BE49-F238E27FC236}">
                <a16:creationId xmlns:a16="http://schemas.microsoft.com/office/drawing/2014/main" id="{90D4CAF2-50B9-4BB3-BEBC-D5D37B742AD0}"/>
              </a:ext>
            </a:extLst>
          </p:cNvPr>
          <p:cNvSpPr>
            <a:spLocks noGrp="1" noChangeArrowheads="1"/>
          </p:cNvSpPr>
          <p:nvPr>
            <p:ph type="body" sz="half" idx="1"/>
          </p:nvPr>
        </p:nvSpPr>
        <p:spPr>
          <a:xfrm>
            <a:off x="5257800" y="3402013"/>
            <a:ext cx="4419600" cy="2514600"/>
          </a:xfrm>
        </p:spPr>
        <p:txBody>
          <a:bodyPr/>
          <a:lstStyle/>
          <a:p>
            <a:pPr marL="0" indent="0">
              <a:buNone/>
              <a:defRPr/>
            </a:pPr>
            <a:r>
              <a:rPr lang="en-US" sz="3500" dirty="0"/>
              <a:t>Can a provider FAX patient medical information to another physician’s office?</a:t>
            </a:r>
          </a:p>
          <a:p>
            <a:pPr>
              <a:buFont typeface="Wingdings" pitchFamily="2" charset="2"/>
              <a:buChar char=" "/>
              <a:defRPr/>
            </a:pPr>
            <a:endParaRPr lang="en-US" sz="3600"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AD08-3766-45E8-BBAD-3EDC5583D763}"/>
              </a:ext>
            </a:extLst>
          </p:cNvPr>
          <p:cNvSpPr>
            <a:spLocks noGrp="1"/>
          </p:cNvSpPr>
          <p:nvPr>
            <p:ph type="body" sz="quarter" idx="10"/>
          </p:nvPr>
        </p:nvSpPr>
        <p:spPr>
          <a:xfrm>
            <a:off x="228600" y="4267200"/>
            <a:ext cx="9601200" cy="1219200"/>
          </a:xfrm>
        </p:spPr>
        <p:txBody>
          <a:bodyPr/>
          <a:lstStyle/>
          <a:p>
            <a:r>
              <a:rPr lang="en-US" dirty="0"/>
              <a:t>New Verbiage – Information Blocking</a:t>
            </a:r>
          </a:p>
        </p:txBody>
      </p:sp>
      <p:pic>
        <p:nvPicPr>
          <p:cNvPr id="5" name="Picture 4" descr="Information Blocking Rules and CMS Notification Requirements: Exciting  Steps Toward our Healthcare Data Future | Audacious Inquiry">
            <a:extLst>
              <a:ext uri="{FF2B5EF4-FFF2-40B4-BE49-F238E27FC236}">
                <a16:creationId xmlns:a16="http://schemas.microsoft.com/office/drawing/2014/main" id="{5EA0EAA9-9211-4FA8-810E-0AC82527E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653" y="881773"/>
            <a:ext cx="5546694" cy="280845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02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6461-7984-414A-B0E4-F887A19A63C3}"/>
              </a:ext>
            </a:extLst>
          </p:cNvPr>
          <p:cNvSpPr>
            <a:spLocks noGrp="1"/>
          </p:cNvSpPr>
          <p:nvPr>
            <p:ph type="title"/>
          </p:nvPr>
        </p:nvSpPr>
        <p:spPr/>
        <p:txBody>
          <a:bodyPr/>
          <a:lstStyle/>
          <a:p>
            <a:r>
              <a:rPr lang="en-US" b="1" dirty="0"/>
              <a:t>What is Information Blocking?</a:t>
            </a:r>
          </a:p>
        </p:txBody>
      </p:sp>
      <p:sp>
        <p:nvSpPr>
          <p:cNvPr id="3" name="Content Placeholder 2">
            <a:extLst>
              <a:ext uri="{FF2B5EF4-FFF2-40B4-BE49-F238E27FC236}">
                <a16:creationId xmlns:a16="http://schemas.microsoft.com/office/drawing/2014/main" id="{37B722E3-0ACF-499B-8149-BB43DE7050F7}"/>
              </a:ext>
            </a:extLst>
          </p:cNvPr>
          <p:cNvSpPr>
            <a:spLocks noGrp="1"/>
          </p:cNvSpPr>
          <p:nvPr>
            <p:ph idx="1"/>
          </p:nvPr>
        </p:nvSpPr>
        <p:spPr>
          <a:xfrm>
            <a:off x="533400" y="2012875"/>
            <a:ext cx="10820399" cy="3221831"/>
          </a:xfrm>
        </p:spPr>
        <p:txBody>
          <a:bodyPr>
            <a:noAutofit/>
          </a:bodyPr>
          <a:lstStyle/>
          <a:p>
            <a:pPr marL="0" indent="0">
              <a:buNone/>
            </a:pPr>
            <a:r>
              <a:rPr lang="en-US" sz="2100" dirty="0"/>
              <a:t>A practice that is likely to interfere with, prevent, materially discourage or otherwise inhibit the access, exchange or use of electronic health information (EHI)</a:t>
            </a:r>
          </a:p>
          <a:p>
            <a:pPr marL="0" indent="0">
              <a:buNone/>
            </a:pPr>
            <a:endParaRPr lang="en-US" sz="2100" dirty="0"/>
          </a:p>
          <a:p>
            <a:pPr marL="0" indent="0">
              <a:buNone/>
            </a:pPr>
            <a:r>
              <a:rPr lang="en-US" sz="2100" dirty="0"/>
              <a:t>Level of intent required   </a:t>
            </a:r>
          </a:p>
          <a:p>
            <a:pPr marL="0" indent="0">
              <a:buNone/>
            </a:pPr>
            <a:endParaRPr lang="en-US" sz="2100" dirty="0"/>
          </a:p>
        </p:txBody>
      </p:sp>
      <p:pic>
        <p:nvPicPr>
          <p:cNvPr id="5" name="Picture 4">
            <a:extLst>
              <a:ext uri="{FF2B5EF4-FFF2-40B4-BE49-F238E27FC236}">
                <a16:creationId xmlns:a16="http://schemas.microsoft.com/office/drawing/2014/main" id="{61269801-D395-45C8-98AE-E6086F8B325E}"/>
              </a:ext>
            </a:extLst>
          </p:cNvPr>
          <p:cNvPicPr>
            <a:picLocks noChangeAspect="1"/>
          </p:cNvPicPr>
          <p:nvPr/>
        </p:nvPicPr>
        <p:blipFill>
          <a:blip r:embed="rId2"/>
          <a:stretch>
            <a:fillRect/>
          </a:stretch>
        </p:blipFill>
        <p:spPr>
          <a:xfrm>
            <a:off x="2239631" y="4724737"/>
            <a:ext cx="6032241" cy="1626358"/>
          </a:xfrm>
          <a:prstGeom prst="rect">
            <a:avLst/>
          </a:prstGeom>
        </p:spPr>
      </p:pic>
      <p:sp>
        <p:nvSpPr>
          <p:cNvPr id="4" name="TextBox 3">
            <a:extLst>
              <a:ext uri="{FF2B5EF4-FFF2-40B4-BE49-F238E27FC236}">
                <a16:creationId xmlns:a16="http://schemas.microsoft.com/office/drawing/2014/main" id="{42DF5BB5-B5EC-4549-B582-3A1748170E57}"/>
              </a:ext>
            </a:extLst>
          </p:cNvPr>
          <p:cNvSpPr txBox="1"/>
          <p:nvPr/>
        </p:nvSpPr>
        <p:spPr>
          <a:xfrm>
            <a:off x="4568552" y="2938750"/>
            <a:ext cx="3703320" cy="1477328"/>
          </a:xfrm>
          <a:prstGeom prst="rect">
            <a:avLst/>
          </a:prstGeom>
          <a:noFill/>
        </p:spPr>
        <p:txBody>
          <a:bodyPr wrap="square" rtlCol="0">
            <a:spAutoFit/>
          </a:bodyPr>
          <a:lstStyle/>
          <a:p>
            <a:r>
              <a:rPr lang="en-US" dirty="0">
                <a:solidFill>
                  <a:schemeClr val="accent6">
                    <a:lumMod val="75000"/>
                  </a:schemeClr>
                </a:solidFill>
              </a:rPr>
              <a:t>Actual knowledge (health care providers)</a:t>
            </a:r>
          </a:p>
          <a:p>
            <a:endParaRPr lang="en-US" dirty="0">
              <a:solidFill>
                <a:schemeClr val="accent6">
                  <a:lumMod val="75000"/>
                </a:schemeClr>
              </a:solidFill>
            </a:endParaRPr>
          </a:p>
          <a:p>
            <a:r>
              <a:rPr lang="en-US" dirty="0">
                <a:solidFill>
                  <a:schemeClr val="accent6">
                    <a:lumMod val="75000"/>
                  </a:schemeClr>
                </a:solidFill>
              </a:rPr>
              <a:t>“Knows or should know” (health IT vendors) </a:t>
            </a:r>
          </a:p>
        </p:txBody>
      </p:sp>
      <p:cxnSp>
        <p:nvCxnSpPr>
          <p:cNvPr id="7" name="Straight Connector 6">
            <a:extLst>
              <a:ext uri="{FF2B5EF4-FFF2-40B4-BE49-F238E27FC236}">
                <a16:creationId xmlns:a16="http://schemas.microsoft.com/office/drawing/2014/main" id="{C7B37491-4184-45E1-AC10-7D3C87D3C296}"/>
              </a:ext>
            </a:extLst>
          </p:cNvPr>
          <p:cNvCxnSpPr/>
          <p:nvPr/>
        </p:nvCxnSpPr>
        <p:spPr>
          <a:xfrm flipH="1">
            <a:off x="3886200" y="3256312"/>
            <a:ext cx="314469" cy="224987"/>
          </a:xfrm>
          <a:prstGeom prst="line">
            <a:avLst/>
          </a:prstGeom>
          <a:ln>
            <a:solidFill>
              <a:schemeClr val="tx2">
                <a:lumMod val="95000"/>
                <a:lumOff val="5000"/>
              </a:schemeClr>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9A26640B-20B2-4A5A-9359-03A9C2F2C242}"/>
              </a:ext>
            </a:extLst>
          </p:cNvPr>
          <p:cNvCxnSpPr/>
          <p:nvPr/>
        </p:nvCxnSpPr>
        <p:spPr>
          <a:xfrm>
            <a:off x="3886200" y="3490920"/>
            <a:ext cx="314469" cy="186494"/>
          </a:xfrm>
          <a:prstGeom prst="line">
            <a:avLst/>
          </a:prstGeom>
          <a:ln>
            <a:solidFill>
              <a:schemeClr val="tx2">
                <a:lumMod val="95000"/>
                <a:lumOff val="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02963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6461-7984-414A-B0E4-F887A19A63C3}"/>
              </a:ext>
            </a:extLst>
          </p:cNvPr>
          <p:cNvSpPr>
            <a:spLocks noGrp="1"/>
          </p:cNvSpPr>
          <p:nvPr>
            <p:ph type="title"/>
          </p:nvPr>
        </p:nvSpPr>
        <p:spPr/>
        <p:txBody>
          <a:bodyPr/>
          <a:lstStyle/>
          <a:p>
            <a:r>
              <a:rPr lang="en-US" b="1" dirty="0"/>
              <a:t>What is Information Blocking?</a:t>
            </a:r>
          </a:p>
        </p:txBody>
      </p:sp>
      <p:sp>
        <p:nvSpPr>
          <p:cNvPr id="3" name="Content Placeholder 2">
            <a:extLst>
              <a:ext uri="{FF2B5EF4-FFF2-40B4-BE49-F238E27FC236}">
                <a16:creationId xmlns:a16="http://schemas.microsoft.com/office/drawing/2014/main" id="{37B722E3-0ACF-499B-8149-BB43DE7050F7}"/>
              </a:ext>
            </a:extLst>
          </p:cNvPr>
          <p:cNvSpPr>
            <a:spLocks noGrp="1"/>
          </p:cNvSpPr>
          <p:nvPr>
            <p:ph idx="1"/>
          </p:nvPr>
        </p:nvSpPr>
        <p:spPr>
          <a:xfrm>
            <a:off x="533400" y="1919629"/>
            <a:ext cx="10972799" cy="3221831"/>
          </a:xfrm>
        </p:spPr>
        <p:txBody>
          <a:bodyPr>
            <a:noAutofit/>
          </a:bodyPr>
          <a:lstStyle/>
          <a:p>
            <a:pPr marL="0" indent="0">
              <a:buNone/>
            </a:pPr>
            <a:endParaRPr lang="en-US" sz="2100" dirty="0"/>
          </a:p>
          <a:p>
            <a:pPr marL="0" indent="0">
              <a:buNone/>
            </a:pPr>
            <a:r>
              <a:rPr lang="en-US" dirty="0"/>
              <a:t>Information blocking does </a:t>
            </a:r>
            <a:r>
              <a:rPr lang="en-US" u="sng" dirty="0"/>
              <a:t>not</a:t>
            </a:r>
            <a:r>
              <a:rPr lang="en-US" dirty="0"/>
              <a:t> include practices that:</a:t>
            </a:r>
          </a:p>
          <a:p>
            <a:pPr marL="0" indent="0">
              <a:buNone/>
            </a:pPr>
            <a:endParaRPr lang="en-US" dirty="0"/>
          </a:p>
          <a:p>
            <a:pPr marL="385763" indent="-385763">
              <a:buFont typeface="+mj-lt"/>
              <a:buAutoNum type="arabicPeriod"/>
            </a:pPr>
            <a:r>
              <a:rPr lang="en-US" dirty="0"/>
              <a:t>Are required by law; or</a:t>
            </a:r>
          </a:p>
          <a:p>
            <a:pPr marL="385763" indent="-385763">
              <a:buFont typeface="+mj-lt"/>
              <a:buAutoNum type="arabicPeriod"/>
            </a:pPr>
            <a:r>
              <a:rPr lang="en-US" dirty="0"/>
              <a:t>Fall within an exception to the information blocking rule</a:t>
            </a:r>
          </a:p>
          <a:p>
            <a:pPr marL="0" indent="0">
              <a:buNone/>
            </a:pPr>
            <a:endParaRPr lang="en-US" sz="2100" dirty="0"/>
          </a:p>
        </p:txBody>
      </p:sp>
    </p:spTree>
    <p:extLst>
      <p:ext uri="{BB962C8B-B14F-4D97-AF65-F5344CB8AC3E}">
        <p14:creationId xmlns:p14="http://schemas.microsoft.com/office/powerpoint/2010/main" val="120709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D1441-1C14-4FE2-8BC1-14EB4B7EF3B0}"/>
              </a:ext>
            </a:extLst>
          </p:cNvPr>
          <p:cNvSpPr>
            <a:spLocks noGrp="1"/>
          </p:cNvSpPr>
          <p:nvPr>
            <p:ph idx="1"/>
          </p:nvPr>
        </p:nvSpPr>
        <p:spPr>
          <a:xfrm>
            <a:off x="533400" y="1676400"/>
            <a:ext cx="11048999" cy="4572000"/>
          </a:xfrm>
        </p:spPr>
        <p:txBody>
          <a:bodyPr/>
          <a:lstStyle/>
          <a:p>
            <a:r>
              <a:rPr lang="en-US" dirty="0"/>
              <a:t>HIPAA created a federal right of access for patients</a:t>
            </a:r>
          </a:p>
          <a:p>
            <a:pPr lvl="1"/>
            <a:r>
              <a:rPr lang="en-US" sz="2400" dirty="0">
                <a:solidFill>
                  <a:schemeClr val="accent6">
                    <a:lumMod val="75000"/>
                  </a:schemeClr>
                </a:solidFill>
              </a:rPr>
              <a:t>Providers had 30 to 60 days to respond to request</a:t>
            </a:r>
          </a:p>
          <a:p>
            <a:pPr lvl="1"/>
            <a:r>
              <a:rPr lang="en-US" sz="2400" dirty="0">
                <a:solidFill>
                  <a:schemeClr val="accent6">
                    <a:lumMod val="75000"/>
                  </a:schemeClr>
                </a:solidFill>
              </a:rPr>
              <a:t>No right to electronic access</a:t>
            </a:r>
          </a:p>
          <a:p>
            <a:endParaRPr lang="en-US" sz="2100" dirty="0"/>
          </a:p>
          <a:p>
            <a:r>
              <a:rPr lang="en-US" dirty="0"/>
              <a:t>HITECH Act gave patients the right to obtain access </a:t>
            </a:r>
            <a:r>
              <a:rPr lang="en-US" u="sng" dirty="0"/>
              <a:t>in electronic format</a:t>
            </a:r>
          </a:p>
          <a:p>
            <a:pPr lvl="1"/>
            <a:r>
              <a:rPr lang="en-US" sz="2400" dirty="0">
                <a:solidFill>
                  <a:schemeClr val="accent6">
                    <a:lumMod val="75000"/>
                  </a:schemeClr>
                </a:solidFill>
              </a:rPr>
              <a:t>Access to be given as soon as possible, but not later than 30 days</a:t>
            </a:r>
          </a:p>
          <a:p>
            <a:pPr lvl="1"/>
            <a:r>
              <a:rPr lang="en-US" sz="2400" dirty="0">
                <a:solidFill>
                  <a:schemeClr val="accent6">
                    <a:lumMod val="75000"/>
                  </a:schemeClr>
                </a:solidFill>
              </a:rPr>
              <a:t>Limits fees that can be charged to actual, cost-based fees</a:t>
            </a:r>
          </a:p>
          <a:p>
            <a:endParaRPr lang="en-US" sz="2100" dirty="0"/>
          </a:p>
        </p:txBody>
      </p:sp>
      <p:sp>
        <p:nvSpPr>
          <p:cNvPr id="5" name="Title 4">
            <a:extLst>
              <a:ext uri="{FF2B5EF4-FFF2-40B4-BE49-F238E27FC236}">
                <a16:creationId xmlns:a16="http://schemas.microsoft.com/office/drawing/2014/main" id="{EED7D9D4-E3E9-4F66-8D3E-EE8320F867E9}"/>
              </a:ext>
            </a:extLst>
          </p:cNvPr>
          <p:cNvSpPr>
            <a:spLocks noGrp="1"/>
          </p:cNvSpPr>
          <p:nvPr>
            <p:ph type="title"/>
          </p:nvPr>
        </p:nvSpPr>
        <p:spPr/>
        <p:txBody>
          <a:bodyPr/>
          <a:lstStyle/>
          <a:p>
            <a:r>
              <a:rPr lang="en-US" b="1" dirty="0"/>
              <a:t>How We Got Here</a:t>
            </a:r>
            <a:endParaRPr lang="en-US" dirty="0"/>
          </a:p>
        </p:txBody>
      </p:sp>
    </p:spTree>
    <p:extLst>
      <p:ext uri="{BB962C8B-B14F-4D97-AF65-F5344CB8AC3E}">
        <p14:creationId xmlns:p14="http://schemas.microsoft.com/office/powerpoint/2010/main" val="1649072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D1441-1C14-4FE2-8BC1-14EB4B7EF3B0}"/>
              </a:ext>
            </a:extLst>
          </p:cNvPr>
          <p:cNvSpPr>
            <a:spLocks noGrp="1"/>
          </p:cNvSpPr>
          <p:nvPr>
            <p:ph idx="1"/>
          </p:nvPr>
        </p:nvSpPr>
        <p:spPr>
          <a:xfrm>
            <a:off x="533400" y="1676400"/>
            <a:ext cx="10896599" cy="3767139"/>
          </a:xfrm>
        </p:spPr>
        <p:txBody>
          <a:bodyPr/>
          <a:lstStyle/>
          <a:p>
            <a:r>
              <a:rPr lang="en-US" dirty="0"/>
              <a:t>Despite HIPAA and HITECH, patient access still had limitations</a:t>
            </a:r>
          </a:p>
          <a:p>
            <a:endParaRPr lang="en-US" dirty="0"/>
          </a:p>
          <a:p>
            <a:pPr lvl="1"/>
            <a:r>
              <a:rPr lang="en-US" sz="2400" dirty="0">
                <a:solidFill>
                  <a:schemeClr val="accent6">
                    <a:lumMod val="75000"/>
                  </a:schemeClr>
                </a:solidFill>
              </a:rPr>
              <a:t>No real time access</a:t>
            </a:r>
          </a:p>
          <a:p>
            <a:pPr lvl="1"/>
            <a:endParaRPr lang="en-US" sz="2400" dirty="0">
              <a:solidFill>
                <a:schemeClr val="accent6">
                  <a:lumMod val="75000"/>
                </a:schemeClr>
              </a:solidFill>
            </a:endParaRPr>
          </a:p>
          <a:p>
            <a:pPr lvl="1"/>
            <a:r>
              <a:rPr lang="en-US" sz="2400" dirty="0">
                <a:solidFill>
                  <a:schemeClr val="accent6">
                    <a:lumMod val="75000"/>
                  </a:schemeClr>
                </a:solidFill>
              </a:rPr>
              <a:t>EHR systems may limit access due to information blocking features and lack of interoperability</a:t>
            </a:r>
          </a:p>
        </p:txBody>
      </p:sp>
      <p:sp>
        <p:nvSpPr>
          <p:cNvPr id="5" name="Title 4">
            <a:extLst>
              <a:ext uri="{FF2B5EF4-FFF2-40B4-BE49-F238E27FC236}">
                <a16:creationId xmlns:a16="http://schemas.microsoft.com/office/drawing/2014/main" id="{39475E88-13BB-488E-BFFA-D142E16DDF98}"/>
              </a:ext>
            </a:extLst>
          </p:cNvPr>
          <p:cNvSpPr>
            <a:spLocks noGrp="1"/>
          </p:cNvSpPr>
          <p:nvPr>
            <p:ph type="title"/>
          </p:nvPr>
        </p:nvSpPr>
        <p:spPr/>
        <p:txBody>
          <a:bodyPr/>
          <a:lstStyle/>
          <a:p>
            <a:r>
              <a:rPr lang="en-US" b="1" dirty="0"/>
              <a:t>How We Got Here</a:t>
            </a:r>
            <a:endParaRPr lang="en-US" dirty="0"/>
          </a:p>
        </p:txBody>
      </p:sp>
    </p:spTree>
    <p:extLst>
      <p:ext uri="{BB962C8B-B14F-4D97-AF65-F5344CB8AC3E}">
        <p14:creationId xmlns:p14="http://schemas.microsoft.com/office/powerpoint/2010/main" val="2762460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D1441-1C14-4FE2-8BC1-14EB4B7EF3B0}"/>
              </a:ext>
            </a:extLst>
          </p:cNvPr>
          <p:cNvSpPr>
            <a:spLocks noGrp="1"/>
          </p:cNvSpPr>
          <p:nvPr>
            <p:ph idx="1"/>
          </p:nvPr>
        </p:nvSpPr>
        <p:spPr>
          <a:xfrm>
            <a:off x="533400" y="2107408"/>
            <a:ext cx="11048999" cy="3336131"/>
          </a:xfrm>
        </p:spPr>
        <p:txBody>
          <a:bodyPr/>
          <a:lstStyle/>
          <a:p>
            <a:r>
              <a:rPr lang="en-US" dirty="0"/>
              <a:t>Patient had been on beta-blockers, which have a black box warning not to abruptly stop the medication; the EHR system had a warning feature, but the charting portion of the EHR and the medication orders portion did not communicate with each other.  A resident stopped the medication, and patient suffered a brain bleed and died</a:t>
            </a:r>
          </a:p>
          <a:p>
            <a:endParaRPr lang="en-US" dirty="0"/>
          </a:p>
        </p:txBody>
      </p:sp>
      <p:sp>
        <p:nvSpPr>
          <p:cNvPr id="5" name="Title 4">
            <a:extLst>
              <a:ext uri="{FF2B5EF4-FFF2-40B4-BE49-F238E27FC236}">
                <a16:creationId xmlns:a16="http://schemas.microsoft.com/office/drawing/2014/main" id="{E2FD09E2-789B-4E4C-BC21-B0E39CE590C4}"/>
              </a:ext>
            </a:extLst>
          </p:cNvPr>
          <p:cNvSpPr>
            <a:spLocks noGrp="1"/>
          </p:cNvSpPr>
          <p:nvPr>
            <p:ph type="title"/>
          </p:nvPr>
        </p:nvSpPr>
        <p:spPr/>
        <p:txBody>
          <a:bodyPr/>
          <a:lstStyle/>
          <a:p>
            <a:r>
              <a:rPr lang="en-US" dirty="0"/>
              <a:t>Examples</a:t>
            </a:r>
          </a:p>
        </p:txBody>
      </p:sp>
    </p:spTree>
    <p:extLst>
      <p:ext uri="{BB962C8B-B14F-4D97-AF65-F5344CB8AC3E}">
        <p14:creationId xmlns:p14="http://schemas.microsoft.com/office/powerpoint/2010/main" val="3092951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D1441-1C14-4FE2-8BC1-14EB4B7EF3B0}"/>
              </a:ext>
            </a:extLst>
          </p:cNvPr>
          <p:cNvSpPr>
            <a:spLocks noGrp="1"/>
          </p:cNvSpPr>
          <p:nvPr>
            <p:ph idx="1"/>
          </p:nvPr>
        </p:nvSpPr>
        <p:spPr>
          <a:xfrm>
            <a:off x="533400" y="1752600"/>
            <a:ext cx="11048999" cy="3690939"/>
          </a:xfrm>
        </p:spPr>
        <p:txBody>
          <a:bodyPr>
            <a:normAutofit/>
          </a:bodyPr>
          <a:lstStyle/>
          <a:p>
            <a:r>
              <a:rPr lang="en-US" dirty="0"/>
              <a:t>A patient had an x-ray of the lung to rule out pneumonia at a hospital. The x-ray showed an infiltrate which was noted on the radiology report. Instead of sharing the report with the treating doc digitally, the radiology department </a:t>
            </a:r>
            <a:r>
              <a:rPr lang="en-US" u="sng" dirty="0"/>
              <a:t>faxed</a:t>
            </a:r>
            <a:r>
              <a:rPr lang="en-US" dirty="0"/>
              <a:t> the image, which was severely blurred and difficult to read. The treating doctor did not learn of the findings and patient had severe complications.</a:t>
            </a:r>
          </a:p>
          <a:p>
            <a:endParaRPr lang="en-US" dirty="0"/>
          </a:p>
        </p:txBody>
      </p:sp>
      <p:sp>
        <p:nvSpPr>
          <p:cNvPr id="5" name="Title 4">
            <a:extLst>
              <a:ext uri="{FF2B5EF4-FFF2-40B4-BE49-F238E27FC236}">
                <a16:creationId xmlns:a16="http://schemas.microsoft.com/office/drawing/2014/main" id="{C4BC4330-B196-447F-8E24-27A91C7866B0}"/>
              </a:ext>
            </a:extLst>
          </p:cNvPr>
          <p:cNvSpPr>
            <a:spLocks noGrp="1"/>
          </p:cNvSpPr>
          <p:nvPr>
            <p:ph type="title"/>
          </p:nvPr>
        </p:nvSpPr>
        <p:spPr/>
        <p:txBody>
          <a:bodyPr/>
          <a:lstStyle/>
          <a:p>
            <a:r>
              <a:rPr lang="en-US" dirty="0"/>
              <a:t>Examples</a:t>
            </a:r>
          </a:p>
        </p:txBody>
      </p:sp>
    </p:spTree>
    <p:extLst>
      <p:ext uri="{BB962C8B-B14F-4D97-AF65-F5344CB8AC3E}">
        <p14:creationId xmlns:p14="http://schemas.microsoft.com/office/powerpoint/2010/main" val="880487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D1441-1C14-4FE2-8BC1-14EB4B7EF3B0}"/>
              </a:ext>
            </a:extLst>
          </p:cNvPr>
          <p:cNvSpPr>
            <a:spLocks noGrp="1"/>
          </p:cNvSpPr>
          <p:nvPr>
            <p:ph idx="1"/>
          </p:nvPr>
        </p:nvSpPr>
        <p:spPr>
          <a:xfrm>
            <a:off x="533400" y="1676400"/>
            <a:ext cx="11201397" cy="3767138"/>
          </a:xfrm>
        </p:spPr>
        <p:txBody>
          <a:bodyPr/>
          <a:lstStyle/>
          <a:p>
            <a:endParaRPr lang="en-US" dirty="0"/>
          </a:p>
          <a:p>
            <a:r>
              <a:rPr lang="en-US" dirty="0"/>
              <a:t>HIPAA does not require real time access; Information Blocking Rule may require it or something close (“without delay”)</a:t>
            </a:r>
          </a:p>
          <a:p>
            <a:endParaRPr lang="en-US" dirty="0"/>
          </a:p>
          <a:p>
            <a:r>
              <a:rPr lang="en-US" dirty="0"/>
              <a:t>As to 3</a:t>
            </a:r>
            <a:r>
              <a:rPr lang="en-US" baseline="30000" dirty="0"/>
              <a:t>rd</a:t>
            </a:r>
            <a:r>
              <a:rPr lang="en-US" dirty="0"/>
              <a:t> parties (everyone but patient), HIPAA usually specifies what </a:t>
            </a:r>
            <a:r>
              <a:rPr lang="en-US" u="sng" dirty="0"/>
              <a:t>may</a:t>
            </a:r>
            <a:r>
              <a:rPr lang="en-US" dirty="0"/>
              <a:t> be shared. Information Blocking Rule </a:t>
            </a:r>
            <a:r>
              <a:rPr lang="en-US" u="sng" dirty="0"/>
              <a:t>requires</a:t>
            </a:r>
            <a:r>
              <a:rPr lang="en-US" dirty="0"/>
              <a:t> access</a:t>
            </a:r>
          </a:p>
          <a:p>
            <a:pPr marL="0" indent="0">
              <a:buNone/>
            </a:pPr>
            <a:endParaRPr lang="en-US" dirty="0"/>
          </a:p>
          <a:p>
            <a:pPr marL="342900" lvl="1" indent="0">
              <a:buNone/>
            </a:pPr>
            <a:endParaRPr lang="en-US" sz="1350" dirty="0"/>
          </a:p>
        </p:txBody>
      </p:sp>
      <p:sp>
        <p:nvSpPr>
          <p:cNvPr id="5" name="Title 4">
            <a:extLst>
              <a:ext uri="{FF2B5EF4-FFF2-40B4-BE49-F238E27FC236}">
                <a16:creationId xmlns:a16="http://schemas.microsoft.com/office/drawing/2014/main" id="{639D75ED-A3A6-4D6A-938F-5B3D1C576FDE}"/>
              </a:ext>
            </a:extLst>
          </p:cNvPr>
          <p:cNvSpPr>
            <a:spLocks noGrp="1"/>
          </p:cNvSpPr>
          <p:nvPr>
            <p:ph type="title"/>
          </p:nvPr>
        </p:nvSpPr>
        <p:spPr/>
        <p:txBody>
          <a:bodyPr/>
          <a:lstStyle/>
          <a:p>
            <a:r>
              <a:rPr lang="en-US" sz="3500" dirty="0"/>
              <a:t>How HIPAA and the Information Blocking Rule are Interrelated</a:t>
            </a:r>
          </a:p>
        </p:txBody>
      </p:sp>
    </p:spTree>
    <p:extLst>
      <p:ext uri="{BB962C8B-B14F-4D97-AF65-F5344CB8AC3E}">
        <p14:creationId xmlns:p14="http://schemas.microsoft.com/office/powerpoint/2010/main" val="1907182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D1441-1C14-4FE2-8BC1-14EB4B7EF3B0}"/>
              </a:ext>
            </a:extLst>
          </p:cNvPr>
          <p:cNvSpPr>
            <a:spLocks noGrp="1"/>
          </p:cNvSpPr>
          <p:nvPr>
            <p:ph idx="1"/>
          </p:nvPr>
        </p:nvSpPr>
        <p:spPr>
          <a:xfrm>
            <a:off x="533400" y="1676400"/>
            <a:ext cx="11048999" cy="3767139"/>
          </a:xfrm>
        </p:spPr>
        <p:txBody>
          <a:bodyPr/>
          <a:lstStyle/>
          <a:p>
            <a:pPr marL="0" indent="0">
              <a:buNone/>
            </a:pPr>
            <a:endParaRPr lang="en-US" sz="2100" dirty="0"/>
          </a:p>
          <a:p>
            <a:pPr marL="0" indent="0">
              <a:buNone/>
            </a:pPr>
            <a:r>
              <a:rPr lang="en-US" dirty="0"/>
              <a:t>Where HIPAA </a:t>
            </a:r>
            <a:r>
              <a:rPr lang="en-US" u="sng" dirty="0"/>
              <a:t>permits</a:t>
            </a:r>
            <a:r>
              <a:rPr lang="en-US" dirty="0"/>
              <a:t> disclosure/access of PHI, the Information Blocking Rule will likely </a:t>
            </a:r>
            <a:r>
              <a:rPr lang="en-US" u="sng" dirty="0"/>
              <a:t>require</a:t>
            </a:r>
            <a:r>
              <a:rPr lang="en-US" dirty="0"/>
              <a:t> it </a:t>
            </a:r>
          </a:p>
          <a:p>
            <a:pPr marL="0" indent="0">
              <a:buNone/>
            </a:pPr>
            <a:endParaRPr lang="en-US" dirty="0"/>
          </a:p>
        </p:txBody>
      </p:sp>
      <p:sp>
        <p:nvSpPr>
          <p:cNvPr id="5" name="Title 4">
            <a:extLst>
              <a:ext uri="{FF2B5EF4-FFF2-40B4-BE49-F238E27FC236}">
                <a16:creationId xmlns:a16="http://schemas.microsoft.com/office/drawing/2014/main" id="{BE398B7C-024C-4E79-A3BD-014CD9803A06}"/>
              </a:ext>
            </a:extLst>
          </p:cNvPr>
          <p:cNvSpPr>
            <a:spLocks noGrp="1"/>
          </p:cNvSpPr>
          <p:nvPr>
            <p:ph type="title"/>
          </p:nvPr>
        </p:nvSpPr>
        <p:spPr/>
        <p:txBody>
          <a:bodyPr/>
          <a:lstStyle/>
          <a:p>
            <a:r>
              <a:rPr lang="en-US" dirty="0"/>
              <a:t>Rule of Thumb</a:t>
            </a:r>
          </a:p>
        </p:txBody>
      </p:sp>
    </p:spTree>
    <p:extLst>
      <p:ext uri="{BB962C8B-B14F-4D97-AF65-F5344CB8AC3E}">
        <p14:creationId xmlns:p14="http://schemas.microsoft.com/office/powerpoint/2010/main" val="1185627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D1441-1C14-4FE2-8BC1-14EB4B7EF3B0}"/>
              </a:ext>
            </a:extLst>
          </p:cNvPr>
          <p:cNvSpPr>
            <a:spLocks noGrp="1"/>
          </p:cNvSpPr>
          <p:nvPr>
            <p:ph idx="1"/>
          </p:nvPr>
        </p:nvSpPr>
        <p:spPr>
          <a:xfrm>
            <a:off x="533401" y="1676400"/>
            <a:ext cx="11201397" cy="4191000"/>
          </a:xfrm>
        </p:spPr>
        <p:txBody>
          <a:bodyPr/>
          <a:lstStyle/>
          <a:p>
            <a:pPr marL="0" indent="0">
              <a:buNone/>
            </a:pPr>
            <a:endParaRPr lang="en-US" sz="2100" dirty="0"/>
          </a:p>
          <a:p>
            <a:pPr marL="0" indent="0">
              <a:buNone/>
            </a:pPr>
            <a:r>
              <a:rPr lang="en-US" dirty="0"/>
              <a:t>“We do not require the disclosure of EHI in any way that would not already be permitted under the HIPAA Privacy Rule. However, if an actor is </a:t>
            </a:r>
            <a:r>
              <a:rPr lang="en-US" u="sng" dirty="0"/>
              <a:t>permitted</a:t>
            </a:r>
            <a:r>
              <a:rPr lang="en-US" dirty="0"/>
              <a:t> to provide access under HIPAA, then the information blocking rule would </a:t>
            </a:r>
            <a:r>
              <a:rPr lang="en-US" u="sng" dirty="0"/>
              <a:t>require</a:t>
            </a:r>
            <a:r>
              <a:rPr lang="en-US" dirty="0"/>
              <a:t> that the actor provide that access so long as the actor is not prohibited by law by doing so.”</a:t>
            </a:r>
          </a:p>
          <a:p>
            <a:pPr marL="0" indent="0">
              <a:buNone/>
            </a:pPr>
            <a:r>
              <a:rPr lang="en-US" dirty="0"/>
              <a:t>                                       </a:t>
            </a:r>
          </a:p>
          <a:p>
            <a:pPr marL="0" indent="0">
              <a:buNone/>
            </a:pPr>
            <a:r>
              <a:rPr lang="en-US" sz="2000" dirty="0"/>
              <a:t>                                                           (Official comments to Information Blocking Rule, 4/5/21)</a:t>
            </a:r>
          </a:p>
        </p:txBody>
      </p:sp>
      <p:sp>
        <p:nvSpPr>
          <p:cNvPr id="6" name="Title 5">
            <a:extLst>
              <a:ext uri="{FF2B5EF4-FFF2-40B4-BE49-F238E27FC236}">
                <a16:creationId xmlns:a16="http://schemas.microsoft.com/office/drawing/2014/main" id="{4669DBBE-0D77-40D4-8261-82051298E273}"/>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51898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AAE6465D-3E33-5700-9CD5-6F240800F8B5}"/>
              </a:ext>
            </a:extLst>
          </p:cNvPr>
          <p:cNvSpPr>
            <a:spLocks noGrp="1" noChangeArrowheads="1"/>
          </p:cNvSpPr>
          <p:nvPr>
            <p:ph type="body" sz="half" idx="1"/>
          </p:nvPr>
        </p:nvSpPr>
        <p:spPr/>
        <p:txBody>
          <a:bodyPr/>
          <a:lstStyle/>
          <a:p>
            <a:pPr marL="0" indent="0">
              <a:buNone/>
            </a:pPr>
            <a:r>
              <a:rPr lang="en-US" altLang="en-US" sz="3600" dirty="0"/>
              <a:t>Does the HIPAA Privacy Rule allow parents the right to see their minor children’s medical records?</a:t>
            </a:r>
          </a:p>
        </p:txBody>
      </p:sp>
      <p:pic>
        <p:nvPicPr>
          <p:cNvPr id="24579" name="Picture 8" descr="BUSI0544">
            <a:extLst>
              <a:ext uri="{FF2B5EF4-FFF2-40B4-BE49-F238E27FC236}">
                <a16:creationId xmlns:a16="http://schemas.microsoft.com/office/drawing/2014/main" id="{F45B75F2-0B7E-94A8-28AC-3B47ED84E95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83364" y="2112964"/>
            <a:ext cx="3216275" cy="3470275"/>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D1441-1C14-4FE2-8BC1-14EB4B7EF3B0}"/>
              </a:ext>
            </a:extLst>
          </p:cNvPr>
          <p:cNvSpPr>
            <a:spLocks noGrp="1"/>
          </p:cNvSpPr>
          <p:nvPr>
            <p:ph idx="1"/>
          </p:nvPr>
        </p:nvSpPr>
        <p:spPr>
          <a:xfrm>
            <a:off x="529162" y="1752600"/>
            <a:ext cx="11129437" cy="3690939"/>
          </a:xfrm>
        </p:spPr>
        <p:txBody>
          <a:bodyPr/>
          <a:lstStyle/>
          <a:p>
            <a:r>
              <a:rPr lang="en-US" dirty="0"/>
              <a:t>A PCP asks to see a copy of your treatment records for a mutual patient</a:t>
            </a:r>
          </a:p>
          <a:p>
            <a:endParaRPr lang="en-US" sz="2400" dirty="0"/>
          </a:p>
          <a:p>
            <a:pPr lvl="1"/>
            <a:r>
              <a:rPr lang="en-US" sz="2400" dirty="0">
                <a:solidFill>
                  <a:schemeClr val="accent6">
                    <a:lumMod val="75000"/>
                  </a:schemeClr>
                </a:solidFill>
              </a:rPr>
              <a:t>Under HIPAA you are not </a:t>
            </a:r>
            <a:r>
              <a:rPr lang="en-US" sz="2400" u="sng" dirty="0">
                <a:solidFill>
                  <a:schemeClr val="accent6">
                    <a:lumMod val="75000"/>
                  </a:schemeClr>
                </a:solidFill>
              </a:rPr>
              <a:t>required</a:t>
            </a:r>
            <a:r>
              <a:rPr lang="en-US" sz="2400" dirty="0">
                <a:solidFill>
                  <a:schemeClr val="accent6">
                    <a:lumMod val="75000"/>
                  </a:schemeClr>
                </a:solidFill>
              </a:rPr>
              <a:t> to provide the records (though medical ethics may dictate otherwise)</a:t>
            </a:r>
          </a:p>
          <a:p>
            <a:pPr lvl="1"/>
            <a:endParaRPr lang="en-US" sz="2400" dirty="0">
              <a:solidFill>
                <a:schemeClr val="accent6">
                  <a:lumMod val="75000"/>
                </a:schemeClr>
              </a:solidFill>
            </a:endParaRPr>
          </a:p>
          <a:p>
            <a:pPr lvl="1"/>
            <a:r>
              <a:rPr lang="en-US" sz="2400" dirty="0">
                <a:solidFill>
                  <a:schemeClr val="accent6">
                    <a:lumMod val="75000"/>
                  </a:schemeClr>
                </a:solidFill>
              </a:rPr>
              <a:t>Under the Information Blocking Rule, your records </a:t>
            </a:r>
            <a:r>
              <a:rPr lang="en-US" sz="2400" u="sng" dirty="0">
                <a:solidFill>
                  <a:schemeClr val="accent6">
                    <a:lumMod val="75000"/>
                  </a:schemeClr>
                </a:solidFill>
              </a:rPr>
              <a:t>must</a:t>
            </a:r>
            <a:r>
              <a:rPr lang="en-US" sz="2400" dirty="0">
                <a:solidFill>
                  <a:schemeClr val="accent6">
                    <a:lumMod val="75000"/>
                  </a:schemeClr>
                </a:solidFill>
              </a:rPr>
              <a:t> be accessible to the PCP</a:t>
            </a:r>
          </a:p>
        </p:txBody>
      </p:sp>
      <p:sp>
        <p:nvSpPr>
          <p:cNvPr id="5" name="Title 4">
            <a:extLst>
              <a:ext uri="{FF2B5EF4-FFF2-40B4-BE49-F238E27FC236}">
                <a16:creationId xmlns:a16="http://schemas.microsoft.com/office/drawing/2014/main" id="{5395554A-F19E-42D9-87A7-DBF58DA9A534}"/>
              </a:ext>
            </a:extLst>
          </p:cNvPr>
          <p:cNvSpPr>
            <a:spLocks noGrp="1"/>
          </p:cNvSpPr>
          <p:nvPr>
            <p:ph type="title"/>
          </p:nvPr>
        </p:nvSpPr>
        <p:spPr/>
        <p:txBody>
          <a:bodyPr/>
          <a:lstStyle/>
          <a:p>
            <a:r>
              <a:rPr lang="en-US" dirty="0"/>
              <a:t>Example</a:t>
            </a:r>
          </a:p>
        </p:txBody>
      </p:sp>
    </p:spTree>
    <p:extLst>
      <p:ext uri="{BB962C8B-B14F-4D97-AF65-F5344CB8AC3E}">
        <p14:creationId xmlns:p14="http://schemas.microsoft.com/office/powerpoint/2010/main" val="1418717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D1441-1C14-4FE2-8BC1-14EB4B7EF3B0}"/>
              </a:ext>
            </a:extLst>
          </p:cNvPr>
          <p:cNvSpPr>
            <a:spLocks noGrp="1"/>
          </p:cNvSpPr>
          <p:nvPr>
            <p:ph idx="1"/>
          </p:nvPr>
        </p:nvSpPr>
        <p:spPr>
          <a:xfrm>
            <a:off x="529164" y="1752600"/>
            <a:ext cx="11129436" cy="3690939"/>
          </a:xfrm>
        </p:spPr>
        <p:txBody>
          <a:bodyPr/>
          <a:lstStyle/>
          <a:p>
            <a:r>
              <a:rPr lang="en-US" dirty="0"/>
              <a:t>Your billing service or EHR provider refuses to grant access to  you when your contract ends with them.</a:t>
            </a:r>
          </a:p>
          <a:p>
            <a:endParaRPr lang="en-US" dirty="0"/>
          </a:p>
          <a:p>
            <a:pPr lvl="1"/>
            <a:r>
              <a:rPr lang="en-US" sz="2400" dirty="0">
                <a:solidFill>
                  <a:schemeClr val="accent6">
                    <a:lumMod val="75000"/>
                  </a:schemeClr>
                </a:solidFill>
              </a:rPr>
              <a:t>HIPAA allowed this to some extent</a:t>
            </a:r>
          </a:p>
          <a:p>
            <a:pPr lvl="1"/>
            <a:r>
              <a:rPr lang="en-US" sz="2400" dirty="0">
                <a:solidFill>
                  <a:schemeClr val="accent6">
                    <a:lumMod val="75000"/>
                  </a:schemeClr>
                </a:solidFill>
              </a:rPr>
              <a:t>Information Blocking Rule prohibits it</a:t>
            </a:r>
          </a:p>
        </p:txBody>
      </p:sp>
      <p:sp>
        <p:nvSpPr>
          <p:cNvPr id="5" name="Title 4">
            <a:extLst>
              <a:ext uri="{FF2B5EF4-FFF2-40B4-BE49-F238E27FC236}">
                <a16:creationId xmlns:a16="http://schemas.microsoft.com/office/drawing/2014/main" id="{1B751965-57AF-42C0-B606-8CED4ADFFE35}"/>
              </a:ext>
            </a:extLst>
          </p:cNvPr>
          <p:cNvSpPr>
            <a:spLocks noGrp="1"/>
          </p:cNvSpPr>
          <p:nvPr>
            <p:ph type="title"/>
          </p:nvPr>
        </p:nvSpPr>
        <p:spPr/>
        <p:txBody>
          <a:bodyPr/>
          <a:lstStyle/>
          <a:p>
            <a:r>
              <a:rPr lang="en-US" dirty="0"/>
              <a:t>Example</a:t>
            </a:r>
          </a:p>
        </p:txBody>
      </p:sp>
    </p:spTree>
    <p:extLst>
      <p:ext uri="{BB962C8B-B14F-4D97-AF65-F5344CB8AC3E}">
        <p14:creationId xmlns:p14="http://schemas.microsoft.com/office/powerpoint/2010/main" val="2491693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D1441-1C14-4FE2-8BC1-14EB4B7EF3B0}"/>
              </a:ext>
            </a:extLst>
          </p:cNvPr>
          <p:cNvSpPr>
            <a:spLocks noGrp="1"/>
          </p:cNvSpPr>
          <p:nvPr>
            <p:ph idx="1"/>
          </p:nvPr>
        </p:nvSpPr>
        <p:spPr>
          <a:xfrm>
            <a:off x="533400" y="1676400"/>
            <a:ext cx="10896599" cy="3986595"/>
          </a:xfrm>
        </p:spPr>
        <p:txBody>
          <a:bodyPr/>
          <a:lstStyle/>
          <a:p>
            <a:endParaRPr lang="en-US" dirty="0"/>
          </a:p>
          <a:p>
            <a:r>
              <a:rPr lang="en-US" dirty="0"/>
              <a:t>Contract terms that restrict access to or exchange of electronic health information</a:t>
            </a:r>
          </a:p>
          <a:p>
            <a:r>
              <a:rPr lang="en-US" dirty="0"/>
              <a:t>Charging prices or fees that make access cost prohibitive</a:t>
            </a:r>
          </a:p>
          <a:p>
            <a:r>
              <a:rPr lang="en-US" dirty="0"/>
              <a:t>Implementing health IT in non-standard ways that increase costs</a:t>
            </a:r>
          </a:p>
          <a:p>
            <a:r>
              <a:rPr lang="en-US" dirty="0"/>
              <a:t>Developing health IT in ways that “lock-in” users (i.e., makes it difficult to change vendors/software)</a:t>
            </a:r>
          </a:p>
        </p:txBody>
      </p:sp>
      <p:sp>
        <p:nvSpPr>
          <p:cNvPr id="5" name="Title 4">
            <a:extLst>
              <a:ext uri="{FF2B5EF4-FFF2-40B4-BE49-F238E27FC236}">
                <a16:creationId xmlns:a16="http://schemas.microsoft.com/office/drawing/2014/main" id="{F09C994C-DC39-40D6-9BF9-677B8D69310E}"/>
              </a:ext>
            </a:extLst>
          </p:cNvPr>
          <p:cNvSpPr>
            <a:spLocks noGrp="1"/>
          </p:cNvSpPr>
          <p:nvPr>
            <p:ph type="title"/>
          </p:nvPr>
        </p:nvSpPr>
        <p:spPr/>
        <p:txBody>
          <a:bodyPr/>
          <a:lstStyle/>
          <a:p>
            <a:r>
              <a:rPr lang="en-US" sz="3700" dirty="0"/>
              <a:t>Practices That May Result in Information Blocking</a:t>
            </a:r>
          </a:p>
        </p:txBody>
      </p:sp>
    </p:spTree>
    <p:extLst>
      <p:ext uri="{BB962C8B-B14F-4D97-AF65-F5344CB8AC3E}">
        <p14:creationId xmlns:p14="http://schemas.microsoft.com/office/powerpoint/2010/main" val="7344782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D1441-1C14-4FE2-8BC1-14EB4B7EF3B0}"/>
              </a:ext>
            </a:extLst>
          </p:cNvPr>
          <p:cNvSpPr>
            <a:spLocks noGrp="1"/>
          </p:cNvSpPr>
          <p:nvPr>
            <p:ph idx="1"/>
          </p:nvPr>
        </p:nvSpPr>
        <p:spPr>
          <a:xfrm>
            <a:off x="533401" y="1752600"/>
            <a:ext cx="11201397" cy="4724400"/>
          </a:xfrm>
        </p:spPr>
        <p:txBody>
          <a:bodyPr/>
          <a:lstStyle/>
          <a:p>
            <a:pPr>
              <a:buSzPct val="100000"/>
              <a:buFont typeface="+mj-lt"/>
              <a:buAutoNum type="alphaUcPeriod"/>
            </a:pPr>
            <a:r>
              <a:rPr lang="en-US" dirty="0"/>
              <a:t> HIPAA:</a:t>
            </a:r>
          </a:p>
          <a:p>
            <a:pPr marL="600075" lvl="1" indent="-257175">
              <a:buSzPct val="100000"/>
              <a:buFont typeface="+mj-lt"/>
              <a:buAutoNum type="arabicParenR"/>
            </a:pPr>
            <a:r>
              <a:rPr lang="en-US" sz="2400" dirty="0">
                <a:solidFill>
                  <a:schemeClr val="accent6">
                    <a:lumMod val="75000"/>
                  </a:schemeClr>
                </a:solidFill>
              </a:rPr>
              <a:t> </a:t>
            </a:r>
            <a:r>
              <a:rPr lang="en-US" sz="2400" u="sng" dirty="0">
                <a:solidFill>
                  <a:schemeClr val="accent6">
                    <a:lumMod val="75000"/>
                  </a:schemeClr>
                </a:solidFill>
              </a:rPr>
              <a:t>Patients</a:t>
            </a:r>
            <a:r>
              <a:rPr lang="en-US" sz="2400" dirty="0">
                <a:solidFill>
                  <a:schemeClr val="accent6">
                    <a:lumMod val="75000"/>
                  </a:schemeClr>
                </a:solidFill>
              </a:rPr>
              <a:t> may be charged cost-based fees for paper or electronic records</a:t>
            </a:r>
          </a:p>
          <a:p>
            <a:pPr marL="600075" lvl="1" indent="-257175">
              <a:buSzPct val="100000"/>
              <a:buFont typeface="+mj-lt"/>
              <a:buAutoNum type="arabicParenR"/>
            </a:pPr>
            <a:endParaRPr lang="en-US" sz="2400" dirty="0">
              <a:solidFill>
                <a:schemeClr val="accent6">
                  <a:lumMod val="75000"/>
                </a:schemeClr>
              </a:solidFill>
            </a:endParaRPr>
          </a:p>
          <a:p>
            <a:pPr marL="600075" lvl="1" indent="-257175">
              <a:buSzPct val="100000"/>
              <a:buFont typeface="+mj-lt"/>
              <a:buAutoNum type="arabicParenR"/>
            </a:pPr>
            <a:r>
              <a:rPr lang="en-US" sz="2400" dirty="0">
                <a:solidFill>
                  <a:schemeClr val="accent6">
                    <a:lumMod val="75000"/>
                  </a:schemeClr>
                </a:solidFill>
              </a:rPr>
              <a:t> </a:t>
            </a:r>
            <a:r>
              <a:rPr lang="en-US" sz="2400" u="sng" dirty="0">
                <a:solidFill>
                  <a:schemeClr val="accent6">
                    <a:lumMod val="75000"/>
                  </a:schemeClr>
                </a:solidFill>
              </a:rPr>
              <a:t>All others </a:t>
            </a:r>
            <a:r>
              <a:rPr lang="en-US" sz="2400" dirty="0">
                <a:solidFill>
                  <a:schemeClr val="accent6">
                    <a:lumMod val="75000"/>
                  </a:schemeClr>
                </a:solidFill>
              </a:rPr>
              <a:t>may be charged whatever the health care provider wishes</a:t>
            </a:r>
          </a:p>
          <a:p>
            <a:pPr marL="342900" lvl="1" indent="0">
              <a:buSzPct val="100000"/>
              <a:buNone/>
            </a:pPr>
            <a:endParaRPr lang="en-US" sz="2800" dirty="0">
              <a:solidFill>
                <a:schemeClr val="accent6">
                  <a:lumMod val="75000"/>
                </a:schemeClr>
              </a:solidFill>
            </a:endParaRPr>
          </a:p>
          <a:p>
            <a:pPr>
              <a:buSzPct val="100000"/>
              <a:buFont typeface="+mj-lt"/>
              <a:buAutoNum type="alphaUcPeriod" startAt="2"/>
            </a:pPr>
            <a:r>
              <a:rPr lang="en-US" dirty="0"/>
              <a:t> Information Blocking Rule:</a:t>
            </a:r>
          </a:p>
          <a:p>
            <a:pPr marL="600075" lvl="1" indent="-257175">
              <a:buSzPct val="100000"/>
              <a:buFont typeface="+mj-lt"/>
              <a:buAutoNum type="arabicParenR"/>
            </a:pPr>
            <a:r>
              <a:rPr lang="en-US" sz="2400" dirty="0">
                <a:solidFill>
                  <a:schemeClr val="accent6">
                    <a:lumMod val="75000"/>
                  </a:schemeClr>
                </a:solidFill>
              </a:rPr>
              <a:t> </a:t>
            </a:r>
            <a:r>
              <a:rPr lang="en-US" sz="2400" u="sng" dirty="0">
                <a:solidFill>
                  <a:schemeClr val="accent6">
                    <a:lumMod val="75000"/>
                  </a:schemeClr>
                </a:solidFill>
              </a:rPr>
              <a:t>Patients</a:t>
            </a:r>
            <a:r>
              <a:rPr lang="en-US" sz="2400" dirty="0">
                <a:solidFill>
                  <a:schemeClr val="accent6">
                    <a:lumMod val="75000"/>
                  </a:schemeClr>
                </a:solidFill>
              </a:rPr>
              <a:t>: may </a:t>
            </a:r>
            <a:r>
              <a:rPr lang="en-US" sz="2400" u="sng" dirty="0">
                <a:solidFill>
                  <a:schemeClr val="accent6">
                    <a:lumMod val="75000"/>
                  </a:schemeClr>
                </a:solidFill>
              </a:rPr>
              <a:t>not</a:t>
            </a:r>
            <a:r>
              <a:rPr lang="en-US" sz="2400" dirty="0">
                <a:solidFill>
                  <a:schemeClr val="accent6">
                    <a:lumMod val="75000"/>
                  </a:schemeClr>
                </a:solidFill>
              </a:rPr>
              <a:t> be charged for access to ePHI or to export data to them</a:t>
            </a:r>
          </a:p>
          <a:p>
            <a:pPr marL="600075" lvl="1" indent="-257175">
              <a:buSzPct val="100000"/>
              <a:buFont typeface="+mj-lt"/>
              <a:buAutoNum type="arabicParenR"/>
            </a:pPr>
            <a:endParaRPr lang="en-US" sz="2400" dirty="0">
              <a:solidFill>
                <a:schemeClr val="accent6">
                  <a:lumMod val="75000"/>
                </a:schemeClr>
              </a:solidFill>
            </a:endParaRPr>
          </a:p>
          <a:p>
            <a:pPr marL="600075" lvl="1" indent="-257175">
              <a:buSzPct val="100000"/>
              <a:buFont typeface="+mj-lt"/>
              <a:buAutoNum type="arabicParenR"/>
            </a:pPr>
            <a:r>
              <a:rPr lang="en-US" sz="2400" dirty="0">
                <a:solidFill>
                  <a:schemeClr val="accent6">
                    <a:lumMod val="75000"/>
                  </a:schemeClr>
                </a:solidFill>
              </a:rPr>
              <a:t> </a:t>
            </a:r>
            <a:r>
              <a:rPr lang="en-US" sz="2400" u="sng" dirty="0">
                <a:solidFill>
                  <a:schemeClr val="accent6">
                    <a:lumMod val="75000"/>
                  </a:schemeClr>
                </a:solidFill>
              </a:rPr>
              <a:t>All others</a:t>
            </a:r>
            <a:r>
              <a:rPr lang="en-US" sz="2400" dirty="0">
                <a:solidFill>
                  <a:schemeClr val="accent6">
                    <a:lumMod val="75000"/>
                  </a:schemeClr>
                </a:solidFill>
              </a:rPr>
              <a:t>: may be charged a reasonable cost-based amount</a:t>
            </a:r>
          </a:p>
          <a:p>
            <a:pPr marL="342900" lvl="1" indent="0">
              <a:buSzPct val="100000"/>
              <a:buNone/>
            </a:pPr>
            <a:endParaRPr lang="en-US" sz="1500" dirty="0"/>
          </a:p>
        </p:txBody>
      </p:sp>
      <p:sp>
        <p:nvSpPr>
          <p:cNvPr id="5" name="Title 4">
            <a:extLst>
              <a:ext uri="{FF2B5EF4-FFF2-40B4-BE49-F238E27FC236}">
                <a16:creationId xmlns:a16="http://schemas.microsoft.com/office/drawing/2014/main" id="{F2E580D3-26E6-4878-95B4-8EF118B3FDDE}"/>
              </a:ext>
            </a:extLst>
          </p:cNvPr>
          <p:cNvSpPr>
            <a:spLocks noGrp="1"/>
          </p:cNvSpPr>
          <p:nvPr>
            <p:ph type="title"/>
          </p:nvPr>
        </p:nvSpPr>
        <p:spPr/>
        <p:txBody>
          <a:bodyPr/>
          <a:lstStyle/>
          <a:p>
            <a:r>
              <a:rPr lang="en-US" dirty="0"/>
              <a:t>Charging for Access</a:t>
            </a:r>
          </a:p>
        </p:txBody>
      </p:sp>
    </p:spTree>
    <p:extLst>
      <p:ext uri="{BB962C8B-B14F-4D97-AF65-F5344CB8AC3E}">
        <p14:creationId xmlns:p14="http://schemas.microsoft.com/office/powerpoint/2010/main" val="28372865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D1441-1C14-4FE2-8BC1-14EB4B7EF3B0}"/>
              </a:ext>
            </a:extLst>
          </p:cNvPr>
          <p:cNvSpPr>
            <a:spLocks noGrp="1"/>
          </p:cNvSpPr>
          <p:nvPr>
            <p:ph idx="1"/>
          </p:nvPr>
        </p:nvSpPr>
        <p:spPr>
          <a:xfrm>
            <a:off x="533400" y="1828800"/>
            <a:ext cx="11048999" cy="3909633"/>
          </a:xfrm>
        </p:spPr>
        <p:txBody>
          <a:bodyPr/>
          <a:lstStyle/>
          <a:p>
            <a:r>
              <a:rPr lang="en-US" dirty="0"/>
              <a:t>Make technical changes</a:t>
            </a:r>
          </a:p>
          <a:p>
            <a:endParaRPr lang="en-US" dirty="0"/>
          </a:p>
          <a:p>
            <a:r>
              <a:rPr lang="en-US" dirty="0"/>
              <a:t>Make operational changes </a:t>
            </a:r>
          </a:p>
          <a:p>
            <a:endParaRPr lang="en-US" dirty="0"/>
          </a:p>
        </p:txBody>
      </p:sp>
      <p:sp>
        <p:nvSpPr>
          <p:cNvPr id="5" name="Title 4">
            <a:extLst>
              <a:ext uri="{FF2B5EF4-FFF2-40B4-BE49-F238E27FC236}">
                <a16:creationId xmlns:a16="http://schemas.microsoft.com/office/drawing/2014/main" id="{6818C4C7-9DA0-4318-A4F9-736D15092AFB}"/>
              </a:ext>
            </a:extLst>
          </p:cNvPr>
          <p:cNvSpPr>
            <a:spLocks noGrp="1"/>
          </p:cNvSpPr>
          <p:nvPr>
            <p:ph type="title"/>
          </p:nvPr>
        </p:nvSpPr>
        <p:spPr/>
        <p:txBody>
          <a:bodyPr/>
          <a:lstStyle/>
          <a:p>
            <a:r>
              <a:rPr lang="en-US" sz="3600" dirty="0"/>
              <a:t>The New Information Blocking Rule Requires Providers to – </a:t>
            </a:r>
          </a:p>
        </p:txBody>
      </p:sp>
    </p:spTree>
    <p:extLst>
      <p:ext uri="{BB962C8B-B14F-4D97-AF65-F5344CB8AC3E}">
        <p14:creationId xmlns:p14="http://schemas.microsoft.com/office/powerpoint/2010/main" val="13133688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D1441-1C14-4FE2-8BC1-14EB4B7EF3B0}"/>
              </a:ext>
            </a:extLst>
          </p:cNvPr>
          <p:cNvSpPr>
            <a:spLocks noGrp="1"/>
          </p:cNvSpPr>
          <p:nvPr>
            <p:ph idx="1"/>
          </p:nvPr>
        </p:nvSpPr>
        <p:spPr>
          <a:xfrm>
            <a:off x="457200" y="1752600"/>
            <a:ext cx="10972800" cy="3690939"/>
          </a:xfrm>
        </p:spPr>
        <p:txBody>
          <a:bodyPr/>
          <a:lstStyle/>
          <a:p>
            <a:pPr>
              <a:buFont typeface="Arial" panose="020B0604020202020204" pitchFamily="34" charset="0"/>
              <a:buChar char="•"/>
            </a:pPr>
            <a:r>
              <a:rPr lang="en-US" dirty="0"/>
              <a:t>Providers must work with IT consultants and EHR vendors to correct technical restrictions on access</a:t>
            </a:r>
          </a:p>
          <a:p>
            <a:pPr>
              <a:buFont typeface="Arial" panose="020B0604020202020204" pitchFamily="34" charset="0"/>
              <a:buChar char="•"/>
            </a:pPr>
            <a:endParaRPr lang="en-US" dirty="0"/>
          </a:p>
          <a:p>
            <a:pPr>
              <a:buFont typeface="Arial" panose="020B0604020202020204" pitchFamily="34" charset="0"/>
              <a:buChar char="•"/>
            </a:pPr>
            <a:r>
              <a:rPr lang="en-US" sz="2800" dirty="0"/>
              <a:t>Check to see if your EHR software is certified to comply with the Information Blocking standards (go to </a:t>
            </a:r>
            <a:r>
              <a:rPr lang="en-US" sz="2800" dirty="0">
                <a:hlinkClick r:id="rId2"/>
              </a:rPr>
              <a:t>http://tinyurl.com/y53sqjjt</a:t>
            </a:r>
            <a:r>
              <a:rPr lang="en-US" sz="2800" dirty="0"/>
              <a:t>) </a:t>
            </a:r>
          </a:p>
          <a:p>
            <a:pPr>
              <a:buFont typeface="Arial" panose="020B0604020202020204" pitchFamily="34" charset="0"/>
              <a:buChar char="•"/>
            </a:pPr>
            <a:endParaRPr lang="en-US" dirty="0"/>
          </a:p>
          <a:p>
            <a:endParaRPr lang="en-US" dirty="0"/>
          </a:p>
        </p:txBody>
      </p:sp>
      <p:sp>
        <p:nvSpPr>
          <p:cNvPr id="5" name="Title 4">
            <a:extLst>
              <a:ext uri="{FF2B5EF4-FFF2-40B4-BE49-F238E27FC236}">
                <a16:creationId xmlns:a16="http://schemas.microsoft.com/office/drawing/2014/main" id="{56EBA4E5-0C66-4B6E-8294-0C5F27ED266F}"/>
              </a:ext>
            </a:extLst>
          </p:cNvPr>
          <p:cNvSpPr>
            <a:spLocks noGrp="1"/>
          </p:cNvSpPr>
          <p:nvPr>
            <p:ph type="title"/>
          </p:nvPr>
        </p:nvSpPr>
        <p:spPr/>
        <p:txBody>
          <a:bodyPr/>
          <a:lstStyle/>
          <a:p>
            <a:r>
              <a:rPr lang="en-US" dirty="0"/>
              <a:t>Technical Changes</a:t>
            </a:r>
          </a:p>
        </p:txBody>
      </p:sp>
    </p:spTree>
    <p:extLst>
      <p:ext uri="{BB962C8B-B14F-4D97-AF65-F5344CB8AC3E}">
        <p14:creationId xmlns:p14="http://schemas.microsoft.com/office/powerpoint/2010/main" val="36403505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B3A5D8-C9AD-455C-B497-91D381F0B80D}"/>
              </a:ext>
            </a:extLst>
          </p:cNvPr>
          <p:cNvSpPr>
            <a:spLocks noGrp="1"/>
          </p:cNvSpPr>
          <p:nvPr>
            <p:ph idx="1"/>
          </p:nvPr>
        </p:nvSpPr>
        <p:spPr/>
        <p:txBody>
          <a:bodyPr/>
          <a:lstStyle/>
          <a:p>
            <a:endParaRPr lang="en-US" dirty="0"/>
          </a:p>
          <a:p>
            <a:r>
              <a:rPr lang="en-US" dirty="0"/>
              <a:t>HIPAA Notice of Privacy practices must be reviewed</a:t>
            </a:r>
          </a:p>
          <a:p>
            <a:endParaRPr lang="en-US" dirty="0"/>
          </a:p>
          <a:p>
            <a:r>
              <a:rPr lang="en-US" dirty="0"/>
              <a:t>HIPAA Business Associate Agreements may need to be revised</a:t>
            </a:r>
          </a:p>
          <a:p>
            <a:endParaRPr lang="en-US" dirty="0"/>
          </a:p>
          <a:p>
            <a:r>
              <a:rPr lang="en-US" dirty="0"/>
              <a:t>HIPAA policies will need to be revised</a:t>
            </a:r>
          </a:p>
          <a:p>
            <a:endParaRPr lang="en-US" dirty="0"/>
          </a:p>
          <a:p>
            <a:r>
              <a:rPr lang="en-US" dirty="0"/>
              <a:t>Staff must get updated training</a:t>
            </a:r>
          </a:p>
        </p:txBody>
      </p:sp>
      <p:sp>
        <p:nvSpPr>
          <p:cNvPr id="3" name="Title 2">
            <a:extLst>
              <a:ext uri="{FF2B5EF4-FFF2-40B4-BE49-F238E27FC236}">
                <a16:creationId xmlns:a16="http://schemas.microsoft.com/office/drawing/2014/main" id="{FCE6858C-2661-4316-A472-6EDF805E48AF}"/>
              </a:ext>
            </a:extLst>
          </p:cNvPr>
          <p:cNvSpPr>
            <a:spLocks noGrp="1"/>
          </p:cNvSpPr>
          <p:nvPr>
            <p:ph type="title"/>
          </p:nvPr>
        </p:nvSpPr>
        <p:spPr/>
        <p:txBody>
          <a:bodyPr/>
          <a:lstStyle/>
          <a:p>
            <a:r>
              <a:rPr lang="en-US" dirty="0"/>
              <a:t>Operational Changes</a:t>
            </a:r>
          </a:p>
        </p:txBody>
      </p:sp>
    </p:spTree>
    <p:extLst>
      <p:ext uri="{BB962C8B-B14F-4D97-AF65-F5344CB8AC3E}">
        <p14:creationId xmlns:p14="http://schemas.microsoft.com/office/powerpoint/2010/main" val="8395400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D1441-1C14-4FE2-8BC1-14EB4B7EF3B0}"/>
              </a:ext>
            </a:extLst>
          </p:cNvPr>
          <p:cNvSpPr>
            <a:spLocks noGrp="1"/>
          </p:cNvSpPr>
          <p:nvPr>
            <p:ph idx="1"/>
          </p:nvPr>
        </p:nvSpPr>
        <p:spPr>
          <a:xfrm>
            <a:off x="533400" y="1676400"/>
            <a:ext cx="10668000" cy="4495800"/>
          </a:xfrm>
        </p:spPr>
        <p:txBody>
          <a:bodyPr>
            <a:normAutofit fontScale="85000" lnSpcReduction="20000"/>
          </a:bodyPr>
          <a:lstStyle/>
          <a:p>
            <a:pPr marL="0" indent="0">
              <a:buNone/>
            </a:pPr>
            <a:r>
              <a:rPr lang="en-US" u="sng" dirty="0"/>
              <a:t>April 5, 2021 – October 5, 2022</a:t>
            </a:r>
            <a:r>
              <a:rPr lang="en-US" dirty="0"/>
              <a:t>: data elements in the US Core Data Interoperability (USCDI) standard</a:t>
            </a:r>
          </a:p>
          <a:p>
            <a:pPr marL="0" indent="0">
              <a:buNone/>
            </a:pPr>
            <a:r>
              <a:rPr lang="en-US" sz="1800" dirty="0"/>
              <a:t>     	</a:t>
            </a:r>
            <a:r>
              <a:rPr lang="en-US" sz="2600" dirty="0"/>
              <a:t>Consultation note  </a:t>
            </a:r>
          </a:p>
          <a:p>
            <a:pPr marL="0" indent="0">
              <a:buNone/>
            </a:pPr>
            <a:r>
              <a:rPr lang="en-US" sz="2600" dirty="0"/>
              <a:t>	Discharge summary note  </a:t>
            </a:r>
          </a:p>
          <a:p>
            <a:pPr marL="0" indent="0">
              <a:buNone/>
            </a:pPr>
            <a:r>
              <a:rPr lang="en-US" sz="2600" dirty="0"/>
              <a:t>	Procedure note  </a:t>
            </a:r>
          </a:p>
          <a:p>
            <a:pPr marL="0" indent="0">
              <a:buNone/>
            </a:pPr>
            <a:r>
              <a:rPr lang="en-US" sz="2600" dirty="0"/>
              <a:t>	Progress note </a:t>
            </a:r>
          </a:p>
          <a:p>
            <a:pPr marL="0" indent="0">
              <a:buNone/>
            </a:pPr>
            <a:r>
              <a:rPr lang="en-US" sz="2600" dirty="0"/>
              <a:t>	Imaging narrative </a:t>
            </a:r>
          </a:p>
          <a:p>
            <a:pPr marL="0" indent="0">
              <a:buNone/>
            </a:pPr>
            <a:r>
              <a:rPr lang="en-US" sz="2600" dirty="0"/>
              <a:t>	Lab report narrative </a:t>
            </a:r>
          </a:p>
          <a:p>
            <a:pPr marL="0" indent="0">
              <a:buNone/>
            </a:pPr>
            <a:r>
              <a:rPr lang="en-US" sz="2600" dirty="0"/>
              <a:t>	Pathology report narrative </a:t>
            </a:r>
          </a:p>
          <a:p>
            <a:pPr marL="0" indent="0">
              <a:buNone/>
            </a:pPr>
            <a:r>
              <a:rPr lang="en-US" sz="2600" dirty="0"/>
              <a:t>	History and physical</a:t>
            </a:r>
          </a:p>
          <a:p>
            <a:pPr marL="0" indent="0">
              <a:buNone/>
            </a:pPr>
            <a:r>
              <a:rPr lang="en-US" sz="3000" u="sng" dirty="0"/>
              <a:t>After October 5, 2022</a:t>
            </a:r>
            <a:r>
              <a:rPr lang="en-US" sz="3000" dirty="0"/>
              <a:t>: ePHI as defined by HIPAA </a:t>
            </a:r>
          </a:p>
        </p:txBody>
      </p:sp>
      <p:sp>
        <p:nvSpPr>
          <p:cNvPr id="5" name="Title 4">
            <a:extLst>
              <a:ext uri="{FF2B5EF4-FFF2-40B4-BE49-F238E27FC236}">
                <a16:creationId xmlns:a16="http://schemas.microsoft.com/office/drawing/2014/main" id="{13FD9889-9C10-4755-AB64-2EE1E07AC4AC}"/>
              </a:ext>
            </a:extLst>
          </p:cNvPr>
          <p:cNvSpPr>
            <a:spLocks noGrp="1"/>
          </p:cNvSpPr>
          <p:nvPr>
            <p:ph type="title"/>
          </p:nvPr>
        </p:nvSpPr>
        <p:spPr/>
        <p:txBody>
          <a:bodyPr/>
          <a:lstStyle/>
          <a:p>
            <a:r>
              <a:rPr lang="en-US" dirty="0"/>
              <a:t>Information Subject to the Rule</a:t>
            </a:r>
          </a:p>
        </p:txBody>
      </p:sp>
    </p:spTree>
    <p:extLst>
      <p:ext uri="{BB962C8B-B14F-4D97-AF65-F5344CB8AC3E}">
        <p14:creationId xmlns:p14="http://schemas.microsoft.com/office/powerpoint/2010/main" val="3870202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4DD00D-C3E3-4EC5-ACF5-8DCF22E0381E}"/>
              </a:ext>
            </a:extLst>
          </p:cNvPr>
          <p:cNvSpPr>
            <a:spLocks noGrp="1"/>
          </p:cNvSpPr>
          <p:nvPr>
            <p:ph type="body" idx="1"/>
          </p:nvPr>
        </p:nvSpPr>
        <p:spPr>
          <a:ln>
            <a:solidFill>
              <a:schemeClr val="tx1"/>
            </a:solidFill>
          </a:ln>
        </p:spPr>
        <p:txBody>
          <a:bodyPr/>
          <a:lstStyle/>
          <a:p>
            <a:r>
              <a:rPr lang="en-US" sz="2800" b="1" dirty="0"/>
              <a:t> HIPAA</a:t>
            </a:r>
          </a:p>
        </p:txBody>
      </p:sp>
      <p:sp>
        <p:nvSpPr>
          <p:cNvPr id="3" name="Content Placeholder 2">
            <a:extLst>
              <a:ext uri="{FF2B5EF4-FFF2-40B4-BE49-F238E27FC236}">
                <a16:creationId xmlns:a16="http://schemas.microsoft.com/office/drawing/2014/main" id="{4A0D1441-1C14-4FE2-8BC1-14EB4B7EF3B0}"/>
              </a:ext>
            </a:extLst>
          </p:cNvPr>
          <p:cNvSpPr>
            <a:spLocks noGrp="1"/>
          </p:cNvSpPr>
          <p:nvPr>
            <p:ph sz="half" idx="2"/>
          </p:nvPr>
        </p:nvSpPr>
        <p:spPr>
          <a:ln>
            <a:solidFill>
              <a:schemeClr val="tx1"/>
            </a:solidFill>
          </a:ln>
        </p:spPr>
        <p:txBody>
          <a:bodyPr/>
          <a:lstStyle/>
          <a:p>
            <a:endParaRPr lang="en-US" dirty="0"/>
          </a:p>
          <a:p>
            <a:r>
              <a:rPr lang="en-US" sz="2800" dirty="0"/>
              <a:t>Office of Civil Rights </a:t>
            </a:r>
            <a:r>
              <a:rPr lang="en-US" sz="1650" dirty="0"/>
              <a:t>(OCR)</a:t>
            </a:r>
          </a:p>
          <a:p>
            <a:r>
              <a:rPr lang="en-US" sz="2800" dirty="0"/>
              <a:t>Civil monetary penalties</a:t>
            </a:r>
          </a:p>
          <a:p>
            <a:pPr marL="0" indent="0">
              <a:buNone/>
            </a:pPr>
            <a:endParaRPr lang="en-US" dirty="0"/>
          </a:p>
        </p:txBody>
      </p:sp>
      <p:sp>
        <p:nvSpPr>
          <p:cNvPr id="5" name="Text Placeholder 4">
            <a:extLst>
              <a:ext uri="{FF2B5EF4-FFF2-40B4-BE49-F238E27FC236}">
                <a16:creationId xmlns:a16="http://schemas.microsoft.com/office/drawing/2014/main" id="{1734F324-7CBF-4678-B06C-E067147AF1ED}"/>
              </a:ext>
            </a:extLst>
          </p:cNvPr>
          <p:cNvSpPr>
            <a:spLocks noGrp="1"/>
          </p:cNvSpPr>
          <p:nvPr>
            <p:ph type="body" sz="quarter" idx="3"/>
          </p:nvPr>
        </p:nvSpPr>
        <p:spPr>
          <a:ln>
            <a:solidFill>
              <a:schemeClr val="tx1"/>
            </a:solidFill>
          </a:ln>
        </p:spPr>
        <p:txBody>
          <a:bodyPr/>
          <a:lstStyle/>
          <a:p>
            <a:r>
              <a:rPr lang="en-US" sz="2800" b="1" dirty="0"/>
              <a:t> Information Blocking</a:t>
            </a:r>
          </a:p>
        </p:txBody>
      </p:sp>
      <p:sp>
        <p:nvSpPr>
          <p:cNvPr id="6" name="Content Placeholder 5">
            <a:extLst>
              <a:ext uri="{FF2B5EF4-FFF2-40B4-BE49-F238E27FC236}">
                <a16:creationId xmlns:a16="http://schemas.microsoft.com/office/drawing/2014/main" id="{362B8A59-7367-4AAE-BDD5-13104BA20869}"/>
              </a:ext>
            </a:extLst>
          </p:cNvPr>
          <p:cNvSpPr>
            <a:spLocks noGrp="1"/>
          </p:cNvSpPr>
          <p:nvPr>
            <p:ph sz="quarter" idx="4"/>
          </p:nvPr>
        </p:nvSpPr>
        <p:spPr>
          <a:ln>
            <a:solidFill>
              <a:schemeClr val="tx1"/>
            </a:solidFill>
          </a:ln>
        </p:spPr>
        <p:txBody>
          <a:bodyPr/>
          <a:lstStyle/>
          <a:p>
            <a:endParaRPr lang="en-US" dirty="0"/>
          </a:p>
          <a:p>
            <a:r>
              <a:rPr lang="en-US" sz="2800" dirty="0"/>
              <a:t>OIG</a:t>
            </a:r>
            <a:r>
              <a:rPr lang="en-US" dirty="0"/>
              <a:t> </a:t>
            </a:r>
            <a:r>
              <a:rPr lang="en-US" sz="1650" dirty="0"/>
              <a:t>(for </a:t>
            </a:r>
            <a:r>
              <a:rPr lang="en-US" sz="1650" u="sng" dirty="0"/>
              <a:t>health IT</a:t>
            </a:r>
            <a:r>
              <a:rPr lang="en-US" sz="1650" dirty="0"/>
              <a:t> vendors)         </a:t>
            </a:r>
          </a:p>
          <a:p>
            <a:r>
              <a:rPr lang="en-US" sz="2800" dirty="0"/>
              <a:t>CMS</a:t>
            </a:r>
            <a:r>
              <a:rPr lang="en-US" dirty="0"/>
              <a:t> </a:t>
            </a:r>
            <a:r>
              <a:rPr lang="en-US" sz="1650" dirty="0"/>
              <a:t>(for </a:t>
            </a:r>
            <a:r>
              <a:rPr lang="en-US" sz="1650" u="sng" dirty="0"/>
              <a:t>providers</a:t>
            </a:r>
            <a:r>
              <a:rPr lang="en-US" sz="1650" dirty="0"/>
              <a:t>)</a:t>
            </a:r>
          </a:p>
        </p:txBody>
      </p:sp>
      <p:sp>
        <p:nvSpPr>
          <p:cNvPr id="8" name="Title 7">
            <a:extLst>
              <a:ext uri="{FF2B5EF4-FFF2-40B4-BE49-F238E27FC236}">
                <a16:creationId xmlns:a16="http://schemas.microsoft.com/office/drawing/2014/main" id="{F5F8962C-9DB0-412E-BC02-C014B17269C1}"/>
              </a:ext>
            </a:extLst>
          </p:cNvPr>
          <p:cNvSpPr>
            <a:spLocks noGrp="1"/>
          </p:cNvSpPr>
          <p:nvPr>
            <p:ph type="title"/>
          </p:nvPr>
        </p:nvSpPr>
        <p:spPr/>
        <p:txBody>
          <a:bodyPr/>
          <a:lstStyle/>
          <a:p>
            <a:r>
              <a:rPr lang="en-US" sz="3600" dirty="0"/>
              <a:t>Enforcement</a:t>
            </a:r>
          </a:p>
        </p:txBody>
      </p:sp>
    </p:spTree>
    <p:extLst>
      <p:ext uri="{BB962C8B-B14F-4D97-AF65-F5344CB8AC3E}">
        <p14:creationId xmlns:p14="http://schemas.microsoft.com/office/powerpoint/2010/main" val="37836449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D1441-1C14-4FE2-8BC1-14EB4B7EF3B0}"/>
              </a:ext>
            </a:extLst>
          </p:cNvPr>
          <p:cNvSpPr>
            <a:spLocks noGrp="1"/>
          </p:cNvSpPr>
          <p:nvPr>
            <p:ph idx="1"/>
          </p:nvPr>
        </p:nvSpPr>
        <p:spPr>
          <a:xfrm>
            <a:off x="529164" y="2304288"/>
            <a:ext cx="11129436" cy="3139250"/>
          </a:xfrm>
        </p:spPr>
        <p:txBody>
          <a:bodyPr>
            <a:normAutofit/>
          </a:bodyPr>
          <a:lstStyle/>
          <a:p>
            <a:r>
              <a:rPr lang="en-US" u="sng" dirty="0"/>
              <a:t>Health IT </a:t>
            </a:r>
            <a:r>
              <a:rPr lang="en-US" dirty="0"/>
              <a:t>companies – </a:t>
            </a:r>
          </a:p>
          <a:p>
            <a:pPr marL="0" indent="0">
              <a:buNone/>
            </a:pPr>
            <a:r>
              <a:rPr lang="en-US" dirty="0"/>
              <a:t>    Civil monetary penalties, up to $1 million per violation</a:t>
            </a:r>
          </a:p>
          <a:p>
            <a:endParaRPr lang="en-US" dirty="0"/>
          </a:p>
          <a:p>
            <a:r>
              <a:rPr lang="en-US" u="sng" dirty="0"/>
              <a:t>Providers</a:t>
            </a:r>
            <a:r>
              <a:rPr lang="en-US" dirty="0"/>
              <a:t> – referral to “appropriate agency” for appropriate disincentives</a:t>
            </a:r>
          </a:p>
        </p:txBody>
      </p:sp>
      <p:sp>
        <p:nvSpPr>
          <p:cNvPr id="5" name="Title 4">
            <a:extLst>
              <a:ext uri="{FF2B5EF4-FFF2-40B4-BE49-F238E27FC236}">
                <a16:creationId xmlns:a16="http://schemas.microsoft.com/office/drawing/2014/main" id="{591B734D-9D25-4B8B-B486-17D00E903517}"/>
              </a:ext>
            </a:extLst>
          </p:cNvPr>
          <p:cNvSpPr>
            <a:spLocks noGrp="1"/>
          </p:cNvSpPr>
          <p:nvPr>
            <p:ph type="title"/>
          </p:nvPr>
        </p:nvSpPr>
        <p:spPr/>
        <p:txBody>
          <a:bodyPr/>
          <a:lstStyle/>
          <a:p>
            <a:r>
              <a:rPr lang="en-US" sz="3500" dirty="0"/>
              <a:t>Penalties for Information Blocking Non-Compliance</a:t>
            </a:r>
          </a:p>
        </p:txBody>
      </p:sp>
    </p:spTree>
    <p:extLst>
      <p:ext uri="{BB962C8B-B14F-4D97-AF65-F5344CB8AC3E}">
        <p14:creationId xmlns:p14="http://schemas.microsoft.com/office/powerpoint/2010/main" val="68563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935F2840-C620-4103-ADA2-DFBD38ED378B}"/>
              </a:ext>
            </a:extLst>
          </p:cNvPr>
          <p:cNvSpPr>
            <a:spLocks noGrp="1" noChangeArrowheads="1"/>
          </p:cNvSpPr>
          <p:nvPr>
            <p:ph type="body" sz="half" idx="1"/>
          </p:nvPr>
        </p:nvSpPr>
        <p:spPr/>
        <p:txBody>
          <a:bodyPr/>
          <a:lstStyle/>
          <a:p>
            <a:pPr>
              <a:buFont typeface="Wingdings" pitchFamily="2" charset="2"/>
              <a:buChar char=" "/>
              <a:defRPr/>
            </a:pPr>
            <a:endParaRPr lang="en-US" dirty="0"/>
          </a:p>
          <a:p>
            <a:pPr marL="0" indent="0">
              <a:buNone/>
              <a:defRPr/>
            </a:pPr>
            <a:r>
              <a:rPr lang="en-US" dirty="0"/>
              <a:t>May a health care provider disclose parts of a medical record that were created by and received from another provider?</a:t>
            </a:r>
          </a:p>
        </p:txBody>
      </p:sp>
      <p:pic>
        <p:nvPicPr>
          <p:cNvPr id="25603" name="Picture 4" descr="BUSI0194">
            <a:extLst>
              <a:ext uri="{FF2B5EF4-FFF2-40B4-BE49-F238E27FC236}">
                <a16:creationId xmlns:a16="http://schemas.microsoft.com/office/drawing/2014/main" id="{6D9203D3-EF39-6C08-9A03-19396D20A18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0" y="2319339"/>
            <a:ext cx="4038600" cy="3057525"/>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A3DFA3-134E-4CA0-87BD-0DE614EE9417}"/>
              </a:ext>
            </a:extLst>
          </p:cNvPr>
          <p:cNvSpPr>
            <a:spLocks noGrp="1"/>
          </p:cNvSpPr>
          <p:nvPr>
            <p:ph type="body" idx="1"/>
          </p:nvPr>
        </p:nvSpPr>
        <p:spPr>
          <a:xfrm>
            <a:off x="609600" y="1676401"/>
            <a:ext cx="4560427" cy="609599"/>
          </a:xfrm>
          <a:ln>
            <a:solidFill>
              <a:schemeClr val="tx1"/>
            </a:solidFill>
          </a:ln>
        </p:spPr>
        <p:txBody>
          <a:bodyPr/>
          <a:lstStyle/>
          <a:p>
            <a:r>
              <a:rPr lang="en-US" dirty="0"/>
              <a:t> HIPAA</a:t>
            </a:r>
          </a:p>
        </p:txBody>
      </p:sp>
      <p:sp>
        <p:nvSpPr>
          <p:cNvPr id="3" name="Content Placeholder 2">
            <a:extLst>
              <a:ext uri="{FF2B5EF4-FFF2-40B4-BE49-F238E27FC236}">
                <a16:creationId xmlns:a16="http://schemas.microsoft.com/office/drawing/2014/main" id="{4A0D1441-1C14-4FE2-8BC1-14EB4B7EF3B0}"/>
              </a:ext>
            </a:extLst>
          </p:cNvPr>
          <p:cNvSpPr>
            <a:spLocks noGrp="1"/>
          </p:cNvSpPr>
          <p:nvPr>
            <p:ph sz="half" idx="2"/>
          </p:nvPr>
        </p:nvSpPr>
        <p:spPr>
          <a:xfrm>
            <a:off x="609600" y="2438400"/>
            <a:ext cx="4560427" cy="3810000"/>
          </a:xfrm>
          <a:ln>
            <a:solidFill>
              <a:schemeClr val="tx1"/>
            </a:solidFill>
          </a:ln>
        </p:spPr>
        <p:txBody>
          <a:bodyPr>
            <a:normAutofit/>
          </a:bodyPr>
          <a:lstStyle/>
          <a:p>
            <a:pPr>
              <a:buFont typeface="+mj-lt"/>
              <a:buAutoNum type="arabicParenR"/>
            </a:pPr>
            <a:r>
              <a:rPr lang="en-US" dirty="0">
                <a:latin typeface="Helvetica" panose="020B0604020202020204" pitchFamily="34" charset="0"/>
                <a:cs typeface="Helvetica" panose="020B0604020202020204" pitchFamily="34" charset="0"/>
              </a:rPr>
              <a:t>Specifies when PHI </a:t>
            </a:r>
            <a:r>
              <a:rPr lang="en-US" u="sng" dirty="0">
                <a:latin typeface="Helvetica" panose="020B0604020202020204" pitchFamily="34" charset="0"/>
                <a:cs typeface="Helvetica" panose="020B0604020202020204" pitchFamily="34" charset="0"/>
              </a:rPr>
              <a:t>may</a:t>
            </a:r>
            <a:r>
              <a:rPr lang="en-US" dirty="0">
                <a:latin typeface="Helvetica" panose="020B0604020202020204" pitchFamily="34" charset="0"/>
                <a:cs typeface="Helvetica" panose="020B0604020202020204" pitchFamily="34" charset="0"/>
              </a:rPr>
              <a:t> be shared w/3</a:t>
            </a:r>
            <a:r>
              <a:rPr lang="en-US" baseline="30000" dirty="0">
                <a:latin typeface="Helvetica" panose="020B0604020202020204" pitchFamily="34" charset="0"/>
                <a:cs typeface="Helvetica" panose="020B0604020202020204" pitchFamily="34" charset="0"/>
              </a:rPr>
              <a:t>rd</a:t>
            </a:r>
            <a:r>
              <a:rPr lang="en-US" dirty="0">
                <a:latin typeface="Helvetica" panose="020B0604020202020204" pitchFamily="34" charset="0"/>
                <a:cs typeface="Helvetica" panose="020B0604020202020204" pitchFamily="34" charset="0"/>
              </a:rPr>
              <a:t> parties (i.e., other than patient)</a:t>
            </a:r>
          </a:p>
          <a:p>
            <a:pPr>
              <a:buFont typeface="+mj-lt"/>
              <a:buAutoNum type="arabicParenR"/>
            </a:pPr>
            <a:r>
              <a:rPr lang="en-US" dirty="0">
                <a:latin typeface="Helvetica" panose="020B0604020202020204" pitchFamily="34" charset="0"/>
                <a:cs typeface="Helvetica" panose="020B0604020202020204" pitchFamily="34" charset="0"/>
              </a:rPr>
              <a:t>Grants patients the right to inspect and obtain a copy of PHI (paper or electronic) in the designated record set except for psych notes or information compiled in anticipation of litigation </a:t>
            </a:r>
          </a:p>
        </p:txBody>
      </p:sp>
      <p:sp>
        <p:nvSpPr>
          <p:cNvPr id="5" name="Text Placeholder 4">
            <a:extLst>
              <a:ext uri="{FF2B5EF4-FFF2-40B4-BE49-F238E27FC236}">
                <a16:creationId xmlns:a16="http://schemas.microsoft.com/office/drawing/2014/main" id="{BA6216B1-AA90-4C8C-9EF7-89788499ADA2}"/>
              </a:ext>
            </a:extLst>
          </p:cNvPr>
          <p:cNvSpPr>
            <a:spLocks noGrp="1"/>
          </p:cNvSpPr>
          <p:nvPr>
            <p:ph type="body" sz="quarter" idx="3"/>
          </p:nvPr>
        </p:nvSpPr>
        <p:spPr>
          <a:xfrm>
            <a:off x="5340286" y="1676401"/>
            <a:ext cx="5327711" cy="609599"/>
          </a:xfrm>
          <a:ln>
            <a:solidFill>
              <a:schemeClr val="tx1"/>
            </a:solidFill>
          </a:ln>
        </p:spPr>
        <p:txBody>
          <a:bodyPr/>
          <a:lstStyle/>
          <a:p>
            <a:r>
              <a:rPr lang="en-US" dirty="0"/>
              <a:t> Information Blocking</a:t>
            </a:r>
          </a:p>
        </p:txBody>
      </p:sp>
      <p:sp>
        <p:nvSpPr>
          <p:cNvPr id="6" name="Content Placeholder 5">
            <a:extLst>
              <a:ext uri="{FF2B5EF4-FFF2-40B4-BE49-F238E27FC236}">
                <a16:creationId xmlns:a16="http://schemas.microsoft.com/office/drawing/2014/main" id="{EBFCD9B2-CB3B-4163-9836-DD4225267C45}"/>
              </a:ext>
            </a:extLst>
          </p:cNvPr>
          <p:cNvSpPr>
            <a:spLocks noGrp="1"/>
          </p:cNvSpPr>
          <p:nvPr>
            <p:ph sz="quarter" idx="4"/>
          </p:nvPr>
        </p:nvSpPr>
        <p:spPr>
          <a:xfrm>
            <a:off x="5340289" y="2438400"/>
            <a:ext cx="5327711" cy="3810000"/>
          </a:xfrm>
          <a:ln>
            <a:solidFill>
              <a:schemeClr val="tx1"/>
            </a:solidFill>
          </a:ln>
        </p:spPr>
        <p:txBody>
          <a:bodyPr>
            <a:normAutofit/>
          </a:bodyPr>
          <a:lstStyle/>
          <a:p>
            <a:pPr marL="395288" indent="-395288">
              <a:buFont typeface="+mj-lt"/>
              <a:buAutoNum type="arabicParenR"/>
            </a:pPr>
            <a:r>
              <a:rPr lang="en-US" dirty="0">
                <a:latin typeface="Helvetica" panose="020B0604020202020204" pitchFamily="34" charset="0"/>
                <a:cs typeface="Helvetica" panose="020B0604020202020204" pitchFamily="34" charset="0"/>
              </a:rPr>
              <a:t>Mandates that e-PHI must be accessible to patients and other 3</a:t>
            </a:r>
            <a:r>
              <a:rPr lang="en-US" baseline="30000" dirty="0">
                <a:latin typeface="Helvetica" panose="020B0604020202020204" pitchFamily="34" charset="0"/>
                <a:cs typeface="Helvetica" panose="020B0604020202020204" pitchFamily="34" charset="0"/>
              </a:rPr>
              <a:t>rd</a:t>
            </a:r>
            <a:r>
              <a:rPr lang="en-US" dirty="0">
                <a:latin typeface="Helvetica" panose="020B0604020202020204" pitchFamily="34" charset="0"/>
                <a:cs typeface="Helvetica" panose="020B0604020202020204" pitchFamily="34" charset="0"/>
              </a:rPr>
              <a:t> parties</a:t>
            </a:r>
          </a:p>
          <a:p>
            <a:pPr marL="395288" indent="-395288">
              <a:buFont typeface="+mj-lt"/>
              <a:buAutoNum type="arabicParenR"/>
            </a:pPr>
            <a:r>
              <a:rPr lang="en-US" dirty="0">
                <a:latin typeface="Helvetica" panose="020B0604020202020204" pitchFamily="34" charset="0"/>
                <a:cs typeface="Helvetica" panose="020B0604020202020204" pitchFamily="34" charset="0"/>
              </a:rPr>
              <a:t>Grants patients/3</a:t>
            </a:r>
            <a:r>
              <a:rPr lang="en-US" baseline="30000" dirty="0">
                <a:latin typeface="Helvetica" panose="020B0604020202020204" pitchFamily="34" charset="0"/>
                <a:cs typeface="Helvetica" panose="020B0604020202020204" pitchFamily="34" charset="0"/>
              </a:rPr>
              <a:t>rd</a:t>
            </a:r>
            <a:r>
              <a:rPr lang="en-US" dirty="0">
                <a:latin typeface="Helvetica" panose="020B0604020202020204" pitchFamily="34" charset="0"/>
                <a:cs typeface="Helvetica" panose="020B0604020202020204" pitchFamily="34" charset="0"/>
              </a:rPr>
              <a:t> parties access to </a:t>
            </a:r>
            <a:r>
              <a:rPr lang="en-US" u="sng" dirty="0">
                <a:latin typeface="Helvetica" panose="020B0604020202020204" pitchFamily="34" charset="0"/>
                <a:cs typeface="Helvetica" panose="020B0604020202020204" pitchFamily="34" charset="0"/>
              </a:rPr>
              <a:t>e-PHI</a:t>
            </a:r>
            <a:endParaRPr lang="en-US" dirty="0">
              <a:latin typeface="Helvetica" panose="020B0604020202020204" pitchFamily="34" charset="0"/>
              <a:cs typeface="Helvetica" panose="020B0604020202020204" pitchFamily="34" charset="0"/>
            </a:endParaRPr>
          </a:p>
          <a:p>
            <a:pPr lvl="1">
              <a:buFont typeface="Wingdings" panose="05000000000000000000" pitchFamily="2" charset="2"/>
              <a:buChar char="§"/>
            </a:pPr>
            <a:r>
              <a:rPr lang="en-US" dirty="0">
                <a:latin typeface="Helvetica" panose="020B0604020202020204" pitchFamily="34" charset="0"/>
                <a:cs typeface="Helvetica" panose="020B0604020202020204" pitchFamily="34" charset="0"/>
              </a:rPr>
              <a:t>8 types of records until 10/5/22</a:t>
            </a:r>
          </a:p>
          <a:p>
            <a:pPr lvl="1">
              <a:buFont typeface="Wingdings" panose="05000000000000000000" pitchFamily="2" charset="2"/>
              <a:buChar char="§"/>
            </a:pPr>
            <a:r>
              <a:rPr lang="en-US" dirty="0">
                <a:latin typeface="Helvetica" panose="020B0604020202020204" pitchFamily="34" charset="0"/>
                <a:cs typeface="Helvetica" panose="020B0604020202020204" pitchFamily="34" charset="0"/>
              </a:rPr>
              <a:t>All e-PHI </a:t>
            </a:r>
            <a:r>
              <a:rPr lang="en-US" u="sng" dirty="0">
                <a:latin typeface="Helvetica" panose="020B0604020202020204" pitchFamily="34" charset="0"/>
                <a:cs typeface="Helvetica" panose="020B0604020202020204" pitchFamily="34" charset="0"/>
              </a:rPr>
              <a:t>after</a:t>
            </a:r>
            <a:r>
              <a:rPr lang="en-US" dirty="0">
                <a:latin typeface="Helvetica" panose="020B0604020202020204" pitchFamily="34" charset="0"/>
                <a:cs typeface="Helvetica" panose="020B0604020202020204" pitchFamily="34" charset="0"/>
              </a:rPr>
              <a:t> 10/5/22</a:t>
            </a:r>
          </a:p>
        </p:txBody>
      </p:sp>
      <p:sp>
        <p:nvSpPr>
          <p:cNvPr id="8" name="Title 7">
            <a:extLst>
              <a:ext uri="{FF2B5EF4-FFF2-40B4-BE49-F238E27FC236}">
                <a16:creationId xmlns:a16="http://schemas.microsoft.com/office/drawing/2014/main" id="{F96430FA-D7E3-4607-A56E-52DA07D19EE8}"/>
              </a:ext>
            </a:extLst>
          </p:cNvPr>
          <p:cNvSpPr>
            <a:spLocks noGrp="1"/>
          </p:cNvSpPr>
          <p:nvPr>
            <p:ph type="title"/>
          </p:nvPr>
        </p:nvSpPr>
        <p:spPr/>
        <p:txBody>
          <a:bodyPr/>
          <a:lstStyle/>
          <a:p>
            <a:r>
              <a:rPr lang="en-US" sz="3600" dirty="0"/>
              <a:t>HIPAA vs Information Blocking</a:t>
            </a:r>
          </a:p>
        </p:txBody>
      </p:sp>
    </p:spTree>
    <p:extLst>
      <p:ext uri="{BB962C8B-B14F-4D97-AF65-F5344CB8AC3E}">
        <p14:creationId xmlns:p14="http://schemas.microsoft.com/office/powerpoint/2010/main" val="32505133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A3DFA3-134E-4CA0-87BD-0DE614EE9417}"/>
              </a:ext>
            </a:extLst>
          </p:cNvPr>
          <p:cNvSpPr>
            <a:spLocks noGrp="1"/>
          </p:cNvSpPr>
          <p:nvPr>
            <p:ph type="body" idx="1"/>
          </p:nvPr>
        </p:nvSpPr>
        <p:spPr>
          <a:xfrm>
            <a:off x="609600" y="1676401"/>
            <a:ext cx="4560427" cy="609599"/>
          </a:xfrm>
          <a:ln>
            <a:solidFill>
              <a:schemeClr val="tx1"/>
            </a:solidFill>
          </a:ln>
        </p:spPr>
        <p:txBody>
          <a:bodyPr/>
          <a:lstStyle/>
          <a:p>
            <a:r>
              <a:rPr lang="en-US" dirty="0"/>
              <a:t> HIPAA</a:t>
            </a:r>
          </a:p>
        </p:txBody>
      </p:sp>
      <p:sp>
        <p:nvSpPr>
          <p:cNvPr id="3" name="Content Placeholder 2">
            <a:extLst>
              <a:ext uri="{FF2B5EF4-FFF2-40B4-BE49-F238E27FC236}">
                <a16:creationId xmlns:a16="http://schemas.microsoft.com/office/drawing/2014/main" id="{4A0D1441-1C14-4FE2-8BC1-14EB4B7EF3B0}"/>
              </a:ext>
            </a:extLst>
          </p:cNvPr>
          <p:cNvSpPr>
            <a:spLocks noGrp="1"/>
          </p:cNvSpPr>
          <p:nvPr>
            <p:ph sz="half" idx="2"/>
          </p:nvPr>
        </p:nvSpPr>
        <p:spPr>
          <a:xfrm>
            <a:off x="609600" y="2438400"/>
            <a:ext cx="4560427" cy="3810000"/>
          </a:xfrm>
          <a:ln>
            <a:solidFill>
              <a:schemeClr val="tx1"/>
            </a:solidFill>
          </a:ln>
        </p:spPr>
        <p:txBody>
          <a:bodyPr>
            <a:normAutofit/>
          </a:bodyPr>
          <a:lstStyle/>
          <a:p>
            <a:pPr marL="346075" indent="-346075">
              <a:buFont typeface="+mj-lt"/>
              <a:buAutoNum type="arabicParenR" startAt="3"/>
            </a:pPr>
            <a:r>
              <a:rPr lang="en-US" dirty="0"/>
              <a:t>Provider must act on a request for access to PHI within 30 days of the request</a:t>
            </a:r>
          </a:p>
          <a:p>
            <a:pPr marL="346075" indent="-346075">
              <a:buFont typeface="+mj-lt"/>
              <a:buAutoNum type="arabicParenR" startAt="3"/>
            </a:pPr>
            <a:r>
              <a:rPr lang="en-US" dirty="0"/>
              <a:t>Provider may deny the request for access if: </a:t>
            </a:r>
          </a:p>
          <a:p>
            <a:pPr marL="642938" lvl="1" indent="-342900">
              <a:buFont typeface="Wingdings" panose="05000000000000000000" pitchFamily="2" charset="2"/>
              <a:buChar char="§"/>
            </a:pPr>
            <a:r>
              <a:rPr lang="en-US" sz="1800" dirty="0"/>
              <a:t>Such would jeopardize the health, safety, security of the patient</a:t>
            </a:r>
          </a:p>
          <a:p>
            <a:pPr marL="642938" lvl="1" indent="-342900">
              <a:buFont typeface="Wingdings" panose="05000000000000000000" pitchFamily="2" charset="2"/>
              <a:buChar char="§"/>
            </a:pPr>
            <a:r>
              <a:rPr lang="en-US" sz="1800" dirty="0"/>
              <a:t>Record refers to another person &amp; disclosure would create a risk of harm to that person</a:t>
            </a:r>
          </a:p>
          <a:p>
            <a:pPr marL="0" indent="0">
              <a:buNone/>
            </a:pPr>
            <a:endParaRPr lang="en-US" dirty="0">
              <a:latin typeface="Helvetica" panose="020B0604020202020204" pitchFamily="34" charset="0"/>
              <a:cs typeface="Helvetica" panose="020B0604020202020204" pitchFamily="34" charset="0"/>
            </a:endParaRPr>
          </a:p>
        </p:txBody>
      </p:sp>
      <p:sp>
        <p:nvSpPr>
          <p:cNvPr id="5" name="Text Placeholder 4">
            <a:extLst>
              <a:ext uri="{FF2B5EF4-FFF2-40B4-BE49-F238E27FC236}">
                <a16:creationId xmlns:a16="http://schemas.microsoft.com/office/drawing/2014/main" id="{BA6216B1-AA90-4C8C-9EF7-89788499ADA2}"/>
              </a:ext>
            </a:extLst>
          </p:cNvPr>
          <p:cNvSpPr>
            <a:spLocks noGrp="1"/>
          </p:cNvSpPr>
          <p:nvPr>
            <p:ph type="body" sz="quarter" idx="3"/>
          </p:nvPr>
        </p:nvSpPr>
        <p:spPr>
          <a:xfrm>
            <a:off x="5340286" y="1676401"/>
            <a:ext cx="5327711" cy="609599"/>
          </a:xfrm>
          <a:ln>
            <a:solidFill>
              <a:schemeClr val="tx1"/>
            </a:solidFill>
          </a:ln>
        </p:spPr>
        <p:txBody>
          <a:bodyPr/>
          <a:lstStyle/>
          <a:p>
            <a:r>
              <a:rPr lang="en-US" dirty="0"/>
              <a:t> Information Blocking</a:t>
            </a:r>
          </a:p>
        </p:txBody>
      </p:sp>
      <p:sp>
        <p:nvSpPr>
          <p:cNvPr id="6" name="Content Placeholder 5">
            <a:extLst>
              <a:ext uri="{FF2B5EF4-FFF2-40B4-BE49-F238E27FC236}">
                <a16:creationId xmlns:a16="http://schemas.microsoft.com/office/drawing/2014/main" id="{EBFCD9B2-CB3B-4163-9836-DD4225267C45}"/>
              </a:ext>
            </a:extLst>
          </p:cNvPr>
          <p:cNvSpPr>
            <a:spLocks noGrp="1"/>
          </p:cNvSpPr>
          <p:nvPr>
            <p:ph sz="quarter" idx="4"/>
          </p:nvPr>
        </p:nvSpPr>
        <p:spPr>
          <a:xfrm>
            <a:off x="5340289" y="2438400"/>
            <a:ext cx="5327711" cy="3810000"/>
          </a:xfrm>
          <a:ln>
            <a:solidFill>
              <a:schemeClr val="tx1"/>
            </a:solidFill>
          </a:ln>
        </p:spPr>
        <p:txBody>
          <a:bodyPr>
            <a:normAutofit/>
          </a:bodyPr>
          <a:lstStyle/>
          <a:p>
            <a:pPr marL="395288" indent="-395288">
              <a:buFont typeface="+mj-lt"/>
              <a:buAutoNum type="arabicParenR" startAt="3"/>
            </a:pPr>
            <a:r>
              <a:rPr lang="en-US" sz="2400" dirty="0"/>
              <a:t>Access to e-PHI must be available at all times</a:t>
            </a:r>
          </a:p>
          <a:p>
            <a:pPr>
              <a:buFont typeface="+mj-lt"/>
              <a:buAutoNum type="arabicParenR" startAt="3"/>
            </a:pPr>
            <a:endParaRPr lang="en-US" dirty="0"/>
          </a:p>
          <a:p>
            <a:pPr marL="395288" indent="-395288">
              <a:buFont typeface="+mj-lt"/>
              <a:buAutoNum type="arabicParenR" startAt="3"/>
            </a:pPr>
            <a:r>
              <a:rPr lang="en-US" sz="2400" dirty="0"/>
              <a:t>Provider may deny access if one of “8 exceptions” are satisfied</a:t>
            </a:r>
          </a:p>
          <a:p>
            <a:pPr marL="0" indent="0">
              <a:buNone/>
            </a:pPr>
            <a:endParaRPr lang="en-US" dirty="0">
              <a:latin typeface="Helvetica" panose="020B0604020202020204" pitchFamily="34" charset="0"/>
              <a:cs typeface="Helvetica" panose="020B0604020202020204" pitchFamily="34" charset="0"/>
            </a:endParaRPr>
          </a:p>
        </p:txBody>
      </p:sp>
      <p:sp>
        <p:nvSpPr>
          <p:cNvPr id="8" name="Title 7">
            <a:extLst>
              <a:ext uri="{FF2B5EF4-FFF2-40B4-BE49-F238E27FC236}">
                <a16:creationId xmlns:a16="http://schemas.microsoft.com/office/drawing/2014/main" id="{F96430FA-D7E3-4607-A56E-52DA07D19EE8}"/>
              </a:ext>
            </a:extLst>
          </p:cNvPr>
          <p:cNvSpPr>
            <a:spLocks noGrp="1"/>
          </p:cNvSpPr>
          <p:nvPr>
            <p:ph type="title"/>
          </p:nvPr>
        </p:nvSpPr>
        <p:spPr/>
        <p:txBody>
          <a:bodyPr/>
          <a:lstStyle/>
          <a:p>
            <a:r>
              <a:rPr lang="en-US" sz="3600" dirty="0"/>
              <a:t>HIPAA vs Information Blocking</a:t>
            </a:r>
          </a:p>
        </p:txBody>
      </p:sp>
    </p:spTree>
    <p:extLst>
      <p:ext uri="{BB962C8B-B14F-4D97-AF65-F5344CB8AC3E}">
        <p14:creationId xmlns:p14="http://schemas.microsoft.com/office/powerpoint/2010/main" val="16420172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A3DFA3-134E-4CA0-87BD-0DE614EE9417}"/>
              </a:ext>
            </a:extLst>
          </p:cNvPr>
          <p:cNvSpPr>
            <a:spLocks noGrp="1"/>
          </p:cNvSpPr>
          <p:nvPr>
            <p:ph type="body" idx="1"/>
          </p:nvPr>
        </p:nvSpPr>
        <p:spPr>
          <a:xfrm>
            <a:off x="609600" y="1676401"/>
            <a:ext cx="4560427" cy="609599"/>
          </a:xfrm>
          <a:ln>
            <a:solidFill>
              <a:schemeClr val="tx1"/>
            </a:solidFill>
          </a:ln>
        </p:spPr>
        <p:txBody>
          <a:bodyPr/>
          <a:lstStyle/>
          <a:p>
            <a:r>
              <a:rPr lang="en-US" dirty="0"/>
              <a:t> HIPAA</a:t>
            </a:r>
          </a:p>
        </p:txBody>
      </p:sp>
      <p:sp>
        <p:nvSpPr>
          <p:cNvPr id="3" name="Content Placeholder 2">
            <a:extLst>
              <a:ext uri="{FF2B5EF4-FFF2-40B4-BE49-F238E27FC236}">
                <a16:creationId xmlns:a16="http://schemas.microsoft.com/office/drawing/2014/main" id="{4A0D1441-1C14-4FE2-8BC1-14EB4B7EF3B0}"/>
              </a:ext>
            </a:extLst>
          </p:cNvPr>
          <p:cNvSpPr>
            <a:spLocks noGrp="1"/>
          </p:cNvSpPr>
          <p:nvPr>
            <p:ph sz="half" idx="2"/>
          </p:nvPr>
        </p:nvSpPr>
        <p:spPr>
          <a:xfrm>
            <a:off x="609600" y="2438400"/>
            <a:ext cx="4560427" cy="3810000"/>
          </a:xfrm>
          <a:ln>
            <a:solidFill>
              <a:schemeClr val="tx1"/>
            </a:solidFill>
          </a:ln>
        </p:spPr>
        <p:txBody>
          <a:bodyPr>
            <a:normAutofit/>
          </a:bodyPr>
          <a:lstStyle/>
          <a:p>
            <a:pPr marL="457200" indent="-457200">
              <a:buFont typeface="+mj-lt"/>
              <a:buAutoNum type="arabicParenR" startAt="5"/>
            </a:pPr>
            <a:r>
              <a:rPr lang="en-US" dirty="0"/>
              <a:t>Access must be allowed in the form (paper or electronic) requested by the patient “if it is readily producible in that form and format” </a:t>
            </a:r>
          </a:p>
          <a:p>
            <a:pPr marL="0" indent="0">
              <a:buNone/>
            </a:pPr>
            <a:endParaRPr lang="en-US" dirty="0">
              <a:latin typeface="Helvetica" panose="020B0604020202020204" pitchFamily="34" charset="0"/>
              <a:cs typeface="Helvetica" panose="020B0604020202020204" pitchFamily="34" charset="0"/>
            </a:endParaRPr>
          </a:p>
        </p:txBody>
      </p:sp>
      <p:sp>
        <p:nvSpPr>
          <p:cNvPr id="5" name="Text Placeholder 4">
            <a:extLst>
              <a:ext uri="{FF2B5EF4-FFF2-40B4-BE49-F238E27FC236}">
                <a16:creationId xmlns:a16="http://schemas.microsoft.com/office/drawing/2014/main" id="{BA6216B1-AA90-4C8C-9EF7-89788499ADA2}"/>
              </a:ext>
            </a:extLst>
          </p:cNvPr>
          <p:cNvSpPr>
            <a:spLocks noGrp="1"/>
          </p:cNvSpPr>
          <p:nvPr>
            <p:ph type="body" sz="quarter" idx="3"/>
          </p:nvPr>
        </p:nvSpPr>
        <p:spPr>
          <a:xfrm>
            <a:off x="5340286" y="1676401"/>
            <a:ext cx="5327711" cy="609599"/>
          </a:xfrm>
          <a:ln>
            <a:solidFill>
              <a:schemeClr val="tx1"/>
            </a:solidFill>
          </a:ln>
        </p:spPr>
        <p:txBody>
          <a:bodyPr/>
          <a:lstStyle/>
          <a:p>
            <a:r>
              <a:rPr lang="en-US" dirty="0"/>
              <a:t> Information Blocking</a:t>
            </a:r>
          </a:p>
        </p:txBody>
      </p:sp>
      <p:sp>
        <p:nvSpPr>
          <p:cNvPr id="6" name="Content Placeholder 5">
            <a:extLst>
              <a:ext uri="{FF2B5EF4-FFF2-40B4-BE49-F238E27FC236}">
                <a16:creationId xmlns:a16="http://schemas.microsoft.com/office/drawing/2014/main" id="{EBFCD9B2-CB3B-4163-9836-DD4225267C45}"/>
              </a:ext>
            </a:extLst>
          </p:cNvPr>
          <p:cNvSpPr>
            <a:spLocks noGrp="1"/>
          </p:cNvSpPr>
          <p:nvPr>
            <p:ph sz="quarter" idx="4"/>
          </p:nvPr>
        </p:nvSpPr>
        <p:spPr>
          <a:xfrm>
            <a:off x="5340289" y="2438400"/>
            <a:ext cx="5327711" cy="3810000"/>
          </a:xfrm>
          <a:ln>
            <a:solidFill>
              <a:schemeClr val="tx1"/>
            </a:solidFill>
          </a:ln>
        </p:spPr>
        <p:txBody>
          <a:bodyPr>
            <a:normAutofit/>
          </a:bodyPr>
          <a:lstStyle/>
          <a:p>
            <a:pPr marL="457200" indent="-457200">
              <a:buFont typeface="+mj-lt"/>
              <a:buAutoNum type="arabicPeriod" startAt="5"/>
            </a:pPr>
            <a:r>
              <a:rPr lang="en-US" dirty="0"/>
              <a:t>Access must be allowed in electronic format that does not impose unreasonable barriers</a:t>
            </a:r>
          </a:p>
          <a:p>
            <a:pPr marL="0" indent="0">
              <a:buNone/>
            </a:pPr>
            <a:endParaRPr lang="en-US" dirty="0">
              <a:latin typeface="Helvetica" panose="020B0604020202020204" pitchFamily="34" charset="0"/>
              <a:cs typeface="Helvetica" panose="020B0604020202020204" pitchFamily="34" charset="0"/>
            </a:endParaRPr>
          </a:p>
        </p:txBody>
      </p:sp>
      <p:sp>
        <p:nvSpPr>
          <p:cNvPr id="8" name="Title 7">
            <a:extLst>
              <a:ext uri="{FF2B5EF4-FFF2-40B4-BE49-F238E27FC236}">
                <a16:creationId xmlns:a16="http://schemas.microsoft.com/office/drawing/2014/main" id="{F96430FA-D7E3-4607-A56E-52DA07D19EE8}"/>
              </a:ext>
            </a:extLst>
          </p:cNvPr>
          <p:cNvSpPr>
            <a:spLocks noGrp="1"/>
          </p:cNvSpPr>
          <p:nvPr>
            <p:ph type="title"/>
          </p:nvPr>
        </p:nvSpPr>
        <p:spPr/>
        <p:txBody>
          <a:bodyPr/>
          <a:lstStyle/>
          <a:p>
            <a:r>
              <a:rPr lang="en-US" sz="3600" dirty="0"/>
              <a:t>HIPAA vs Information Blocking</a:t>
            </a:r>
          </a:p>
        </p:txBody>
      </p:sp>
    </p:spTree>
    <p:extLst>
      <p:ext uri="{BB962C8B-B14F-4D97-AF65-F5344CB8AC3E}">
        <p14:creationId xmlns:p14="http://schemas.microsoft.com/office/powerpoint/2010/main" val="8267670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A3DFA3-134E-4CA0-87BD-0DE614EE9417}"/>
              </a:ext>
            </a:extLst>
          </p:cNvPr>
          <p:cNvSpPr>
            <a:spLocks noGrp="1"/>
          </p:cNvSpPr>
          <p:nvPr>
            <p:ph type="body" idx="1"/>
          </p:nvPr>
        </p:nvSpPr>
        <p:spPr>
          <a:xfrm>
            <a:off x="609600" y="1676401"/>
            <a:ext cx="4560427" cy="609599"/>
          </a:xfrm>
          <a:ln>
            <a:solidFill>
              <a:schemeClr val="tx1"/>
            </a:solidFill>
          </a:ln>
        </p:spPr>
        <p:txBody>
          <a:bodyPr/>
          <a:lstStyle/>
          <a:p>
            <a:r>
              <a:rPr lang="en-US" dirty="0"/>
              <a:t> HIPAA</a:t>
            </a:r>
          </a:p>
        </p:txBody>
      </p:sp>
      <p:sp>
        <p:nvSpPr>
          <p:cNvPr id="3" name="Content Placeholder 2">
            <a:extLst>
              <a:ext uri="{FF2B5EF4-FFF2-40B4-BE49-F238E27FC236}">
                <a16:creationId xmlns:a16="http://schemas.microsoft.com/office/drawing/2014/main" id="{4A0D1441-1C14-4FE2-8BC1-14EB4B7EF3B0}"/>
              </a:ext>
            </a:extLst>
          </p:cNvPr>
          <p:cNvSpPr>
            <a:spLocks noGrp="1"/>
          </p:cNvSpPr>
          <p:nvPr>
            <p:ph sz="half" idx="2"/>
          </p:nvPr>
        </p:nvSpPr>
        <p:spPr>
          <a:xfrm>
            <a:off x="609600" y="2438400"/>
            <a:ext cx="4560427" cy="3810000"/>
          </a:xfrm>
          <a:ln>
            <a:solidFill>
              <a:schemeClr val="tx1"/>
            </a:solidFill>
          </a:ln>
        </p:spPr>
        <p:txBody>
          <a:bodyPr>
            <a:normAutofit/>
          </a:bodyPr>
          <a:lstStyle/>
          <a:p>
            <a:pPr marL="395288" indent="-395288">
              <a:buFont typeface="+mj-lt"/>
              <a:buAutoNum type="arabicParenR" startAt="6"/>
            </a:pPr>
            <a:r>
              <a:rPr lang="en-US" dirty="0"/>
              <a:t>Fees – </a:t>
            </a:r>
          </a:p>
          <a:p>
            <a:pPr marL="692150" lvl="1" indent="-296863">
              <a:buFont typeface="+mj-lt"/>
              <a:buAutoNum type="alphaLcParenR"/>
            </a:pPr>
            <a:r>
              <a:rPr lang="en-US" sz="1650" u="sng" dirty="0"/>
              <a:t>Patients</a:t>
            </a:r>
            <a:r>
              <a:rPr lang="en-US" sz="1650" dirty="0"/>
              <a:t>: providers may charge a reasonable, cost based fee for copies, media, labor and postage</a:t>
            </a:r>
          </a:p>
          <a:p>
            <a:pPr marL="692150" lvl="1" indent="-296863">
              <a:buFont typeface="+mj-lt"/>
              <a:buAutoNum type="alphaLcParenR"/>
            </a:pPr>
            <a:endParaRPr lang="en-US" sz="1650" dirty="0"/>
          </a:p>
          <a:p>
            <a:pPr marL="692150" lvl="1" indent="-296863">
              <a:buFont typeface="+mj-lt"/>
              <a:buAutoNum type="alphaLcParenR"/>
            </a:pPr>
            <a:r>
              <a:rPr lang="en-US" sz="1650" u="sng" dirty="0"/>
              <a:t>3</a:t>
            </a:r>
            <a:r>
              <a:rPr lang="en-US" sz="1650" u="sng" baseline="30000" dirty="0"/>
              <a:t>rd</a:t>
            </a:r>
            <a:r>
              <a:rPr lang="en-US" sz="1650" u="sng" dirty="0"/>
              <a:t> parties</a:t>
            </a:r>
            <a:r>
              <a:rPr lang="en-US" sz="1650" dirty="0"/>
              <a:t>: providers may charge whatever they wish</a:t>
            </a:r>
          </a:p>
          <a:p>
            <a:pPr marL="0" indent="0">
              <a:buNone/>
            </a:pPr>
            <a:endParaRPr lang="en-US" dirty="0">
              <a:latin typeface="Helvetica" panose="020B0604020202020204" pitchFamily="34" charset="0"/>
              <a:cs typeface="Helvetica" panose="020B0604020202020204" pitchFamily="34" charset="0"/>
            </a:endParaRPr>
          </a:p>
        </p:txBody>
      </p:sp>
      <p:sp>
        <p:nvSpPr>
          <p:cNvPr id="5" name="Text Placeholder 4">
            <a:extLst>
              <a:ext uri="{FF2B5EF4-FFF2-40B4-BE49-F238E27FC236}">
                <a16:creationId xmlns:a16="http://schemas.microsoft.com/office/drawing/2014/main" id="{BA6216B1-AA90-4C8C-9EF7-89788499ADA2}"/>
              </a:ext>
            </a:extLst>
          </p:cNvPr>
          <p:cNvSpPr>
            <a:spLocks noGrp="1"/>
          </p:cNvSpPr>
          <p:nvPr>
            <p:ph type="body" sz="quarter" idx="3"/>
          </p:nvPr>
        </p:nvSpPr>
        <p:spPr>
          <a:xfrm>
            <a:off x="5340286" y="1676401"/>
            <a:ext cx="5327711" cy="609599"/>
          </a:xfrm>
          <a:ln>
            <a:solidFill>
              <a:schemeClr val="tx1"/>
            </a:solidFill>
          </a:ln>
        </p:spPr>
        <p:txBody>
          <a:bodyPr/>
          <a:lstStyle/>
          <a:p>
            <a:r>
              <a:rPr lang="en-US" dirty="0"/>
              <a:t> Information Blocking</a:t>
            </a:r>
          </a:p>
        </p:txBody>
      </p:sp>
      <p:sp>
        <p:nvSpPr>
          <p:cNvPr id="6" name="Content Placeholder 5">
            <a:extLst>
              <a:ext uri="{FF2B5EF4-FFF2-40B4-BE49-F238E27FC236}">
                <a16:creationId xmlns:a16="http://schemas.microsoft.com/office/drawing/2014/main" id="{EBFCD9B2-CB3B-4163-9836-DD4225267C45}"/>
              </a:ext>
            </a:extLst>
          </p:cNvPr>
          <p:cNvSpPr>
            <a:spLocks noGrp="1"/>
          </p:cNvSpPr>
          <p:nvPr>
            <p:ph sz="quarter" idx="4"/>
          </p:nvPr>
        </p:nvSpPr>
        <p:spPr>
          <a:xfrm>
            <a:off x="5340289" y="2438400"/>
            <a:ext cx="5327711" cy="3810000"/>
          </a:xfrm>
          <a:ln>
            <a:solidFill>
              <a:schemeClr val="tx1"/>
            </a:solidFill>
          </a:ln>
        </p:spPr>
        <p:txBody>
          <a:bodyPr>
            <a:normAutofit/>
          </a:bodyPr>
          <a:lstStyle/>
          <a:p>
            <a:pPr marL="346075" indent="-346075">
              <a:buFont typeface="+mj-lt"/>
              <a:buAutoNum type="arabicParenR" startAt="6"/>
            </a:pPr>
            <a:r>
              <a:rPr lang="en-US" dirty="0"/>
              <a:t>Fees –</a:t>
            </a:r>
          </a:p>
          <a:p>
            <a:pPr marL="601266" lvl="1" indent="-254794">
              <a:buFont typeface="+mj-lt"/>
              <a:buAutoNum type="alphaLcParenR"/>
            </a:pPr>
            <a:r>
              <a:rPr lang="en-US" sz="1650" u="sng" dirty="0"/>
              <a:t>Patients</a:t>
            </a:r>
            <a:r>
              <a:rPr lang="en-US" sz="1650" dirty="0"/>
              <a:t>: providers may not charge a fee for allowing electronic </a:t>
            </a:r>
            <a:r>
              <a:rPr lang="en-US" sz="1650" u="sng" dirty="0"/>
              <a:t>access</a:t>
            </a:r>
            <a:r>
              <a:rPr lang="en-US" sz="1650" dirty="0"/>
              <a:t>; may still charge for copies, media, etc.</a:t>
            </a:r>
          </a:p>
          <a:p>
            <a:pPr marL="601266" lvl="1" indent="-254794">
              <a:buFont typeface="+mj-lt"/>
              <a:buAutoNum type="alphaLcParenR"/>
            </a:pPr>
            <a:r>
              <a:rPr lang="en-US" sz="1650" u="sng" dirty="0"/>
              <a:t>3</a:t>
            </a:r>
            <a:r>
              <a:rPr lang="en-US" sz="1650" u="sng" baseline="30000" dirty="0"/>
              <a:t>rd</a:t>
            </a:r>
            <a:r>
              <a:rPr lang="en-US" sz="1650" u="sng" dirty="0"/>
              <a:t> parties</a:t>
            </a:r>
            <a:r>
              <a:rPr lang="en-US" sz="1650" dirty="0"/>
              <a:t>: providers may only charge a reasonable cost-based fee except for fees to “perform an export of switching health IT or to provide patients their e-PHI”</a:t>
            </a:r>
          </a:p>
          <a:p>
            <a:pPr marL="0" indent="0">
              <a:buNone/>
            </a:pPr>
            <a:endParaRPr lang="en-US" dirty="0">
              <a:latin typeface="Helvetica" panose="020B0604020202020204" pitchFamily="34" charset="0"/>
              <a:cs typeface="Helvetica" panose="020B0604020202020204" pitchFamily="34" charset="0"/>
            </a:endParaRPr>
          </a:p>
        </p:txBody>
      </p:sp>
      <p:sp>
        <p:nvSpPr>
          <p:cNvPr id="8" name="Title 7">
            <a:extLst>
              <a:ext uri="{FF2B5EF4-FFF2-40B4-BE49-F238E27FC236}">
                <a16:creationId xmlns:a16="http://schemas.microsoft.com/office/drawing/2014/main" id="{F96430FA-D7E3-4607-A56E-52DA07D19EE8}"/>
              </a:ext>
            </a:extLst>
          </p:cNvPr>
          <p:cNvSpPr>
            <a:spLocks noGrp="1"/>
          </p:cNvSpPr>
          <p:nvPr>
            <p:ph type="title"/>
          </p:nvPr>
        </p:nvSpPr>
        <p:spPr/>
        <p:txBody>
          <a:bodyPr/>
          <a:lstStyle/>
          <a:p>
            <a:r>
              <a:rPr lang="en-US" sz="3600" dirty="0"/>
              <a:t>HIPAA vs Information Blocking</a:t>
            </a:r>
          </a:p>
        </p:txBody>
      </p:sp>
    </p:spTree>
    <p:extLst>
      <p:ext uri="{BB962C8B-B14F-4D97-AF65-F5344CB8AC3E}">
        <p14:creationId xmlns:p14="http://schemas.microsoft.com/office/powerpoint/2010/main" val="2700790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A3DFA3-134E-4CA0-87BD-0DE614EE9417}"/>
              </a:ext>
            </a:extLst>
          </p:cNvPr>
          <p:cNvSpPr>
            <a:spLocks noGrp="1"/>
          </p:cNvSpPr>
          <p:nvPr>
            <p:ph type="body" idx="1"/>
          </p:nvPr>
        </p:nvSpPr>
        <p:spPr>
          <a:xfrm>
            <a:off x="609600" y="1676401"/>
            <a:ext cx="4560427" cy="609599"/>
          </a:xfrm>
          <a:ln>
            <a:solidFill>
              <a:schemeClr val="tx1"/>
            </a:solidFill>
          </a:ln>
        </p:spPr>
        <p:txBody>
          <a:bodyPr/>
          <a:lstStyle/>
          <a:p>
            <a:r>
              <a:rPr lang="en-US" dirty="0"/>
              <a:t> HIPAA</a:t>
            </a:r>
          </a:p>
        </p:txBody>
      </p:sp>
      <p:sp>
        <p:nvSpPr>
          <p:cNvPr id="3" name="Content Placeholder 2">
            <a:extLst>
              <a:ext uri="{FF2B5EF4-FFF2-40B4-BE49-F238E27FC236}">
                <a16:creationId xmlns:a16="http://schemas.microsoft.com/office/drawing/2014/main" id="{4A0D1441-1C14-4FE2-8BC1-14EB4B7EF3B0}"/>
              </a:ext>
            </a:extLst>
          </p:cNvPr>
          <p:cNvSpPr>
            <a:spLocks noGrp="1"/>
          </p:cNvSpPr>
          <p:nvPr>
            <p:ph sz="half" idx="2"/>
          </p:nvPr>
        </p:nvSpPr>
        <p:spPr>
          <a:xfrm>
            <a:off x="609600" y="2438400"/>
            <a:ext cx="4560427" cy="3810000"/>
          </a:xfrm>
          <a:ln>
            <a:solidFill>
              <a:schemeClr val="tx1"/>
            </a:solidFill>
          </a:ln>
        </p:spPr>
        <p:txBody>
          <a:bodyPr>
            <a:normAutofit/>
          </a:bodyPr>
          <a:lstStyle/>
          <a:p>
            <a:pPr marL="457200" indent="-457200">
              <a:buFont typeface="+mj-lt"/>
              <a:buAutoNum type="arabicParenR" startAt="7"/>
            </a:pPr>
            <a:r>
              <a:rPr lang="en-US" dirty="0"/>
              <a:t>Defines </a:t>
            </a:r>
            <a:r>
              <a:rPr lang="en-US" u="sng" dirty="0"/>
              <a:t>who</a:t>
            </a:r>
            <a:r>
              <a:rPr lang="en-US" dirty="0"/>
              <a:t> may or must have access to PHI </a:t>
            </a:r>
          </a:p>
          <a:p>
            <a:pPr marL="0" indent="0">
              <a:buNone/>
            </a:pPr>
            <a:endParaRPr lang="en-US" dirty="0">
              <a:latin typeface="Helvetica" panose="020B0604020202020204" pitchFamily="34" charset="0"/>
              <a:cs typeface="Helvetica" panose="020B0604020202020204" pitchFamily="34" charset="0"/>
            </a:endParaRPr>
          </a:p>
        </p:txBody>
      </p:sp>
      <p:sp>
        <p:nvSpPr>
          <p:cNvPr id="5" name="Text Placeholder 4">
            <a:extLst>
              <a:ext uri="{FF2B5EF4-FFF2-40B4-BE49-F238E27FC236}">
                <a16:creationId xmlns:a16="http://schemas.microsoft.com/office/drawing/2014/main" id="{BA6216B1-AA90-4C8C-9EF7-89788499ADA2}"/>
              </a:ext>
            </a:extLst>
          </p:cNvPr>
          <p:cNvSpPr>
            <a:spLocks noGrp="1"/>
          </p:cNvSpPr>
          <p:nvPr>
            <p:ph type="body" sz="quarter" idx="3"/>
          </p:nvPr>
        </p:nvSpPr>
        <p:spPr>
          <a:xfrm>
            <a:off x="5340286" y="1676401"/>
            <a:ext cx="5327711" cy="609599"/>
          </a:xfrm>
          <a:ln>
            <a:solidFill>
              <a:schemeClr val="tx1"/>
            </a:solidFill>
          </a:ln>
        </p:spPr>
        <p:txBody>
          <a:bodyPr/>
          <a:lstStyle/>
          <a:p>
            <a:r>
              <a:rPr lang="en-US" dirty="0"/>
              <a:t> Information Blocking</a:t>
            </a:r>
          </a:p>
        </p:txBody>
      </p:sp>
      <p:sp>
        <p:nvSpPr>
          <p:cNvPr id="6" name="Content Placeholder 5">
            <a:extLst>
              <a:ext uri="{FF2B5EF4-FFF2-40B4-BE49-F238E27FC236}">
                <a16:creationId xmlns:a16="http://schemas.microsoft.com/office/drawing/2014/main" id="{EBFCD9B2-CB3B-4163-9836-DD4225267C45}"/>
              </a:ext>
            </a:extLst>
          </p:cNvPr>
          <p:cNvSpPr>
            <a:spLocks noGrp="1"/>
          </p:cNvSpPr>
          <p:nvPr>
            <p:ph sz="quarter" idx="4"/>
          </p:nvPr>
        </p:nvSpPr>
        <p:spPr>
          <a:xfrm>
            <a:off x="5340289" y="2438400"/>
            <a:ext cx="5327711" cy="3810000"/>
          </a:xfrm>
          <a:ln>
            <a:solidFill>
              <a:schemeClr val="tx1"/>
            </a:solidFill>
          </a:ln>
        </p:spPr>
        <p:txBody>
          <a:bodyPr>
            <a:normAutofit/>
          </a:bodyPr>
          <a:lstStyle/>
          <a:p>
            <a:pPr marL="457200" indent="-457200">
              <a:buFont typeface="+mj-lt"/>
              <a:buAutoNum type="arabicParenR" startAt="7"/>
            </a:pPr>
            <a:r>
              <a:rPr lang="en-US" dirty="0"/>
              <a:t>Provides that access must be allowed to those who are allowed access under HIPAA</a:t>
            </a:r>
          </a:p>
          <a:p>
            <a:pPr marL="0" indent="0">
              <a:buNone/>
            </a:pPr>
            <a:endParaRPr lang="en-US" dirty="0">
              <a:latin typeface="Helvetica" panose="020B0604020202020204" pitchFamily="34" charset="0"/>
              <a:cs typeface="Helvetica" panose="020B0604020202020204" pitchFamily="34" charset="0"/>
            </a:endParaRPr>
          </a:p>
        </p:txBody>
      </p:sp>
      <p:sp>
        <p:nvSpPr>
          <p:cNvPr id="8" name="Title 7">
            <a:extLst>
              <a:ext uri="{FF2B5EF4-FFF2-40B4-BE49-F238E27FC236}">
                <a16:creationId xmlns:a16="http://schemas.microsoft.com/office/drawing/2014/main" id="{F96430FA-D7E3-4607-A56E-52DA07D19EE8}"/>
              </a:ext>
            </a:extLst>
          </p:cNvPr>
          <p:cNvSpPr>
            <a:spLocks noGrp="1"/>
          </p:cNvSpPr>
          <p:nvPr>
            <p:ph type="title"/>
          </p:nvPr>
        </p:nvSpPr>
        <p:spPr/>
        <p:txBody>
          <a:bodyPr/>
          <a:lstStyle/>
          <a:p>
            <a:r>
              <a:rPr lang="en-US" sz="3600" dirty="0"/>
              <a:t>HIPAA vs Information Blocking</a:t>
            </a:r>
          </a:p>
        </p:txBody>
      </p:sp>
    </p:spTree>
    <p:extLst>
      <p:ext uri="{BB962C8B-B14F-4D97-AF65-F5344CB8AC3E}">
        <p14:creationId xmlns:p14="http://schemas.microsoft.com/office/powerpoint/2010/main" val="33360477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A3DFA3-134E-4CA0-87BD-0DE614EE9417}"/>
              </a:ext>
            </a:extLst>
          </p:cNvPr>
          <p:cNvSpPr>
            <a:spLocks noGrp="1"/>
          </p:cNvSpPr>
          <p:nvPr>
            <p:ph type="body" idx="1"/>
          </p:nvPr>
        </p:nvSpPr>
        <p:spPr>
          <a:xfrm>
            <a:off x="609600" y="1676401"/>
            <a:ext cx="4560427" cy="609599"/>
          </a:xfrm>
          <a:ln>
            <a:solidFill>
              <a:schemeClr val="tx1"/>
            </a:solidFill>
          </a:ln>
        </p:spPr>
        <p:txBody>
          <a:bodyPr/>
          <a:lstStyle/>
          <a:p>
            <a:r>
              <a:rPr lang="en-US" dirty="0"/>
              <a:t> HIPAA</a:t>
            </a:r>
          </a:p>
        </p:txBody>
      </p:sp>
      <p:sp>
        <p:nvSpPr>
          <p:cNvPr id="3" name="Content Placeholder 2">
            <a:extLst>
              <a:ext uri="{FF2B5EF4-FFF2-40B4-BE49-F238E27FC236}">
                <a16:creationId xmlns:a16="http://schemas.microsoft.com/office/drawing/2014/main" id="{4A0D1441-1C14-4FE2-8BC1-14EB4B7EF3B0}"/>
              </a:ext>
            </a:extLst>
          </p:cNvPr>
          <p:cNvSpPr>
            <a:spLocks noGrp="1"/>
          </p:cNvSpPr>
          <p:nvPr>
            <p:ph sz="half" idx="2"/>
          </p:nvPr>
        </p:nvSpPr>
        <p:spPr>
          <a:xfrm>
            <a:off x="609600" y="2438400"/>
            <a:ext cx="4560427" cy="3810000"/>
          </a:xfrm>
          <a:ln>
            <a:solidFill>
              <a:schemeClr val="tx1"/>
            </a:solidFill>
          </a:ln>
        </p:spPr>
        <p:txBody>
          <a:bodyPr>
            <a:normAutofit/>
          </a:bodyPr>
          <a:lstStyle/>
          <a:p>
            <a:pPr marL="457200" indent="-457200">
              <a:buFont typeface="+mj-lt"/>
              <a:buAutoNum type="arabicParenR" startAt="8"/>
            </a:pPr>
            <a:r>
              <a:rPr lang="en-US" dirty="0"/>
              <a:t>Specifies when a release (authorization) is or is not required in order to share PHI</a:t>
            </a:r>
          </a:p>
          <a:p>
            <a:pPr marL="0" indent="0">
              <a:buNone/>
            </a:pPr>
            <a:endParaRPr lang="en-US" dirty="0">
              <a:latin typeface="Helvetica" panose="020B0604020202020204" pitchFamily="34" charset="0"/>
              <a:cs typeface="Helvetica" panose="020B0604020202020204" pitchFamily="34" charset="0"/>
            </a:endParaRPr>
          </a:p>
        </p:txBody>
      </p:sp>
      <p:sp>
        <p:nvSpPr>
          <p:cNvPr id="5" name="Text Placeholder 4">
            <a:extLst>
              <a:ext uri="{FF2B5EF4-FFF2-40B4-BE49-F238E27FC236}">
                <a16:creationId xmlns:a16="http://schemas.microsoft.com/office/drawing/2014/main" id="{BA6216B1-AA90-4C8C-9EF7-89788499ADA2}"/>
              </a:ext>
            </a:extLst>
          </p:cNvPr>
          <p:cNvSpPr>
            <a:spLocks noGrp="1"/>
          </p:cNvSpPr>
          <p:nvPr>
            <p:ph type="body" sz="quarter" idx="3"/>
          </p:nvPr>
        </p:nvSpPr>
        <p:spPr>
          <a:xfrm>
            <a:off x="5340286" y="1676401"/>
            <a:ext cx="5327711" cy="609599"/>
          </a:xfrm>
          <a:ln>
            <a:solidFill>
              <a:schemeClr val="tx1"/>
            </a:solidFill>
          </a:ln>
        </p:spPr>
        <p:txBody>
          <a:bodyPr/>
          <a:lstStyle/>
          <a:p>
            <a:r>
              <a:rPr lang="en-US" dirty="0"/>
              <a:t> Information Blocking</a:t>
            </a:r>
          </a:p>
        </p:txBody>
      </p:sp>
      <p:sp>
        <p:nvSpPr>
          <p:cNvPr id="6" name="Content Placeholder 5">
            <a:extLst>
              <a:ext uri="{FF2B5EF4-FFF2-40B4-BE49-F238E27FC236}">
                <a16:creationId xmlns:a16="http://schemas.microsoft.com/office/drawing/2014/main" id="{EBFCD9B2-CB3B-4163-9836-DD4225267C45}"/>
              </a:ext>
            </a:extLst>
          </p:cNvPr>
          <p:cNvSpPr>
            <a:spLocks noGrp="1"/>
          </p:cNvSpPr>
          <p:nvPr>
            <p:ph sz="quarter" idx="4"/>
          </p:nvPr>
        </p:nvSpPr>
        <p:spPr>
          <a:xfrm>
            <a:off x="5340289" y="2438400"/>
            <a:ext cx="5327711" cy="3810000"/>
          </a:xfrm>
          <a:ln>
            <a:solidFill>
              <a:schemeClr val="tx1"/>
            </a:solidFill>
          </a:ln>
        </p:spPr>
        <p:txBody>
          <a:bodyPr>
            <a:normAutofit/>
          </a:bodyPr>
          <a:lstStyle/>
          <a:p>
            <a:pPr marL="395288" indent="-395288">
              <a:buFont typeface="+mj-lt"/>
              <a:buAutoNum type="arabicParenR" startAt="8"/>
            </a:pPr>
            <a:r>
              <a:rPr lang="en-US" dirty="0"/>
              <a:t>Does not address, but once sharing is allowed, with or without a release, access to ePHI must be allowed</a:t>
            </a:r>
          </a:p>
          <a:p>
            <a:pPr>
              <a:buFont typeface="+mj-lt"/>
              <a:buAutoNum type="arabicParenR" startAt="8"/>
            </a:pPr>
            <a:endParaRPr lang="en-US" dirty="0"/>
          </a:p>
          <a:p>
            <a:pPr marL="0" indent="0">
              <a:buNone/>
            </a:pPr>
            <a:r>
              <a:rPr lang="en-US" sz="2400" dirty="0"/>
              <a:t>“Our intent is that the information blocking provision would not conflict with the HIPAA Privacy Rule (with respect to the </a:t>
            </a:r>
            <a:r>
              <a:rPr lang="en-US" sz="2400" u="sng" dirty="0"/>
              <a:t>privacy</a:t>
            </a:r>
            <a:r>
              <a:rPr lang="en-US" sz="2400" dirty="0"/>
              <a:t> of PHI).”</a:t>
            </a:r>
          </a:p>
          <a:p>
            <a:pPr marL="0" indent="0">
              <a:buNone/>
            </a:pPr>
            <a:endParaRPr lang="en-US" dirty="0">
              <a:latin typeface="Helvetica" panose="020B0604020202020204" pitchFamily="34" charset="0"/>
              <a:cs typeface="Helvetica" panose="020B0604020202020204" pitchFamily="34" charset="0"/>
            </a:endParaRPr>
          </a:p>
        </p:txBody>
      </p:sp>
      <p:sp>
        <p:nvSpPr>
          <p:cNvPr id="8" name="Title 7">
            <a:extLst>
              <a:ext uri="{FF2B5EF4-FFF2-40B4-BE49-F238E27FC236}">
                <a16:creationId xmlns:a16="http://schemas.microsoft.com/office/drawing/2014/main" id="{F96430FA-D7E3-4607-A56E-52DA07D19EE8}"/>
              </a:ext>
            </a:extLst>
          </p:cNvPr>
          <p:cNvSpPr>
            <a:spLocks noGrp="1"/>
          </p:cNvSpPr>
          <p:nvPr>
            <p:ph type="title"/>
          </p:nvPr>
        </p:nvSpPr>
        <p:spPr/>
        <p:txBody>
          <a:bodyPr/>
          <a:lstStyle/>
          <a:p>
            <a:r>
              <a:rPr lang="en-US" sz="3600" dirty="0"/>
              <a:t>HIPAA vs Information Blocking</a:t>
            </a:r>
          </a:p>
        </p:txBody>
      </p:sp>
    </p:spTree>
    <p:extLst>
      <p:ext uri="{BB962C8B-B14F-4D97-AF65-F5344CB8AC3E}">
        <p14:creationId xmlns:p14="http://schemas.microsoft.com/office/powerpoint/2010/main" val="30759191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A3DFA3-134E-4CA0-87BD-0DE614EE9417}"/>
              </a:ext>
            </a:extLst>
          </p:cNvPr>
          <p:cNvSpPr>
            <a:spLocks noGrp="1"/>
          </p:cNvSpPr>
          <p:nvPr>
            <p:ph type="body" idx="1"/>
          </p:nvPr>
        </p:nvSpPr>
        <p:spPr>
          <a:xfrm>
            <a:off x="609600" y="1676401"/>
            <a:ext cx="4560427" cy="609599"/>
          </a:xfrm>
          <a:ln>
            <a:solidFill>
              <a:schemeClr val="tx1"/>
            </a:solidFill>
          </a:ln>
        </p:spPr>
        <p:txBody>
          <a:bodyPr/>
          <a:lstStyle/>
          <a:p>
            <a:r>
              <a:rPr lang="en-US" dirty="0"/>
              <a:t> HIPAA</a:t>
            </a:r>
          </a:p>
        </p:txBody>
      </p:sp>
      <p:sp>
        <p:nvSpPr>
          <p:cNvPr id="3" name="Content Placeholder 2">
            <a:extLst>
              <a:ext uri="{FF2B5EF4-FFF2-40B4-BE49-F238E27FC236}">
                <a16:creationId xmlns:a16="http://schemas.microsoft.com/office/drawing/2014/main" id="{4A0D1441-1C14-4FE2-8BC1-14EB4B7EF3B0}"/>
              </a:ext>
            </a:extLst>
          </p:cNvPr>
          <p:cNvSpPr>
            <a:spLocks noGrp="1"/>
          </p:cNvSpPr>
          <p:nvPr>
            <p:ph sz="half" idx="2"/>
          </p:nvPr>
        </p:nvSpPr>
        <p:spPr>
          <a:xfrm>
            <a:off x="609600" y="2438400"/>
            <a:ext cx="4560427" cy="3810000"/>
          </a:xfrm>
          <a:ln>
            <a:solidFill>
              <a:schemeClr val="tx1"/>
            </a:solidFill>
          </a:ln>
        </p:spPr>
        <p:txBody>
          <a:bodyPr>
            <a:normAutofit/>
          </a:bodyPr>
          <a:lstStyle/>
          <a:p>
            <a:pPr marL="457200" indent="-457200">
              <a:buFont typeface="+mj-lt"/>
              <a:buAutoNum type="arabicPeriod" startAt="9"/>
            </a:pPr>
            <a:r>
              <a:rPr lang="en-US" dirty="0"/>
              <a:t>Patient has the right to request “confidential communications” specifying that PHI may not be shared with certain parties</a:t>
            </a:r>
          </a:p>
          <a:p>
            <a:pPr marL="0" indent="0">
              <a:buNone/>
            </a:pPr>
            <a:endParaRPr lang="en-US" dirty="0">
              <a:latin typeface="Helvetica" panose="020B0604020202020204" pitchFamily="34" charset="0"/>
              <a:cs typeface="Helvetica" panose="020B0604020202020204" pitchFamily="34" charset="0"/>
            </a:endParaRPr>
          </a:p>
        </p:txBody>
      </p:sp>
      <p:sp>
        <p:nvSpPr>
          <p:cNvPr id="5" name="Text Placeholder 4">
            <a:extLst>
              <a:ext uri="{FF2B5EF4-FFF2-40B4-BE49-F238E27FC236}">
                <a16:creationId xmlns:a16="http://schemas.microsoft.com/office/drawing/2014/main" id="{BA6216B1-AA90-4C8C-9EF7-89788499ADA2}"/>
              </a:ext>
            </a:extLst>
          </p:cNvPr>
          <p:cNvSpPr>
            <a:spLocks noGrp="1"/>
          </p:cNvSpPr>
          <p:nvPr>
            <p:ph type="body" sz="quarter" idx="3"/>
          </p:nvPr>
        </p:nvSpPr>
        <p:spPr>
          <a:xfrm>
            <a:off x="5340286" y="1676401"/>
            <a:ext cx="5327711" cy="609599"/>
          </a:xfrm>
          <a:ln>
            <a:solidFill>
              <a:schemeClr val="tx1"/>
            </a:solidFill>
          </a:ln>
        </p:spPr>
        <p:txBody>
          <a:bodyPr/>
          <a:lstStyle/>
          <a:p>
            <a:r>
              <a:rPr lang="en-US" dirty="0"/>
              <a:t> Information Blocking</a:t>
            </a:r>
          </a:p>
        </p:txBody>
      </p:sp>
      <p:sp>
        <p:nvSpPr>
          <p:cNvPr id="6" name="Content Placeholder 5">
            <a:extLst>
              <a:ext uri="{FF2B5EF4-FFF2-40B4-BE49-F238E27FC236}">
                <a16:creationId xmlns:a16="http://schemas.microsoft.com/office/drawing/2014/main" id="{EBFCD9B2-CB3B-4163-9836-DD4225267C45}"/>
              </a:ext>
            </a:extLst>
          </p:cNvPr>
          <p:cNvSpPr>
            <a:spLocks noGrp="1"/>
          </p:cNvSpPr>
          <p:nvPr>
            <p:ph sz="quarter" idx="4"/>
          </p:nvPr>
        </p:nvSpPr>
        <p:spPr>
          <a:xfrm>
            <a:off x="5340289" y="2438400"/>
            <a:ext cx="5327711" cy="3810000"/>
          </a:xfrm>
          <a:ln>
            <a:solidFill>
              <a:schemeClr val="tx1"/>
            </a:solidFill>
          </a:ln>
        </p:spPr>
        <p:txBody>
          <a:bodyPr>
            <a:normAutofit/>
          </a:bodyPr>
          <a:lstStyle/>
          <a:p>
            <a:pPr marL="457200" indent="-457200">
              <a:buFont typeface="+mj-lt"/>
              <a:buAutoNum type="arabicPeriod" startAt="9"/>
            </a:pPr>
            <a:r>
              <a:rPr lang="en-US" dirty="0"/>
              <a:t>If provider accepts the patient’s request not to share ePHI, this is not information blocking</a:t>
            </a:r>
          </a:p>
          <a:p>
            <a:pPr marL="0" indent="0">
              <a:buNone/>
            </a:pPr>
            <a:endParaRPr lang="en-US" dirty="0">
              <a:latin typeface="Helvetica" panose="020B0604020202020204" pitchFamily="34" charset="0"/>
              <a:cs typeface="Helvetica" panose="020B0604020202020204" pitchFamily="34" charset="0"/>
            </a:endParaRPr>
          </a:p>
        </p:txBody>
      </p:sp>
      <p:sp>
        <p:nvSpPr>
          <p:cNvPr id="8" name="Title 7">
            <a:extLst>
              <a:ext uri="{FF2B5EF4-FFF2-40B4-BE49-F238E27FC236}">
                <a16:creationId xmlns:a16="http://schemas.microsoft.com/office/drawing/2014/main" id="{F96430FA-D7E3-4607-A56E-52DA07D19EE8}"/>
              </a:ext>
            </a:extLst>
          </p:cNvPr>
          <p:cNvSpPr>
            <a:spLocks noGrp="1"/>
          </p:cNvSpPr>
          <p:nvPr>
            <p:ph type="title"/>
          </p:nvPr>
        </p:nvSpPr>
        <p:spPr/>
        <p:txBody>
          <a:bodyPr/>
          <a:lstStyle/>
          <a:p>
            <a:r>
              <a:rPr lang="en-US" sz="3600" dirty="0"/>
              <a:t>HIPAA vs Information Blocking</a:t>
            </a:r>
          </a:p>
        </p:txBody>
      </p:sp>
    </p:spTree>
    <p:extLst>
      <p:ext uri="{BB962C8B-B14F-4D97-AF65-F5344CB8AC3E}">
        <p14:creationId xmlns:p14="http://schemas.microsoft.com/office/powerpoint/2010/main" val="11638543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A3DFA3-134E-4CA0-87BD-0DE614EE9417}"/>
              </a:ext>
            </a:extLst>
          </p:cNvPr>
          <p:cNvSpPr>
            <a:spLocks noGrp="1"/>
          </p:cNvSpPr>
          <p:nvPr>
            <p:ph type="body" idx="1"/>
          </p:nvPr>
        </p:nvSpPr>
        <p:spPr>
          <a:xfrm>
            <a:off x="609600" y="1676401"/>
            <a:ext cx="4560427" cy="609599"/>
          </a:xfrm>
          <a:ln>
            <a:solidFill>
              <a:schemeClr val="tx1"/>
            </a:solidFill>
          </a:ln>
        </p:spPr>
        <p:txBody>
          <a:bodyPr/>
          <a:lstStyle/>
          <a:p>
            <a:r>
              <a:rPr lang="en-US" dirty="0"/>
              <a:t> HIPAA</a:t>
            </a:r>
          </a:p>
        </p:txBody>
      </p:sp>
      <p:sp>
        <p:nvSpPr>
          <p:cNvPr id="3" name="Content Placeholder 2">
            <a:extLst>
              <a:ext uri="{FF2B5EF4-FFF2-40B4-BE49-F238E27FC236}">
                <a16:creationId xmlns:a16="http://schemas.microsoft.com/office/drawing/2014/main" id="{4A0D1441-1C14-4FE2-8BC1-14EB4B7EF3B0}"/>
              </a:ext>
            </a:extLst>
          </p:cNvPr>
          <p:cNvSpPr>
            <a:spLocks noGrp="1"/>
          </p:cNvSpPr>
          <p:nvPr>
            <p:ph sz="half" idx="2"/>
          </p:nvPr>
        </p:nvSpPr>
        <p:spPr>
          <a:xfrm>
            <a:off x="609600" y="2438400"/>
            <a:ext cx="4560427" cy="3810000"/>
          </a:xfrm>
          <a:ln>
            <a:solidFill>
              <a:schemeClr val="tx1"/>
            </a:solidFill>
          </a:ln>
        </p:spPr>
        <p:txBody>
          <a:bodyPr>
            <a:normAutofit/>
          </a:bodyPr>
          <a:lstStyle/>
          <a:p>
            <a:pPr marL="457200" indent="-457200">
              <a:buFont typeface="+mj-lt"/>
              <a:buAutoNum type="arabicPeriod" startAt="10"/>
            </a:pPr>
            <a:r>
              <a:rPr lang="en-US" dirty="0"/>
              <a:t>HIPAA Security Rule sets a baseline for practices that must be implemented to protect ePHI</a:t>
            </a:r>
          </a:p>
          <a:p>
            <a:pPr marL="0" indent="0">
              <a:buNone/>
            </a:pPr>
            <a:endParaRPr lang="en-US" dirty="0">
              <a:latin typeface="Helvetica" panose="020B0604020202020204" pitchFamily="34" charset="0"/>
              <a:cs typeface="Helvetica" panose="020B0604020202020204" pitchFamily="34" charset="0"/>
            </a:endParaRPr>
          </a:p>
        </p:txBody>
      </p:sp>
      <p:sp>
        <p:nvSpPr>
          <p:cNvPr id="5" name="Text Placeholder 4">
            <a:extLst>
              <a:ext uri="{FF2B5EF4-FFF2-40B4-BE49-F238E27FC236}">
                <a16:creationId xmlns:a16="http://schemas.microsoft.com/office/drawing/2014/main" id="{BA6216B1-AA90-4C8C-9EF7-89788499ADA2}"/>
              </a:ext>
            </a:extLst>
          </p:cNvPr>
          <p:cNvSpPr>
            <a:spLocks noGrp="1"/>
          </p:cNvSpPr>
          <p:nvPr>
            <p:ph type="body" sz="quarter" idx="3"/>
          </p:nvPr>
        </p:nvSpPr>
        <p:spPr>
          <a:xfrm>
            <a:off x="5340286" y="1676401"/>
            <a:ext cx="5327711" cy="609599"/>
          </a:xfrm>
          <a:ln>
            <a:solidFill>
              <a:schemeClr val="tx1"/>
            </a:solidFill>
          </a:ln>
        </p:spPr>
        <p:txBody>
          <a:bodyPr/>
          <a:lstStyle/>
          <a:p>
            <a:r>
              <a:rPr lang="en-US" dirty="0"/>
              <a:t> Information Blocking</a:t>
            </a:r>
          </a:p>
        </p:txBody>
      </p:sp>
      <p:sp>
        <p:nvSpPr>
          <p:cNvPr id="6" name="Content Placeholder 5">
            <a:extLst>
              <a:ext uri="{FF2B5EF4-FFF2-40B4-BE49-F238E27FC236}">
                <a16:creationId xmlns:a16="http://schemas.microsoft.com/office/drawing/2014/main" id="{EBFCD9B2-CB3B-4163-9836-DD4225267C45}"/>
              </a:ext>
            </a:extLst>
          </p:cNvPr>
          <p:cNvSpPr>
            <a:spLocks noGrp="1"/>
          </p:cNvSpPr>
          <p:nvPr>
            <p:ph sz="quarter" idx="4"/>
          </p:nvPr>
        </p:nvSpPr>
        <p:spPr>
          <a:xfrm>
            <a:off x="5340289" y="2438400"/>
            <a:ext cx="5327711" cy="3810000"/>
          </a:xfrm>
          <a:ln>
            <a:solidFill>
              <a:schemeClr val="tx1"/>
            </a:solidFill>
          </a:ln>
        </p:spPr>
        <p:txBody>
          <a:bodyPr>
            <a:normAutofit/>
          </a:bodyPr>
          <a:lstStyle/>
          <a:p>
            <a:pPr marL="457200" indent="-457200">
              <a:buFont typeface="+mj-lt"/>
              <a:buAutoNum type="arabicPeriod" startAt="10"/>
            </a:pPr>
            <a:r>
              <a:rPr lang="en-US" dirty="0"/>
              <a:t>Security measures may not unreasonably block access to authorized parties even where such measures are allowed under the HIPAA Security Rule</a:t>
            </a:r>
          </a:p>
          <a:p>
            <a:pPr marL="457200" indent="-457200">
              <a:buFont typeface="+mj-lt"/>
              <a:buAutoNum type="arabicPeriod" startAt="10"/>
            </a:pPr>
            <a:endParaRPr lang="en-US" dirty="0">
              <a:latin typeface="Helvetica" panose="020B0604020202020204" pitchFamily="34" charset="0"/>
              <a:cs typeface="Helvetica" panose="020B0604020202020204" pitchFamily="34" charset="0"/>
            </a:endParaRPr>
          </a:p>
        </p:txBody>
      </p:sp>
      <p:sp>
        <p:nvSpPr>
          <p:cNvPr id="8" name="Title 7">
            <a:extLst>
              <a:ext uri="{FF2B5EF4-FFF2-40B4-BE49-F238E27FC236}">
                <a16:creationId xmlns:a16="http://schemas.microsoft.com/office/drawing/2014/main" id="{F96430FA-D7E3-4607-A56E-52DA07D19EE8}"/>
              </a:ext>
            </a:extLst>
          </p:cNvPr>
          <p:cNvSpPr>
            <a:spLocks noGrp="1"/>
          </p:cNvSpPr>
          <p:nvPr>
            <p:ph type="title"/>
          </p:nvPr>
        </p:nvSpPr>
        <p:spPr/>
        <p:txBody>
          <a:bodyPr/>
          <a:lstStyle/>
          <a:p>
            <a:r>
              <a:rPr lang="en-US" sz="3600" dirty="0"/>
              <a:t>HIPAA vs Information Blocking</a:t>
            </a:r>
          </a:p>
        </p:txBody>
      </p:sp>
    </p:spTree>
    <p:extLst>
      <p:ext uri="{BB962C8B-B14F-4D97-AF65-F5344CB8AC3E}">
        <p14:creationId xmlns:p14="http://schemas.microsoft.com/office/powerpoint/2010/main" val="41824959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AD08-3766-45E8-BBAD-3EDC5583D763}"/>
              </a:ext>
            </a:extLst>
          </p:cNvPr>
          <p:cNvSpPr>
            <a:spLocks noGrp="1"/>
          </p:cNvSpPr>
          <p:nvPr>
            <p:ph type="body" sz="quarter" idx="10"/>
          </p:nvPr>
        </p:nvSpPr>
        <p:spPr>
          <a:xfrm>
            <a:off x="228600" y="4267200"/>
            <a:ext cx="9601200" cy="1219200"/>
          </a:xfrm>
        </p:spPr>
        <p:txBody>
          <a:bodyPr/>
          <a:lstStyle/>
          <a:p>
            <a:r>
              <a:rPr lang="en-US" dirty="0"/>
              <a:t>HIPAA Audits &amp; Enforcement </a:t>
            </a:r>
          </a:p>
        </p:txBody>
      </p:sp>
      <p:pic>
        <p:nvPicPr>
          <p:cNvPr id="1026" name="Picture 2">
            <a:extLst>
              <a:ext uri="{FF2B5EF4-FFF2-40B4-BE49-F238E27FC236}">
                <a16:creationId xmlns:a16="http://schemas.microsoft.com/office/drawing/2014/main" id="{40B8D49C-A4E7-4170-9DBA-35F5C5BC5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685800"/>
            <a:ext cx="4286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6326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CDB50-5A7A-4C8F-B797-2FFE55D1FC78}"/>
              </a:ext>
            </a:extLst>
          </p:cNvPr>
          <p:cNvSpPr>
            <a:spLocks noGrp="1"/>
          </p:cNvSpPr>
          <p:nvPr>
            <p:ph type="title"/>
          </p:nvPr>
        </p:nvSpPr>
        <p:spPr/>
        <p:txBody>
          <a:bodyPr/>
          <a:lstStyle/>
          <a:p>
            <a:r>
              <a:rPr lang="en-US" dirty="0"/>
              <a:t>HIPAA Enforcement – The Basics</a:t>
            </a:r>
          </a:p>
        </p:txBody>
      </p:sp>
      <p:sp>
        <p:nvSpPr>
          <p:cNvPr id="5" name="Content Placeholder 4">
            <a:extLst>
              <a:ext uri="{FF2B5EF4-FFF2-40B4-BE49-F238E27FC236}">
                <a16:creationId xmlns:a16="http://schemas.microsoft.com/office/drawing/2014/main" id="{EE9A8BFB-4470-476E-A31F-663DCEAAE8C5}"/>
              </a:ext>
            </a:extLst>
          </p:cNvPr>
          <p:cNvSpPr>
            <a:spLocks noGrp="1"/>
          </p:cNvSpPr>
          <p:nvPr>
            <p:ph idx="1"/>
          </p:nvPr>
        </p:nvSpPr>
        <p:spPr>
          <a:xfrm>
            <a:off x="609600" y="1752600"/>
            <a:ext cx="10820400" cy="4267200"/>
          </a:xfrm>
        </p:spPr>
        <p:txBody>
          <a:bodyPr/>
          <a:lstStyle/>
          <a:p>
            <a:endParaRPr lang="en-US" dirty="0"/>
          </a:p>
          <a:p>
            <a:r>
              <a:rPr lang="en-US" dirty="0"/>
              <a:t>HHS’ Office for Civil Rights (“OCR”) enforces HIPAA</a:t>
            </a:r>
          </a:p>
          <a:p>
            <a:endParaRPr lang="en-US" dirty="0"/>
          </a:p>
          <a:p>
            <a:r>
              <a:rPr lang="en-US" dirty="0"/>
              <a:t>Enforcement process includes:</a:t>
            </a:r>
          </a:p>
          <a:p>
            <a:pPr lvl="1"/>
            <a:r>
              <a:rPr lang="en-US" dirty="0"/>
              <a:t>Investigating complaints </a:t>
            </a:r>
          </a:p>
          <a:p>
            <a:pPr lvl="1"/>
            <a:r>
              <a:rPr lang="en-US" dirty="0"/>
              <a:t>Conducting compliance reviews</a:t>
            </a:r>
          </a:p>
          <a:p>
            <a:pPr lvl="1"/>
            <a:r>
              <a:rPr lang="en-US" dirty="0"/>
              <a:t>Performing education and outreach to foster compliance</a:t>
            </a:r>
          </a:p>
          <a:p>
            <a:pPr lvl="1"/>
            <a:endParaRPr lang="en-US" dirty="0"/>
          </a:p>
          <a:p>
            <a:endParaRPr lang="en-US" dirty="0"/>
          </a:p>
          <a:p>
            <a:pPr marL="0" indent="0">
              <a:buNone/>
            </a:pPr>
            <a:endParaRPr lang="en-US" dirty="0"/>
          </a:p>
        </p:txBody>
      </p:sp>
    </p:spTree>
    <p:extLst>
      <p:ext uri="{BB962C8B-B14F-4D97-AF65-F5344CB8AC3E}">
        <p14:creationId xmlns:p14="http://schemas.microsoft.com/office/powerpoint/2010/main" val="670553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7EAB9CE3-F6C4-4151-9E12-6679C84FDB0B}"/>
              </a:ext>
            </a:extLst>
          </p:cNvPr>
          <p:cNvSpPr>
            <a:spLocks noGrp="1" noChangeArrowheads="1"/>
          </p:cNvSpPr>
          <p:nvPr>
            <p:ph idx="1"/>
          </p:nvPr>
        </p:nvSpPr>
        <p:spPr>
          <a:xfrm>
            <a:off x="1981200" y="1600200"/>
            <a:ext cx="8229600" cy="3124200"/>
          </a:xfrm>
        </p:spPr>
        <p:txBody>
          <a:bodyPr/>
          <a:lstStyle/>
          <a:p>
            <a:pPr>
              <a:buFont typeface="Wingdings" pitchFamily="2" charset="2"/>
              <a:buChar char=" "/>
              <a:defRPr/>
            </a:pPr>
            <a:endParaRPr lang="en-US" sz="3600" dirty="0"/>
          </a:p>
          <a:p>
            <a:pPr marL="0" indent="0">
              <a:buNone/>
              <a:defRPr/>
            </a:pPr>
            <a:r>
              <a:rPr lang="en-US" sz="3600" dirty="0"/>
              <a:t>May doctors communicate with anyone besides the patient regarding payment of the patient’s medical bill?</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66023-2018-4D23-94FF-42A04008C007}"/>
              </a:ext>
            </a:extLst>
          </p:cNvPr>
          <p:cNvSpPr>
            <a:spLocks noGrp="1"/>
          </p:cNvSpPr>
          <p:nvPr>
            <p:ph type="title"/>
          </p:nvPr>
        </p:nvSpPr>
        <p:spPr/>
        <p:txBody>
          <a:bodyPr/>
          <a:lstStyle/>
          <a:p>
            <a:r>
              <a:rPr lang="en-US" dirty="0"/>
              <a:t>HIPAA Enforcement – The Basics</a:t>
            </a:r>
          </a:p>
        </p:txBody>
      </p:sp>
      <p:pic>
        <p:nvPicPr>
          <p:cNvPr id="5" name="Picture 4">
            <a:extLst>
              <a:ext uri="{FF2B5EF4-FFF2-40B4-BE49-F238E27FC236}">
                <a16:creationId xmlns:a16="http://schemas.microsoft.com/office/drawing/2014/main" id="{59E373D9-F9CB-4000-9898-2DD3CA3E9AB6}"/>
              </a:ext>
            </a:extLst>
          </p:cNvPr>
          <p:cNvPicPr>
            <a:picLocks noChangeAspect="1"/>
          </p:cNvPicPr>
          <p:nvPr/>
        </p:nvPicPr>
        <p:blipFill>
          <a:blip r:embed="rId2"/>
          <a:stretch>
            <a:fillRect/>
          </a:stretch>
        </p:blipFill>
        <p:spPr>
          <a:xfrm>
            <a:off x="1447800" y="1455760"/>
            <a:ext cx="9220200" cy="5298175"/>
          </a:xfrm>
          <a:prstGeom prst="rect">
            <a:avLst/>
          </a:prstGeom>
        </p:spPr>
      </p:pic>
    </p:spTree>
    <p:extLst>
      <p:ext uri="{BB962C8B-B14F-4D97-AF65-F5344CB8AC3E}">
        <p14:creationId xmlns:p14="http://schemas.microsoft.com/office/powerpoint/2010/main" val="26746921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A2FC-9F33-40FA-959B-590FFA05A23F}"/>
              </a:ext>
            </a:extLst>
          </p:cNvPr>
          <p:cNvSpPr>
            <a:spLocks noGrp="1"/>
          </p:cNvSpPr>
          <p:nvPr>
            <p:ph type="title"/>
          </p:nvPr>
        </p:nvSpPr>
        <p:spPr/>
        <p:txBody>
          <a:bodyPr/>
          <a:lstStyle/>
          <a:p>
            <a:r>
              <a:rPr lang="en-US" dirty="0"/>
              <a:t>Compliance Reviews &amp; Audits</a:t>
            </a:r>
          </a:p>
        </p:txBody>
      </p:sp>
      <p:sp>
        <p:nvSpPr>
          <p:cNvPr id="3" name="Content Placeholder 2">
            <a:extLst>
              <a:ext uri="{FF2B5EF4-FFF2-40B4-BE49-F238E27FC236}">
                <a16:creationId xmlns:a16="http://schemas.microsoft.com/office/drawing/2014/main" id="{5375A9A7-7EED-413D-8BDA-1A0719797D1A}"/>
              </a:ext>
            </a:extLst>
          </p:cNvPr>
          <p:cNvSpPr>
            <a:spLocks noGrp="1"/>
          </p:cNvSpPr>
          <p:nvPr>
            <p:ph idx="1"/>
          </p:nvPr>
        </p:nvSpPr>
        <p:spPr>
          <a:xfrm>
            <a:off x="533401" y="1752599"/>
            <a:ext cx="11201398" cy="4346575"/>
          </a:xfrm>
        </p:spPr>
        <p:txBody>
          <a:bodyPr/>
          <a:lstStyle/>
          <a:p>
            <a:pPr>
              <a:spcAft>
                <a:spcPts val="3000"/>
              </a:spcAft>
            </a:pPr>
            <a:r>
              <a:rPr lang="en-US" dirty="0"/>
              <a:t>OCR initiates compliance reviews based on:</a:t>
            </a:r>
          </a:p>
          <a:p>
            <a:pPr lvl="2">
              <a:spcAft>
                <a:spcPts val="3000"/>
              </a:spcAft>
              <a:buFont typeface="Arial" panose="020B0604020202020204" pitchFamily="34" charset="0"/>
              <a:buChar char="•"/>
            </a:pPr>
            <a:r>
              <a:rPr lang="en-US" dirty="0"/>
              <a:t>Complaints</a:t>
            </a:r>
          </a:p>
          <a:p>
            <a:pPr lvl="2">
              <a:spcAft>
                <a:spcPts val="3000"/>
              </a:spcAft>
              <a:buFont typeface="Arial" panose="020B0604020202020204" pitchFamily="34" charset="0"/>
              <a:buChar char="•"/>
            </a:pPr>
            <a:r>
              <a:rPr lang="en-US" dirty="0"/>
              <a:t>Media reports</a:t>
            </a:r>
          </a:p>
          <a:p>
            <a:pPr lvl="2">
              <a:spcAft>
                <a:spcPts val="3000"/>
              </a:spcAft>
              <a:buFont typeface="Arial" panose="020B0604020202020204" pitchFamily="34" charset="0"/>
              <a:buChar char="•"/>
            </a:pPr>
            <a:r>
              <a:rPr lang="en-US" dirty="0"/>
              <a:t>Referrals from other state and federal agencies</a:t>
            </a:r>
          </a:p>
          <a:p>
            <a:pPr lvl="2">
              <a:spcAft>
                <a:spcPts val="3000"/>
              </a:spcAft>
              <a:buFont typeface="Arial" panose="020B0604020202020204" pitchFamily="34" charset="0"/>
              <a:buChar char="•"/>
            </a:pPr>
            <a:r>
              <a:rPr lang="en-US" dirty="0"/>
              <a:t>Trends in complaints and/or breach reports received</a:t>
            </a:r>
          </a:p>
          <a:p>
            <a:pPr lvl="2">
              <a:spcAft>
                <a:spcPts val="3000"/>
              </a:spcAft>
              <a:buFont typeface="Arial" panose="020B0604020202020204" pitchFamily="34" charset="0"/>
              <a:buChar char="•"/>
            </a:pPr>
            <a:r>
              <a:rPr lang="en-US" dirty="0"/>
              <a:t>Other ongoing indications of noncompliance identified by OCR </a:t>
            </a:r>
          </a:p>
        </p:txBody>
      </p:sp>
    </p:spTree>
    <p:extLst>
      <p:ext uri="{BB962C8B-B14F-4D97-AF65-F5344CB8AC3E}">
        <p14:creationId xmlns:p14="http://schemas.microsoft.com/office/powerpoint/2010/main" val="30064095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540B-0314-47A9-A8B5-E3979F5A8A1E}"/>
              </a:ext>
            </a:extLst>
          </p:cNvPr>
          <p:cNvSpPr>
            <a:spLocks noGrp="1"/>
          </p:cNvSpPr>
          <p:nvPr>
            <p:ph type="title"/>
          </p:nvPr>
        </p:nvSpPr>
        <p:spPr/>
        <p:txBody>
          <a:bodyPr/>
          <a:lstStyle/>
          <a:p>
            <a:r>
              <a:rPr lang="en-US" dirty="0"/>
              <a:t>2016-2017 HIPAA Audits Industry Report</a:t>
            </a:r>
          </a:p>
        </p:txBody>
      </p:sp>
      <p:sp>
        <p:nvSpPr>
          <p:cNvPr id="3" name="Content Placeholder 2">
            <a:extLst>
              <a:ext uri="{FF2B5EF4-FFF2-40B4-BE49-F238E27FC236}">
                <a16:creationId xmlns:a16="http://schemas.microsoft.com/office/drawing/2014/main" id="{035F8BC0-0BA1-4715-ADCB-67846FE699B2}"/>
              </a:ext>
            </a:extLst>
          </p:cNvPr>
          <p:cNvSpPr>
            <a:spLocks noGrp="1"/>
          </p:cNvSpPr>
          <p:nvPr>
            <p:ph idx="1"/>
          </p:nvPr>
        </p:nvSpPr>
        <p:spPr/>
        <p:txBody>
          <a:bodyPr/>
          <a:lstStyle/>
          <a:p>
            <a:pPr marL="0" indent="0">
              <a:buNone/>
            </a:pPr>
            <a:endParaRPr lang="en-US" sz="2800" b="0" i="0" dirty="0">
              <a:solidFill>
                <a:srgbClr val="000000"/>
              </a:solidFill>
              <a:effectLst/>
              <a:latin typeface="Helvetica" panose="020B0604020202020204" pitchFamily="34" charset="0"/>
            </a:endParaRPr>
          </a:p>
          <a:p>
            <a:pPr marL="0" indent="0">
              <a:buNone/>
            </a:pPr>
            <a:r>
              <a:rPr lang="en-US" sz="2800" b="0" i="0" dirty="0">
                <a:solidFill>
                  <a:srgbClr val="000000"/>
                </a:solidFill>
                <a:effectLst/>
                <a:latin typeface="Helvetica" panose="020B0604020202020204" pitchFamily="34" charset="0"/>
              </a:rPr>
              <a:t>“The audit results confirm the wisdom of OCR’s increased enforcement focus on hacking and OCR’s Right of Access initiative. We will continue our HIPAA enforcement initiatives until health care entities get serious about identifying security risks to health information in their custody and fulfilling their duty to provide patients with timely and reasonable, cost-based access to their medical records.”</a:t>
            </a:r>
          </a:p>
          <a:p>
            <a:pPr marL="0" indent="0">
              <a:buNone/>
            </a:pPr>
            <a:r>
              <a:rPr lang="en-US" sz="2800" b="0" i="0" dirty="0">
                <a:solidFill>
                  <a:schemeClr val="tx1"/>
                </a:solidFill>
                <a:effectLst/>
                <a:latin typeface="Helvetica" panose="020B0604020202020204" pitchFamily="34" charset="0"/>
              </a:rPr>
              <a:t>-- OCR Director Roger Severino</a:t>
            </a:r>
          </a:p>
          <a:p>
            <a:pPr marL="0" indent="0">
              <a:buNone/>
            </a:pPr>
            <a:endParaRPr lang="en-US" sz="2800" dirty="0"/>
          </a:p>
          <a:p>
            <a:endParaRPr lang="en-US" dirty="0"/>
          </a:p>
        </p:txBody>
      </p:sp>
    </p:spTree>
    <p:extLst>
      <p:ext uri="{BB962C8B-B14F-4D97-AF65-F5344CB8AC3E}">
        <p14:creationId xmlns:p14="http://schemas.microsoft.com/office/powerpoint/2010/main" val="25622772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C7FD-E366-4F2B-A612-6BB21E1107DC}"/>
              </a:ext>
            </a:extLst>
          </p:cNvPr>
          <p:cNvSpPr>
            <a:spLocks noGrp="1"/>
          </p:cNvSpPr>
          <p:nvPr>
            <p:ph type="title"/>
          </p:nvPr>
        </p:nvSpPr>
        <p:spPr/>
        <p:txBody>
          <a:bodyPr/>
          <a:lstStyle/>
          <a:p>
            <a:r>
              <a:rPr lang="en-US" dirty="0"/>
              <a:t>HIPAA Enforcement – Current Climate</a:t>
            </a:r>
          </a:p>
        </p:txBody>
      </p:sp>
      <p:sp>
        <p:nvSpPr>
          <p:cNvPr id="3" name="Content Placeholder 2">
            <a:extLst>
              <a:ext uri="{FF2B5EF4-FFF2-40B4-BE49-F238E27FC236}">
                <a16:creationId xmlns:a16="http://schemas.microsoft.com/office/drawing/2014/main" id="{8A8B84C8-2B89-4320-89B8-2DC708DAE66A}"/>
              </a:ext>
            </a:extLst>
          </p:cNvPr>
          <p:cNvSpPr>
            <a:spLocks noGrp="1"/>
          </p:cNvSpPr>
          <p:nvPr>
            <p:ph idx="1"/>
          </p:nvPr>
        </p:nvSpPr>
        <p:spPr/>
        <p:txBody>
          <a:bodyPr/>
          <a:lstStyle/>
          <a:p>
            <a:endParaRPr lang="en-US" dirty="0"/>
          </a:p>
          <a:p>
            <a:r>
              <a:rPr lang="en-US" dirty="0"/>
              <a:t>Complaints and OCR enforcement activities have increased in recent years.</a:t>
            </a:r>
          </a:p>
          <a:p>
            <a:endParaRPr lang="en-US" dirty="0"/>
          </a:p>
          <a:p>
            <a:endParaRPr lang="en-US" dirty="0"/>
          </a:p>
        </p:txBody>
      </p:sp>
      <p:pic>
        <p:nvPicPr>
          <p:cNvPr id="5" name="Picture 4">
            <a:extLst>
              <a:ext uri="{FF2B5EF4-FFF2-40B4-BE49-F238E27FC236}">
                <a16:creationId xmlns:a16="http://schemas.microsoft.com/office/drawing/2014/main" id="{E45582F9-25D3-4E9F-ABB5-68A899524106}"/>
              </a:ext>
            </a:extLst>
          </p:cNvPr>
          <p:cNvPicPr>
            <a:picLocks noChangeAspect="1"/>
          </p:cNvPicPr>
          <p:nvPr/>
        </p:nvPicPr>
        <p:blipFill>
          <a:blip r:embed="rId2"/>
          <a:stretch>
            <a:fillRect/>
          </a:stretch>
        </p:blipFill>
        <p:spPr>
          <a:xfrm>
            <a:off x="3200400" y="2537592"/>
            <a:ext cx="4434347" cy="3863208"/>
          </a:xfrm>
          <a:prstGeom prst="rect">
            <a:avLst/>
          </a:prstGeom>
        </p:spPr>
      </p:pic>
    </p:spTree>
    <p:extLst>
      <p:ext uri="{BB962C8B-B14F-4D97-AF65-F5344CB8AC3E}">
        <p14:creationId xmlns:p14="http://schemas.microsoft.com/office/powerpoint/2010/main" val="28729141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9D7E-3D2C-4E2C-9AB0-637DD5284867}"/>
              </a:ext>
            </a:extLst>
          </p:cNvPr>
          <p:cNvSpPr>
            <a:spLocks noGrp="1"/>
          </p:cNvSpPr>
          <p:nvPr>
            <p:ph type="title"/>
          </p:nvPr>
        </p:nvSpPr>
        <p:spPr>
          <a:xfrm>
            <a:off x="457200" y="260350"/>
            <a:ext cx="11277599" cy="854075"/>
          </a:xfrm>
        </p:spPr>
        <p:txBody>
          <a:bodyPr/>
          <a:lstStyle/>
          <a:p>
            <a:r>
              <a:rPr lang="en-US" dirty="0"/>
              <a:t>HIPAA Enforcement – Current Climate </a:t>
            </a:r>
          </a:p>
        </p:txBody>
      </p:sp>
      <p:sp>
        <p:nvSpPr>
          <p:cNvPr id="3" name="Content Placeholder 2">
            <a:extLst>
              <a:ext uri="{FF2B5EF4-FFF2-40B4-BE49-F238E27FC236}">
                <a16:creationId xmlns:a16="http://schemas.microsoft.com/office/drawing/2014/main" id="{59E3AA32-012A-4B91-994C-C10D281C459F}"/>
              </a:ext>
            </a:extLst>
          </p:cNvPr>
          <p:cNvSpPr>
            <a:spLocks noGrp="1"/>
          </p:cNvSpPr>
          <p:nvPr>
            <p:ph idx="1"/>
          </p:nvPr>
        </p:nvSpPr>
        <p:spPr>
          <a:xfrm>
            <a:off x="457200" y="1600200"/>
            <a:ext cx="11658600" cy="4570412"/>
          </a:xfrm>
        </p:spPr>
        <p:txBody>
          <a:bodyPr/>
          <a:lstStyle/>
          <a:p>
            <a:pPr marL="0" indent="0" algn="ctr">
              <a:spcAft>
                <a:spcPts val="3000"/>
              </a:spcAft>
              <a:buNone/>
            </a:pPr>
            <a:r>
              <a:rPr lang="en-US" b="1" u="sng" dirty="0"/>
              <a:t>2019 HIPAA Right of Access Initiative</a:t>
            </a:r>
          </a:p>
          <a:p>
            <a:r>
              <a:rPr lang="en-US" b="1" dirty="0"/>
              <a:t>Purpose: enforce patients’ right of access to their own health information in a timely, reasonable manner.</a:t>
            </a:r>
          </a:p>
          <a:p>
            <a:pPr>
              <a:spcAft>
                <a:spcPts val="0"/>
              </a:spcAft>
            </a:pPr>
            <a:endParaRPr lang="en-US" b="1" dirty="0"/>
          </a:p>
          <a:p>
            <a:r>
              <a:rPr lang="en-US" b="1" dirty="0"/>
              <a:t>Not a new concept or rule, but a new focus of enforcement.</a:t>
            </a:r>
          </a:p>
          <a:p>
            <a:pPr>
              <a:spcAft>
                <a:spcPts val="0"/>
              </a:spcAft>
            </a:pPr>
            <a:endParaRPr lang="en-US" b="1" dirty="0"/>
          </a:p>
          <a:p>
            <a:r>
              <a:rPr lang="en-US" b="1" dirty="0"/>
              <a:t>20 settlements reached since 2019</a:t>
            </a:r>
          </a:p>
          <a:p>
            <a:pPr lvl="1">
              <a:buFont typeface="Wingdings" panose="05000000000000000000" pitchFamily="2" charset="2"/>
              <a:buChar char="§"/>
            </a:pPr>
            <a:r>
              <a:rPr lang="en-US" b="1" dirty="0"/>
              <a:t>Penalties ranging from $3,500 to $200,000.</a:t>
            </a:r>
          </a:p>
        </p:txBody>
      </p:sp>
    </p:spTree>
    <p:extLst>
      <p:ext uri="{BB962C8B-B14F-4D97-AF65-F5344CB8AC3E}">
        <p14:creationId xmlns:p14="http://schemas.microsoft.com/office/powerpoint/2010/main" val="12314833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9D7E-3D2C-4E2C-9AB0-637DD5284867}"/>
              </a:ext>
            </a:extLst>
          </p:cNvPr>
          <p:cNvSpPr>
            <a:spLocks noGrp="1"/>
          </p:cNvSpPr>
          <p:nvPr>
            <p:ph type="title"/>
          </p:nvPr>
        </p:nvSpPr>
        <p:spPr>
          <a:xfrm>
            <a:off x="457200" y="260350"/>
            <a:ext cx="11277599" cy="854075"/>
          </a:xfrm>
        </p:spPr>
        <p:txBody>
          <a:bodyPr/>
          <a:lstStyle/>
          <a:p>
            <a:r>
              <a:rPr lang="en-US" dirty="0"/>
              <a:t>HIPAA Enforcement – Current Climate </a:t>
            </a:r>
          </a:p>
        </p:txBody>
      </p:sp>
      <p:sp>
        <p:nvSpPr>
          <p:cNvPr id="3" name="Content Placeholder 2">
            <a:extLst>
              <a:ext uri="{FF2B5EF4-FFF2-40B4-BE49-F238E27FC236}">
                <a16:creationId xmlns:a16="http://schemas.microsoft.com/office/drawing/2014/main" id="{59E3AA32-012A-4B91-994C-C10D281C459F}"/>
              </a:ext>
            </a:extLst>
          </p:cNvPr>
          <p:cNvSpPr>
            <a:spLocks noGrp="1"/>
          </p:cNvSpPr>
          <p:nvPr>
            <p:ph idx="1"/>
          </p:nvPr>
        </p:nvSpPr>
        <p:spPr>
          <a:xfrm>
            <a:off x="457200" y="1600200"/>
            <a:ext cx="11658600" cy="4876800"/>
          </a:xfrm>
        </p:spPr>
        <p:txBody>
          <a:bodyPr/>
          <a:lstStyle/>
          <a:p>
            <a:pPr marL="0" indent="0" algn="ctr">
              <a:spcAft>
                <a:spcPts val="2400"/>
              </a:spcAft>
              <a:buNone/>
            </a:pPr>
            <a:r>
              <a:rPr lang="en-US" b="1" u="sng" dirty="0"/>
              <a:t>Failure to perform adequate Security Risk Analysis</a:t>
            </a:r>
          </a:p>
          <a:p>
            <a:pPr>
              <a:spcAft>
                <a:spcPts val="2400"/>
              </a:spcAft>
            </a:pPr>
            <a:r>
              <a:rPr lang="en-US" b="1" dirty="0"/>
              <a:t>Increasingly common HIPAA violation often resulting in large settlements.</a:t>
            </a:r>
          </a:p>
          <a:p>
            <a:r>
              <a:rPr lang="en-US" b="1" dirty="0"/>
              <a:t>More on this to come as it dovetails neatly into our next and final topic: Cybersecurity </a:t>
            </a:r>
          </a:p>
          <a:p>
            <a:pPr>
              <a:buFont typeface="Arial" panose="020B0604020202020204" pitchFamily="34" charset="0"/>
              <a:buChar char="•"/>
            </a:pPr>
            <a:endParaRPr lang="en-US" b="1" dirty="0"/>
          </a:p>
        </p:txBody>
      </p:sp>
    </p:spTree>
    <p:extLst>
      <p:ext uri="{BB962C8B-B14F-4D97-AF65-F5344CB8AC3E}">
        <p14:creationId xmlns:p14="http://schemas.microsoft.com/office/powerpoint/2010/main" val="27382427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F9425-AF46-AC23-B44E-ADF5B6D3FF18}"/>
              </a:ext>
            </a:extLst>
          </p:cNvPr>
          <p:cNvSpPr>
            <a:spLocks noGrp="1"/>
          </p:cNvSpPr>
          <p:nvPr>
            <p:ph type="title"/>
          </p:nvPr>
        </p:nvSpPr>
        <p:spPr/>
        <p:txBody>
          <a:bodyPr/>
          <a:lstStyle/>
          <a:p>
            <a:r>
              <a:rPr lang="en-US" dirty="0"/>
              <a:t>THE CURRENT HIPAA ENVIRONMENT</a:t>
            </a:r>
          </a:p>
        </p:txBody>
      </p:sp>
      <p:sp>
        <p:nvSpPr>
          <p:cNvPr id="3" name="Content Placeholder 2">
            <a:extLst>
              <a:ext uri="{FF2B5EF4-FFF2-40B4-BE49-F238E27FC236}">
                <a16:creationId xmlns:a16="http://schemas.microsoft.com/office/drawing/2014/main" id="{C913139E-DF1A-9AD5-58BA-58BEBCBCC35F}"/>
              </a:ext>
            </a:extLst>
          </p:cNvPr>
          <p:cNvSpPr>
            <a:spLocks noGrp="1"/>
          </p:cNvSpPr>
          <p:nvPr>
            <p:ph idx="1"/>
          </p:nvPr>
        </p:nvSpPr>
        <p:spPr/>
        <p:txBody>
          <a:bodyPr/>
          <a:lstStyle/>
          <a:p>
            <a:pPr marL="0" indent="0">
              <a:buNone/>
            </a:pPr>
            <a:r>
              <a:rPr lang="en-US" dirty="0"/>
              <a:t>U.S. Department of Health and Human Services (HHS) announcement, June 26, 2012:</a:t>
            </a:r>
          </a:p>
          <a:p>
            <a:endParaRPr lang="en-US" dirty="0"/>
          </a:p>
          <a:p>
            <a:r>
              <a:rPr lang="en-US" dirty="0"/>
              <a:t>Alaska agreed to pay a $1.7 million penalty for “possible violations” of HIPAA following the theft of a portable hard drive from a car owned by an agency employee</a:t>
            </a:r>
          </a:p>
        </p:txBody>
      </p:sp>
    </p:spTree>
    <p:extLst>
      <p:ext uri="{BB962C8B-B14F-4D97-AF65-F5344CB8AC3E}">
        <p14:creationId xmlns:p14="http://schemas.microsoft.com/office/powerpoint/2010/main" val="34406930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F9425-AF46-AC23-B44E-ADF5B6D3FF18}"/>
              </a:ext>
            </a:extLst>
          </p:cNvPr>
          <p:cNvSpPr>
            <a:spLocks noGrp="1"/>
          </p:cNvSpPr>
          <p:nvPr>
            <p:ph type="title"/>
          </p:nvPr>
        </p:nvSpPr>
        <p:spPr/>
        <p:txBody>
          <a:bodyPr/>
          <a:lstStyle/>
          <a:p>
            <a:r>
              <a:rPr lang="en-US" dirty="0"/>
              <a:t>HIPAA ENVIRONMENT</a:t>
            </a:r>
          </a:p>
        </p:txBody>
      </p:sp>
      <p:sp>
        <p:nvSpPr>
          <p:cNvPr id="3" name="Content Placeholder 2">
            <a:extLst>
              <a:ext uri="{FF2B5EF4-FFF2-40B4-BE49-F238E27FC236}">
                <a16:creationId xmlns:a16="http://schemas.microsoft.com/office/drawing/2014/main" id="{C913139E-DF1A-9AD5-58BA-58BEBCBCC35F}"/>
              </a:ext>
            </a:extLst>
          </p:cNvPr>
          <p:cNvSpPr>
            <a:spLocks noGrp="1"/>
          </p:cNvSpPr>
          <p:nvPr>
            <p:ph idx="1"/>
          </p:nvPr>
        </p:nvSpPr>
        <p:spPr/>
        <p:txBody>
          <a:bodyPr/>
          <a:lstStyle/>
          <a:p>
            <a:endParaRPr lang="en-US" dirty="0"/>
          </a:p>
          <a:p>
            <a:r>
              <a:rPr lang="en-US" dirty="0"/>
              <a:t>Massachusetts Eye and Ear Case</a:t>
            </a:r>
          </a:p>
          <a:p>
            <a:r>
              <a:rPr lang="en-US" dirty="0"/>
              <a:t>Theft of unencrypted laptop with health info of 3,600 patients</a:t>
            </a:r>
          </a:p>
          <a:p>
            <a:r>
              <a:rPr lang="en-US" dirty="0"/>
              <a:t>No HIPAA risk analysis, policies, etc.</a:t>
            </a:r>
          </a:p>
          <a:p>
            <a:r>
              <a:rPr lang="en-US" dirty="0"/>
              <a:t>“Long term institutional disregard” re: HIPAA</a:t>
            </a:r>
          </a:p>
          <a:p>
            <a:r>
              <a:rPr lang="en-US" dirty="0"/>
              <a:t>$150,000 fine paid</a:t>
            </a:r>
          </a:p>
        </p:txBody>
      </p:sp>
    </p:spTree>
    <p:extLst>
      <p:ext uri="{BB962C8B-B14F-4D97-AF65-F5344CB8AC3E}">
        <p14:creationId xmlns:p14="http://schemas.microsoft.com/office/powerpoint/2010/main" val="39245442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1" y="1600201"/>
            <a:ext cx="9905999" cy="4525963"/>
          </a:xfrm>
        </p:spPr>
        <p:txBody>
          <a:bodyPr/>
          <a:lstStyle/>
          <a:p>
            <a:pPr>
              <a:buClr>
                <a:srgbClr val="4F7065"/>
              </a:buClr>
            </a:pPr>
            <a:r>
              <a:rPr lang="en-US" dirty="0"/>
              <a:t>April 2014: $1.7 million        </a:t>
            </a:r>
            <a:r>
              <a:rPr lang="en-US" b="1" dirty="0">
                <a:solidFill>
                  <a:srgbClr val="003A54"/>
                </a:solidFill>
                <a:effectLst>
                  <a:outerShdw blurRad="38100" dist="38100" dir="2700000" algn="tl">
                    <a:srgbClr val="000000">
                      <a:alpha val="43137"/>
                    </a:srgbClr>
                  </a:outerShdw>
                </a:effectLst>
                <a:sym typeface="Wingdings 3" panose="05040102010807070707" pitchFamily="18" charset="2"/>
              </a:rPr>
              <a:t> </a:t>
            </a:r>
            <a:r>
              <a:rPr lang="en-US" dirty="0">
                <a:solidFill>
                  <a:srgbClr val="4F7065"/>
                </a:solidFill>
                <a:effectLst>
                  <a:outerShdw blurRad="38100" dist="38100" dir="2700000" algn="tl">
                    <a:srgbClr val="000000">
                      <a:alpha val="43137"/>
                    </a:srgbClr>
                  </a:outerShdw>
                </a:effectLst>
              </a:rPr>
              <a:t>Concentra</a:t>
            </a:r>
          </a:p>
          <a:p>
            <a:pPr>
              <a:buClr>
                <a:srgbClr val="4F7065"/>
              </a:buClr>
            </a:pPr>
            <a:endParaRPr lang="en-US" dirty="0">
              <a:solidFill>
                <a:srgbClr val="4F7065"/>
              </a:solidFill>
              <a:effectLst>
                <a:outerShdw blurRad="38100" dist="38100" dir="2700000" algn="tl">
                  <a:srgbClr val="000000">
                    <a:alpha val="43137"/>
                  </a:srgbClr>
                </a:outerShdw>
              </a:effectLst>
            </a:endParaRPr>
          </a:p>
          <a:p>
            <a:pPr>
              <a:buClr>
                <a:srgbClr val="4F7065"/>
              </a:buClr>
            </a:pPr>
            <a:r>
              <a:rPr lang="en-US" dirty="0"/>
              <a:t>May 2014: $4.8 million        </a:t>
            </a:r>
            <a:r>
              <a:rPr lang="en-US" b="1" dirty="0">
                <a:solidFill>
                  <a:srgbClr val="003A54"/>
                </a:solidFill>
                <a:effectLst>
                  <a:outerShdw blurRad="38100" dist="38100" dir="2700000" algn="tl">
                    <a:srgbClr val="000000">
                      <a:alpha val="43137"/>
                    </a:srgbClr>
                  </a:outerShdw>
                </a:effectLst>
                <a:sym typeface="Wingdings 3" panose="05040102010807070707" pitchFamily="18" charset="2"/>
              </a:rPr>
              <a:t></a:t>
            </a:r>
            <a:r>
              <a:rPr lang="en-US" b="1" dirty="0">
                <a:solidFill>
                  <a:srgbClr val="FFC000"/>
                </a:solidFill>
                <a:effectLst>
                  <a:outerShdw blurRad="38100" dist="38100" dir="2700000" algn="tl">
                    <a:srgbClr val="000000">
                      <a:alpha val="43137"/>
                    </a:srgbClr>
                  </a:outerShdw>
                </a:effectLst>
                <a:sym typeface="Wingdings 3" panose="05040102010807070707" pitchFamily="18" charset="2"/>
              </a:rPr>
              <a:t> </a:t>
            </a:r>
            <a:r>
              <a:rPr lang="en-US" dirty="0">
                <a:solidFill>
                  <a:srgbClr val="4F7065"/>
                </a:solidFill>
                <a:effectLst>
                  <a:outerShdw blurRad="38100" dist="38100" dir="2700000" algn="tl">
                    <a:srgbClr val="000000">
                      <a:alpha val="43137"/>
                    </a:srgbClr>
                  </a:outerShdw>
                </a:effectLst>
              </a:rPr>
              <a:t>NY Presbyterian Hospital</a:t>
            </a:r>
          </a:p>
          <a:p>
            <a:pPr>
              <a:buClr>
                <a:srgbClr val="4F7065"/>
              </a:buClr>
            </a:pPr>
            <a:endParaRPr lang="en-US" dirty="0">
              <a:solidFill>
                <a:srgbClr val="4F7065"/>
              </a:solidFill>
              <a:effectLst>
                <a:outerShdw blurRad="38100" dist="38100" dir="2700000" algn="tl">
                  <a:srgbClr val="000000">
                    <a:alpha val="43137"/>
                  </a:srgbClr>
                </a:outerShdw>
              </a:effectLst>
            </a:endParaRPr>
          </a:p>
          <a:p>
            <a:pPr>
              <a:buClr>
                <a:srgbClr val="4F7065"/>
              </a:buClr>
            </a:pPr>
            <a:r>
              <a:rPr lang="en-US" dirty="0"/>
              <a:t>June 2014: $800,000          </a:t>
            </a:r>
            <a:r>
              <a:rPr lang="en-US" b="1" dirty="0">
                <a:solidFill>
                  <a:srgbClr val="003A54"/>
                </a:solidFill>
                <a:effectLst>
                  <a:outerShdw blurRad="38100" dist="38100" dir="2700000" algn="tl">
                    <a:srgbClr val="000000">
                      <a:alpha val="43137"/>
                    </a:srgbClr>
                  </a:outerShdw>
                </a:effectLst>
                <a:sym typeface="Wingdings 3" panose="05040102010807070707" pitchFamily="18" charset="2"/>
              </a:rPr>
              <a:t></a:t>
            </a:r>
            <a:r>
              <a:rPr lang="en-US" b="1" dirty="0">
                <a:solidFill>
                  <a:srgbClr val="FFC000"/>
                </a:solidFill>
                <a:effectLst>
                  <a:outerShdw blurRad="38100" dist="38100" dir="2700000" algn="tl">
                    <a:srgbClr val="000000">
                      <a:alpha val="43137"/>
                    </a:srgbClr>
                  </a:outerShdw>
                </a:effectLst>
                <a:sym typeface="Wingdings 3" panose="05040102010807070707" pitchFamily="18" charset="2"/>
              </a:rPr>
              <a:t> </a:t>
            </a:r>
            <a:r>
              <a:rPr lang="en-US" dirty="0">
                <a:solidFill>
                  <a:srgbClr val="4F7065"/>
                </a:solidFill>
                <a:effectLst>
                  <a:outerShdw blurRad="38100" dist="38100" dir="2700000" algn="tl">
                    <a:srgbClr val="000000">
                      <a:alpha val="43137"/>
                    </a:srgbClr>
                  </a:outerShdw>
                </a:effectLst>
              </a:rPr>
              <a:t>Parkview Health Systems</a:t>
            </a:r>
          </a:p>
          <a:p>
            <a:pPr>
              <a:buClr>
                <a:srgbClr val="4F7065"/>
              </a:buClr>
            </a:pPr>
            <a:endParaRPr lang="en-US" dirty="0">
              <a:solidFill>
                <a:srgbClr val="4F7065"/>
              </a:solidFill>
              <a:effectLst>
                <a:outerShdw blurRad="38100" dist="38100" dir="2700000" algn="tl">
                  <a:srgbClr val="000000">
                    <a:alpha val="43137"/>
                  </a:srgbClr>
                </a:outerShdw>
              </a:effectLst>
            </a:endParaRPr>
          </a:p>
          <a:p>
            <a:pPr>
              <a:buClr>
                <a:srgbClr val="4F7065"/>
              </a:buClr>
            </a:pPr>
            <a:r>
              <a:rPr lang="en-US" dirty="0"/>
              <a:t>August 2014: 18 </a:t>
            </a:r>
            <a:r>
              <a:rPr lang="en-US" dirty="0" err="1"/>
              <a:t>mo</a:t>
            </a:r>
            <a:r>
              <a:rPr lang="en-US" dirty="0"/>
              <a:t> prison </a:t>
            </a:r>
            <a:r>
              <a:rPr lang="en-US" b="1" dirty="0">
                <a:solidFill>
                  <a:srgbClr val="003A54"/>
                </a:solidFill>
                <a:effectLst>
                  <a:outerShdw blurRad="38100" dist="38100" dir="2700000" algn="tl">
                    <a:srgbClr val="000000">
                      <a:alpha val="43137"/>
                    </a:srgbClr>
                  </a:outerShdw>
                </a:effectLst>
                <a:sym typeface="Wingdings 3" panose="05040102010807070707" pitchFamily="18" charset="2"/>
              </a:rPr>
              <a:t></a:t>
            </a:r>
            <a:r>
              <a:rPr lang="en-US" b="1" dirty="0">
                <a:solidFill>
                  <a:srgbClr val="FFC000"/>
                </a:solidFill>
                <a:effectLst>
                  <a:outerShdw blurRad="38100" dist="38100" dir="2700000" algn="tl">
                    <a:srgbClr val="000000">
                      <a:alpha val="43137"/>
                    </a:srgbClr>
                  </a:outerShdw>
                </a:effectLst>
                <a:sym typeface="Wingdings 3" panose="05040102010807070707" pitchFamily="18" charset="2"/>
              </a:rPr>
              <a:t> </a:t>
            </a:r>
            <a:r>
              <a:rPr lang="en-US" dirty="0">
                <a:solidFill>
                  <a:srgbClr val="4F7065"/>
                </a:solidFill>
                <a:effectLst>
                  <a:outerShdw blurRad="38100" dist="38100" dir="2700000" algn="tl">
                    <a:srgbClr val="000000">
                      <a:alpha val="43137"/>
                    </a:srgbClr>
                  </a:outerShdw>
                </a:effectLst>
              </a:rPr>
              <a:t>Joshua </a:t>
            </a:r>
            <a:r>
              <a:rPr lang="en-US" dirty="0" err="1">
                <a:solidFill>
                  <a:srgbClr val="4F7065"/>
                </a:solidFill>
                <a:effectLst>
                  <a:outerShdw blurRad="38100" dist="38100" dir="2700000" algn="tl">
                    <a:srgbClr val="000000">
                      <a:alpha val="43137"/>
                    </a:srgbClr>
                  </a:outerShdw>
                </a:effectLst>
              </a:rPr>
              <a:t>Hippler</a:t>
            </a:r>
            <a:endParaRPr lang="en-US" dirty="0">
              <a:solidFill>
                <a:srgbClr val="4F7065"/>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l"/>
            <a:r>
              <a:rPr lang="en-US" dirty="0"/>
              <a:t>HIPAA Fines and Penalties</a:t>
            </a:r>
          </a:p>
        </p:txBody>
      </p:sp>
      <p:sp>
        <p:nvSpPr>
          <p:cNvPr id="4" name="Slide Number Placeholder 3"/>
          <p:cNvSpPr>
            <a:spLocks noGrp="1"/>
          </p:cNvSpPr>
          <p:nvPr>
            <p:ph type="sldNum" sz="quarter" idx="12"/>
          </p:nvPr>
        </p:nvSpPr>
        <p:spPr>
          <a:xfrm>
            <a:off x="8686800" y="6248400"/>
            <a:ext cx="457200" cy="476250"/>
          </a:xfrm>
          <a:prstGeom prst="rect">
            <a:avLst/>
          </a:prstGeom>
        </p:spPr>
        <p:txBody>
          <a:bodyPr/>
          <a:lstStyle>
            <a:defPPr>
              <a:defRPr lang="en-US"/>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6ABCA29-D83D-4B22-ADD0-F65267FC8C49}" type="slidenum">
              <a:rPr lang="en-US" smtClean="0"/>
              <a:pPr/>
              <a:t>78</a:t>
            </a:fld>
            <a:endParaRPr lang="en-US" dirty="0"/>
          </a:p>
        </p:txBody>
      </p:sp>
    </p:spTree>
    <p:extLst>
      <p:ext uri="{BB962C8B-B14F-4D97-AF65-F5344CB8AC3E}">
        <p14:creationId xmlns:p14="http://schemas.microsoft.com/office/powerpoint/2010/main" val="852658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1" y="1600201"/>
            <a:ext cx="9905999" cy="4525963"/>
          </a:xfrm>
        </p:spPr>
        <p:txBody>
          <a:bodyPr/>
          <a:lstStyle/>
          <a:p>
            <a:pPr>
              <a:lnSpc>
                <a:spcPct val="150000"/>
              </a:lnSpc>
              <a:buClr>
                <a:srgbClr val="4F7065"/>
              </a:buClr>
            </a:pPr>
            <a:r>
              <a:rPr lang="en-US" dirty="0"/>
              <a:t>$275,000     </a:t>
            </a:r>
            <a:r>
              <a:rPr lang="en-US" b="1" dirty="0">
                <a:solidFill>
                  <a:srgbClr val="003A54"/>
                </a:solidFill>
                <a:effectLst>
                  <a:outerShdw blurRad="38100" dist="38100" dir="2700000" algn="tl">
                    <a:srgbClr val="000000">
                      <a:alpha val="43137"/>
                    </a:srgbClr>
                  </a:outerShdw>
                </a:effectLst>
                <a:sym typeface="Wingdings 3" panose="05040102010807070707" pitchFamily="18" charset="2"/>
              </a:rPr>
              <a:t> </a:t>
            </a:r>
            <a:r>
              <a:rPr lang="en-US" dirty="0">
                <a:solidFill>
                  <a:srgbClr val="4F7065"/>
                </a:solidFill>
                <a:effectLst>
                  <a:outerShdw blurRad="38100" dist="38100" dir="2700000" algn="tl">
                    <a:srgbClr val="000000">
                      <a:alpha val="43137"/>
                    </a:srgbClr>
                  </a:outerShdw>
                </a:effectLst>
                <a:sym typeface="Wingdings 3" panose="05040102010807070707" pitchFamily="18" charset="2"/>
              </a:rPr>
              <a:t>Shasta Regional Medical Center</a:t>
            </a:r>
            <a:endParaRPr lang="en-US" dirty="0">
              <a:solidFill>
                <a:srgbClr val="4F7065"/>
              </a:solidFill>
            </a:endParaRPr>
          </a:p>
          <a:p>
            <a:pPr>
              <a:lnSpc>
                <a:spcPct val="150000"/>
              </a:lnSpc>
              <a:buClr>
                <a:srgbClr val="4F7065"/>
              </a:buClr>
            </a:pPr>
            <a:r>
              <a:rPr lang="en-US" dirty="0"/>
              <a:t>$1.7 million  </a:t>
            </a:r>
            <a:r>
              <a:rPr lang="en-US" b="1" dirty="0">
                <a:solidFill>
                  <a:srgbClr val="003A54"/>
                </a:solidFill>
                <a:effectLst>
                  <a:outerShdw blurRad="38100" dist="38100" dir="2700000" algn="tl">
                    <a:srgbClr val="000000">
                      <a:alpha val="43137"/>
                    </a:srgbClr>
                  </a:outerShdw>
                </a:effectLst>
                <a:sym typeface="Wingdings 3" panose="05040102010807070707" pitchFamily="18" charset="2"/>
              </a:rPr>
              <a:t></a:t>
            </a:r>
            <a:r>
              <a:rPr lang="en-US" b="1" dirty="0">
                <a:solidFill>
                  <a:srgbClr val="FFC000"/>
                </a:solidFill>
                <a:effectLst>
                  <a:outerShdw blurRad="38100" dist="38100" dir="2700000" algn="tl">
                    <a:srgbClr val="000000">
                      <a:alpha val="43137"/>
                    </a:srgbClr>
                  </a:outerShdw>
                </a:effectLst>
                <a:sym typeface="Wingdings 3" panose="05040102010807070707" pitchFamily="18" charset="2"/>
              </a:rPr>
              <a:t> </a:t>
            </a:r>
            <a:r>
              <a:rPr lang="en-US" dirty="0">
                <a:solidFill>
                  <a:srgbClr val="4F7065"/>
                </a:solidFill>
                <a:effectLst>
                  <a:outerShdw blurRad="38100" dist="38100" dir="2700000" algn="tl">
                    <a:srgbClr val="000000">
                      <a:alpha val="43137"/>
                    </a:srgbClr>
                  </a:outerShdw>
                </a:effectLst>
                <a:sym typeface="Wingdings 3" panose="05040102010807070707" pitchFamily="18" charset="2"/>
              </a:rPr>
              <a:t>Wellpoint</a:t>
            </a:r>
          </a:p>
          <a:p>
            <a:pPr>
              <a:lnSpc>
                <a:spcPct val="150000"/>
              </a:lnSpc>
              <a:buClr>
                <a:srgbClr val="4F7065"/>
              </a:buClr>
            </a:pPr>
            <a:r>
              <a:rPr lang="en-US" dirty="0"/>
              <a:t>$1.2 million  </a:t>
            </a:r>
            <a:r>
              <a:rPr lang="en-US" b="1" dirty="0">
                <a:solidFill>
                  <a:srgbClr val="003A54"/>
                </a:solidFill>
                <a:effectLst>
                  <a:outerShdw blurRad="38100" dist="38100" dir="2700000" algn="tl">
                    <a:srgbClr val="000000">
                      <a:alpha val="43137"/>
                    </a:srgbClr>
                  </a:outerShdw>
                </a:effectLst>
                <a:sym typeface="Wingdings 3" panose="05040102010807070707" pitchFamily="18" charset="2"/>
              </a:rPr>
              <a:t></a:t>
            </a:r>
            <a:r>
              <a:rPr lang="en-US" b="1" dirty="0">
                <a:solidFill>
                  <a:srgbClr val="FFC000"/>
                </a:solidFill>
                <a:effectLst>
                  <a:outerShdw blurRad="38100" dist="38100" dir="2700000" algn="tl">
                    <a:srgbClr val="000000">
                      <a:alpha val="43137"/>
                    </a:srgbClr>
                  </a:outerShdw>
                </a:effectLst>
                <a:sym typeface="Wingdings 3" panose="05040102010807070707" pitchFamily="18" charset="2"/>
              </a:rPr>
              <a:t> </a:t>
            </a:r>
            <a:r>
              <a:rPr lang="en-US" dirty="0">
                <a:solidFill>
                  <a:srgbClr val="4F7065"/>
                </a:solidFill>
                <a:effectLst>
                  <a:outerShdw blurRad="38100" dist="38100" dir="2700000" algn="tl">
                    <a:srgbClr val="000000">
                      <a:alpha val="43137"/>
                    </a:srgbClr>
                  </a:outerShdw>
                </a:effectLst>
                <a:sym typeface="Wingdings 3" panose="05040102010807070707" pitchFamily="18" charset="2"/>
              </a:rPr>
              <a:t>Affinity Health Plan</a:t>
            </a:r>
            <a:endParaRPr lang="en-US" dirty="0">
              <a:solidFill>
                <a:srgbClr val="4F7065"/>
              </a:solidFill>
            </a:endParaRPr>
          </a:p>
          <a:p>
            <a:pPr>
              <a:lnSpc>
                <a:spcPct val="150000"/>
              </a:lnSpc>
              <a:buClr>
                <a:srgbClr val="4F7065"/>
              </a:buClr>
            </a:pPr>
            <a:r>
              <a:rPr lang="en-US" dirty="0"/>
              <a:t>$400,000     </a:t>
            </a:r>
            <a:r>
              <a:rPr lang="en-US" b="1" dirty="0">
                <a:solidFill>
                  <a:srgbClr val="003A54"/>
                </a:solidFill>
                <a:effectLst>
                  <a:outerShdw blurRad="38100" dist="38100" dir="2700000" algn="tl">
                    <a:srgbClr val="000000">
                      <a:alpha val="43137"/>
                    </a:srgbClr>
                  </a:outerShdw>
                </a:effectLst>
                <a:sym typeface="Wingdings 3" panose="05040102010807070707" pitchFamily="18" charset="2"/>
              </a:rPr>
              <a:t></a:t>
            </a:r>
            <a:r>
              <a:rPr lang="en-US" b="1" dirty="0">
                <a:solidFill>
                  <a:srgbClr val="FFC000"/>
                </a:solidFill>
                <a:effectLst>
                  <a:outerShdw blurRad="38100" dist="38100" dir="2700000" algn="tl">
                    <a:srgbClr val="000000">
                      <a:alpha val="43137"/>
                    </a:srgbClr>
                  </a:outerShdw>
                </a:effectLst>
                <a:sym typeface="Wingdings 3" panose="05040102010807070707" pitchFamily="18" charset="2"/>
              </a:rPr>
              <a:t> </a:t>
            </a:r>
            <a:r>
              <a:rPr lang="en-US" dirty="0">
                <a:solidFill>
                  <a:srgbClr val="4F7065"/>
                </a:solidFill>
                <a:effectLst>
                  <a:outerShdw blurRad="38100" dist="38100" dir="2700000" algn="tl">
                    <a:srgbClr val="000000">
                      <a:alpha val="43137"/>
                    </a:srgbClr>
                  </a:outerShdw>
                </a:effectLst>
                <a:sym typeface="Wingdings 3" panose="05040102010807070707" pitchFamily="18" charset="2"/>
              </a:rPr>
              <a:t>Idaho State University</a:t>
            </a:r>
          </a:p>
          <a:p>
            <a:pPr>
              <a:lnSpc>
                <a:spcPct val="150000"/>
              </a:lnSpc>
              <a:buClr>
                <a:srgbClr val="4F7065"/>
              </a:buClr>
            </a:pPr>
            <a:r>
              <a:rPr lang="en-US" dirty="0"/>
              <a:t>$1.7 million  </a:t>
            </a:r>
            <a:r>
              <a:rPr lang="en-US" b="1" dirty="0">
                <a:solidFill>
                  <a:srgbClr val="003A54"/>
                </a:solidFill>
                <a:effectLst>
                  <a:outerShdw blurRad="38100" dist="38100" dir="2700000" algn="tl">
                    <a:srgbClr val="000000">
                      <a:alpha val="43137"/>
                    </a:srgbClr>
                  </a:outerShdw>
                </a:effectLst>
                <a:sym typeface="Wingdings 3" panose="05040102010807070707" pitchFamily="18" charset="2"/>
              </a:rPr>
              <a:t></a:t>
            </a:r>
            <a:r>
              <a:rPr lang="en-US" b="1" dirty="0">
                <a:solidFill>
                  <a:srgbClr val="FFC000"/>
                </a:solidFill>
                <a:effectLst>
                  <a:outerShdw blurRad="38100" dist="38100" dir="2700000" algn="tl">
                    <a:srgbClr val="000000">
                      <a:alpha val="43137"/>
                    </a:srgbClr>
                  </a:outerShdw>
                </a:effectLst>
                <a:sym typeface="Wingdings 3" panose="05040102010807070707" pitchFamily="18" charset="2"/>
              </a:rPr>
              <a:t> </a:t>
            </a:r>
            <a:r>
              <a:rPr lang="en-US" dirty="0">
                <a:solidFill>
                  <a:srgbClr val="4F7065"/>
                </a:solidFill>
                <a:effectLst>
                  <a:outerShdw blurRad="38100" dist="38100" dir="2700000" algn="tl">
                    <a:srgbClr val="000000">
                      <a:alpha val="43137"/>
                    </a:srgbClr>
                  </a:outerShdw>
                </a:effectLst>
                <a:sym typeface="Wingdings 3" panose="05040102010807070707" pitchFamily="18" charset="2"/>
              </a:rPr>
              <a:t>State of Alaska</a:t>
            </a:r>
            <a:endParaRPr lang="en-US" dirty="0">
              <a:solidFill>
                <a:srgbClr val="4F7065"/>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l"/>
            <a:r>
              <a:rPr lang="en-US" dirty="0"/>
              <a:t>HIPAA Fines and Penalties</a:t>
            </a:r>
          </a:p>
        </p:txBody>
      </p:sp>
      <p:sp>
        <p:nvSpPr>
          <p:cNvPr id="4" name="Slide Number Placeholder 3"/>
          <p:cNvSpPr>
            <a:spLocks noGrp="1"/>
          </p:cNvSpPr>
          <p:nvPr>
            <p:ph type="sldNum" sz="quarter" idx="12"/>
          </p:nvPr>
        </p:nvSpPr>
        <p:spPr>
          <a:xfrm>
            <a:off x="8686800" y="6248400"/>
            <a:ext cx="457200" cy="476250"/>
          </a:xfrm>
          <a:prstGeom prst="rect">
            <a:avLst/>
          </a:prstGeom>
        </p:spPr>
        <p:txBody>
          <a:bodyPr/>
          <a:lstStyle>
            <a:defPPr>
              <a:defRPr lang="en-US"/>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6ABCA29-D83D-4B22-ADD0-F65267FC8C49}" type="slidenum">
              <a:rPr lang="en-US" smtClean="0"/>
              <a:pPr/>
              <a:t>79</a:t>
            </a:fld>
            <a:endParaRPr lang="en-US" dirty="0"/>
          </a:p>
        </p:txBody>
      </p:sp>
    </p:spTree>
    <p:extLst>
      <p:ext uri="{BB962C8B-B14F-4D97-AF65-F5344CB8AC3E}">
        <p14:creationId xmlns:p14="http://schemas.microsoft.com/office/powerpoint/2010/main" val="3105833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1255D214-5BCC-D8FA-AA87-675BB3C15D74}"/>
              </a:ext>
            </a:extLst>
          </p:cNvPr>
          <p:cNvSpPr>
            <a:spLocks noGrp="1" noChangeArrowheads="1"/>
          </p:cNvSpPr>
          <p:nvPr>
            <p:ph type="body" sz="half" idx="1"/>
          </p:nvPr>
        </p:nvSpPr>
        <p:spPr>
          <a:xfrm>
            <a:off x="5867400" y="1752600"/>
            <a:ext cx="4038600" cy="3657600"/>
          </a:xfrm>
        </p:spPr>
        <p:txBody>
          <a:bodyPr/>
          <a:lstStyle/>
          <a:p>
            <a:pPr marL="0" indent="0">
              <a:buNone/>
            </a:pPr>
            <a:r>
              <a:rPr lang="en-US" altLang="en-US" sz="3600"/>
              <a:t>If patients request copies of their medical records, may they be required to pay for the copies?</a:t>
            </a:r>
          </a:p>
        </p:txBody>
      </p:sp>
      <p:pic>
        <p:nvPicPr>
          <p:cNvPr id="27651" name="Picture 7" descr="BUSI0537">
            <a:extLst>
              <a:ext uri="{FF2B5EF4-FFF2-40B4-BE49-F238E27FC236}">
                <a16:creationId xmlns:a16="http://schemas.microsoft.com/office/drawing/2014/main" id="{D2971AB0-DE7F-CC2E-F89A-957B8D76A79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05001" y="2819400"/>
            <a:ext cx="3389313" cy="3468688"/>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FFC000"/>
              </a:buClr>
            </a:pPr>
            <a:endParaRPr lang="en-US" dirty="0"/>
          </a:p>
          <a:p>
            <a:pPr>
              <a:buClr>
                <a:srgbClr val="4F7065"/>
              </a:buClr>
            </a:pPr>
            <a:r>
              <a:rPr lang="en-US" dirty="0"/>
              <a:t>$2.5 million </a:t>
            </a:r>
            <a:r>
              <a:rPr lang="en-US" dirty="0">
                <a:sym typeface="Wingdings 3" panose="05040102010807070707" pitchFamily="18" charset="2"/>
              </a:rPr>
              <a:t> </a:t>
            </a:r>
            <a:r>
              <a:rPr lang="en-US" dirty="0">
                <a:solidFill>
                  <a:srgbClr val="4F7065"/>
                </a:solidFill>
                <a:effectLst>
                  <a:outerShdw blurRad="38100" dist="38100" dir="2700000" algn="tl">
                    <a:srgbClr val="000000">
                      <a:alpha val="43137"/>
                    </a:srgbClr>
                  </a:outerShdw>
                </a:effectLst>
              </a:rPr>
              <a:t>North Memorial Health System in Minnesota</a:t>
            </a:r>
          </a:p>
          <a:p>
            <a:pPr>
              <a:buClr>
                <a:srgbClr val="4F7065"/>
              </a:buClr>
            </a:pPr>
            <a:endParaRPr lang="en-US" dirty="0"/>
          </a:p>
          <a:p>
            <a:pPr>
              <a:buClr>
                <a:srgbClr val="4F7065"/>
              </a:buClr>
            </a:pPr>
            <a:r>
              <a:rPr lang="en-US" dirty="0"/>
              <a:t>$3.9 million </a:t>
            </a:r>
            <a:r>
              <a:rPr lang="en-US" dirty="0">
                <a:sym typeface="Wingdings 3" panose="05040102010807070707" pitchFamily="18" charset="2"/>
              </a:rPr>
              <a:t> </a:t>
            </a:r>
            <a:r>
              <a:rPr lang="en-US" dirty="0">
                <a:solidFill>
                  <a:srgbClr val="4F7065"/>
                </a:solidFill>
                <a:effectLst>
                  <a:outerShdw blurRad="38100" dist="38100" dir="2700000" algn="tl">
                    <a:srgbClr val="000000">
                      <a:alpha val="43137"/>
                    </a:srgbClr>
                  </a:outerShdw>
                </a:effectLst>
              </a:rPr>
              <a:t>Feinstein Institute for Medical Research</a:t>
            </a:r>
          </a:p>
        </p:txBody>
      </p:sp>
      <p:sp>
        <p:nvSpPr>
          <p:cNvPr id="3" name="Title 2"/>
          <p:cNvSpPr>
            <a:spLocks noGrp="1"/>
          </p:cNvSpPr>
          <p:nvPr>
            <p:ph type="title"/>
          </p:nvPr>
        </p:nvSpPr>
        <p:spPr/>
        <p:txBody>
          <a:bodyPr/>
          <a:lstStyle/>
          <a:p>
            <a:pPr algn="l"/>
            <a:r>
              <a:rPr lang="en-US" dirty="0"/>
              <a:t>HIPAA Fines and Penalties</a:t>
            </a:r>
          </a:p>
        </p:txBody>
      </p:sp>
      <p:sp>
        <p:nvSpPr>
          <p:cNvPr id="4" name="Slide Number Placeholder 3"/>
          <p:cNvSpPr>
            <a:spLocks noGrp="1"/>
          </p:cNvSpPr>
          <p:nvPr>
            <p:ph type="sldNum" sz="quarter" idx="12"/>
          </p:nvPr>
        </p:nvSpPr>
        <p:spPr>
          <a:xfrm>
            <a:off x="8686800" y="6248400"/>
            <a:ext cx="457200" cy="476250"/>
          </a:xfrm>
          <a:prstGeom prst="rect">
            <a:avLst/>
          </a:prstGeom>
        </p:spPr>
        <p:txBody>
          <a:bodyPr/>
          <a:lstStyle>
            <a:defPPr>
              <a:defRPr lang="en-US"/>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6ABCA29-D83D-4B22-ADD0-F65267FC8C49}" type="slidenum">
              <a:rPr lang="en-US" smtClean="0"/>
              <a:pPr/>
              <a:t>80</a:t>
            </a:fld>
            <a:endParaRPr lang="en-US" dirty="0"/>
          </a:p>
        </p:txBody>
      </p:sp>
    </p:spTree>
    <p:extLst>
      <p:ext uri="{BB962C8B-B14F-4D97-AF65-F5344CB8AC3E}">
        <p14:creationId xmlns:p14="http://schemas.microsoft.com/office/powerpoint/2010/main" val="31747607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Clr>
                <a:srgbClr val="FFC000"/>
              </a:buClr>
              <a:buNone/>
            </a:pPr>
            <a:r>
              <a:rPr lang="en-US" dirty="0"/>
              <a:t>OCR Chief Regional Counsel:</a:t>
            </a:r>
          </a:p>
          <a:p>
            <a:pPr>
              <a:buClr>
                <a:srgbClr val="FFC000"/>
              </a:buClr>
            </a:pPr>
            <a:endParaRPr lang="en-US" dirty="0"/>
          </a:p>
          <a:p>
            <a:pPr marL="0" indent="0" algn="ctr">
              <a:buClr>
                <a:srgbClr val="FFC000"/>
              </a:buClr>
              <a:buNone/>
            </a:pPr>
            <a:r>
              <a:rPr lang="en-US" i="1" dirty="0">
                <a:effectLst>
                  <a:outerShdw blurRad="38100" dist="38100" dir="2700000" algn="tl">
                    <a:srgbClr val="000000">
                      <a:alpha val="43137"/>
                    </a:srgbClr>
                  </a:outerShdw>
                </a:effectLst>
              </a:rPr>
              <a:t>“We have collected over $10 million in fines under HIPAA . </a:t>
            </a:r>
          </a:p>
          <a:p>
            <a:pPr marL="0" indent="0" algn="ctr">
              <a:buClr>
                <a:srgbClr val="FFC000"/>
              </a:buClr>
              <a:buNone/>
            </a:pPr>
            <a:r>
              <a:rPr lang="en-US" i="1" dirty="0">
                <a:effectLst>
                  <a:outerShdw blurRad="38100" dist="38100" dir="2700000" algn="tl">
                    <a:srgbClr val="000000">
                      <a:alpha val="43137"/>
                    </a:srgbClr>
                  </a:outerShdw>
                </a:effectLst>
              </a:rPr>
              <a:t>You </a:t>
            </a:r>
            <a:r>
              <a:rPr lang="en-US" i="1" dirty="0" err="1">
                <a:effectLst>
                  <a:outerShdw blurRad="38100" dist="38100" dir="2700000" algn="tl">
                    <a:srgbClr val="000000">
                      <a:alpha val="43137"/>
                    </a:srgbClr>
                  </a:outerShdw>
                </a:effectLst>
              </a:rPr>
              <a:t>ain’t</a:t>
            </a:r>
            <a:r>
              <a:rPr lang="en-US" i="1" dirty="0">
                <a:effectLst>
                  <a:outerShdw blurRad="38100" dist="38100" dir="2700000" algn="tl">
                    <a:srgbClr val="000000">
                      <a:alpha val="43137"/>
                    </a:srgbClr>
                  </a:outerShdw>
                </a:effectLst>
              </a:rPr>
              <a:t> seen nothing yet . . .”</a:t>
            </a:r>
          </a:p>
        </p:txBody>
      </p:sp>
      <p:sp>
        <p:nvSpPr>
          <p:cNvPr id="3" name="Title 2"/>
          <p:cNvSpPr>
            <a:spLocks noGrp="1"/>
          </p:cNvSpPr>
          <p:nvPr>
            <p:ph type="title"/>
          </p:nvPr>
        </p:nvSpPr>
        <p:spPr/>
        <p:txBody>
          <a:bodyPr/>
          <a:lstStyle/>
          <a:p>
            <a:pPr algn="l"/>
            <a:endParaRPr lang="en-US" dirty="0"/>
          </a:p>
        </p:txBody>
      </p:sp>
      <p:sp>
        <p:nvSpPr>
          <p:cNvPr id="4" name="Slide Number Placeholder 3"/>
          <p:cNvSpPr>
            <a:spLocks noGrp="1"/>
          </p:cNvSpPr>
          <p:nvPr>
            <p:ph type="sldNum" sz="quarter" idx="12"/>
          </p:nvPr>
        </p:nvSpPr>
        <p:spPr>
          <a:xfrm>
            <a:off x="8686800" y="6248400"/>
            <a:ext cx="457200" cy="476250"/>
          </a:xfrm>
          <a:prstGeom prst="rect">
            <a:avLst/>
          </a:prstGeom>
        </p:spPr>
        <p:txBody>
          <a:bodyPr/>
          <a:lstStyle>
            <a:defPPr>
              <a:defRPr lang="en-US"/>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6ABCA29-D83D-4B22-ADD0-F65267FC8C49}" type="slidenum">
              <a:rPr lang="en-US" smtClean="0"/>
              <a:pPr/>
              <a:t>81</a:t>
            </a:fld>
            <a:endParaRPr lang="en-US" dirty="0"/>
          </a:p>
        </p:txBody>
      </p:sp>
    </p:spTree>
    <p:extLst>
      <p:ext uri="{BB962C8B-B14F-4D97-AF65-F5344CB8AC3E}">
        <p14:creationId xmlns:p14="http://schemas.microsoft.com/office/powerpoint/2010/main" val="58343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AD08-3766-45E8-BBAD-3EDC5583D763}"/>
              </a:ext>
            </a:extLst>
          </p:cNvPr>
          <p:cNvSpPr>
            <a:spLocks noGrp="1"/>
          </p:cNvSpPr>
          <p:nvPr>
            <p:ph type="body" sz="quarter" idx="10"/>
          </p:nvPr>
        </p:nvSpPr>
        <p:spPr>
          <a:xfrm>
            <a:off x="228600" y="4267200"/>
            <a:ext cx="9601200" cy="1219200"/>
          </a:xfrm>
        </p:spPr>
        <p:txBody>
          <a:bodyPr/>
          <a:lstStyle/>
          <a:p>
            <a:r>
              <a:rPr lang="en-US" dirty="0"/>
              <a:t>Cybersecurity – Current Concerns</a:t>
            </a:r>
          </a:p>
        </p:txBody>
      </p:sp>
      <p:pic>
        <p:nvPicPr>
          <p:cNvPr id="2" name="Picture 2" descr="12 Ways to Improve Cybersecurity">
            <a:extLst>
              <a:ext uri="{FF2B5EF4-FFF2-40B4-BE49-F238E27FC236}">
                <a16:creationId xmlns:a16="http://schemas.microsoft.com/office/drawing/2014/main" id="{66C11149-0AE0-43DB-9144-73BB3440A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04800"/>
            <a:ext cx="6708517"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7007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E323BF-14E1-467E-BFAD-807470DBA266}"/>
              </a:ext>
            </a:extLst>
          </p:cNvPr>
          <p:cNvSpPr>
            <a:spLocks noGrp="1"/>
          </p:cNvSpPr>
          <p:nvPr>
            <p:ph type="title"/>
          </p:nvPr>
        </p:nvSpPr>
        <p:spPr/>
        <p:txBody>
          <a:bodyPr/>
          <a:lstStyle/>
          <a:p>
            <a:r>
              <a:rPr lang="en-US" dirty="0"/>
              <a:t>HIPAA Security Rule – The Basics</a:t>
            </a:r>
          </a:p>
        </p:txBody>
      </p:sp>
      <p:sp>
        <p:nvSpPr>
          <p:cNvPr id="4" name="Content Placeholder 3">
            <a:extLst>
              <a:ext uri="{FF2B5EF4-FFF2-40B4-BE49-F238E27FC236}">
                <a16:creationId xmlns:a16="http://schemas.microsoft.com/office/drawing/2014/main" id="{65FCD430-B7D3-48AB-AC44-6EC74C2D0E03}"/>
              </a:ext>
            </a:extLst>
          </p:cNvPr>
          <p:cNvSpPr>
            <a:spLocks noGrp="1"/>
          </p:cNvSpPr>
          <p:nvPr>
            <p:ph idx="1"/>
          </p:nvPr>
        </p:nvSpPr>
        <p:spPr>
          <a:xfrm>
            <a:off x="533400" y="1676401"/>
            <a:ext cx="11429999" cy="4422774"/>
          </a:xfrm>
        </p:spPr>
        <p:txBody>
          <a:bodyPr/>
          <a:lstStyle/>
          <a:p>
            <a:pPr marL="0" indent="0">
              <a:buNone/>
            </a:pPr>
            <a:r>
              <a:rPr lang="en-US" dirty="0"/>
              <a:t>Covered entities must:</a:t>
            </a:r>
          </a:p>
          <a:p>
            <a:pPr marL="0" indent="0">
              <a:spcAft>
                <a:spcPts val="2400"/>
              </a:spcAft>
              <a:buNone/>
            </a:pPr>
            <a:r>
              <a:rPr lang="en-US" dirty="0"/>
              <a:t>	1.	Ensure the </a:t>
            </a:r>
            <a:r>
              <a:rPr lang="en-US" u="sng" dirty="0"/>
              <a:t>confidentiality</a:t>
            </a:r>
            <a:r>
              <a:rPr lang="en-US" dirty="0"/>
              <a:t>, </a:t>
            </a:r>
            <a:r>
              <a:rPr lang="en-US" u="sng" dirty="0"/>
              <a:t>integrity</a:t>
            </a:r>
            <a:r>
              <a:rPr lang="en-US" dirty="0"/>
              <a:t>, and </a:t>
            </a:r>
            <a:r>
              <a:rPr lang="en-US" u="sng" dirty="0"/>
              <a:t>availability</a:t>
            </a:r>
            <a:r>
              <a:rPr lang="en-US" dirty="0"/>
              <a:t> of ePHI;</a:t>
            </a:r>
          </a:p>
          <a:p>
            <a:pPr marL="0" indent="0">
              <a:spcAft>
                <a:spcPts val="2400"/>
              </a:spcAft>
              <a:buNone/>
            </a:pPr>
            <a:r>
              <a:rPr lang="en-US" dirty="0"/>
              <a:t>	2.	Identify and protect against reasonably anticipated threats 		to the security or integrity of the ePHI;</a:t>
            </a:r>
          </a:p>
          <a:p>
            <a:pPr marL="0" indent="0">
              <a:spcAft>
                <a:spcPts val="2400"/>
              </a:spcAft>
              <a:buNone/>
            </a:pPr>
            <a:r>
              <a:rPr lang="en-US" dirty="0"/>
              <a:t>	3.	Protect against reasonably anticipated, impermissible 			uses or disclosures; and</a:t>
            </a:r>
          </a:p>
          <a:p>
            <a:pPr marL="0" indent="0">
              <a:spcAft>
                <a:spcPts val="2400"/>
              </a:spcAft>
              <a:buNone/>
            </a:pPr>
            <a:r>
              <a:rPr lang="en-US" dirty="0"/>
              <a:t>	4.	Ensure compliance by their workforce.</a:t>
            </a:r>
          </a:p>
        </p:txBody>
      </p:sp>
    </p:spTree>
    <p:extLst>
      <p:ext uri="{BB962C8B-B14F-4D97-AF65-F5344CB8AC3E}">
        <p14:creationId xmlns:p14="http://schemas.microsoft.com/office/powerpoint/2010/main" val="21060093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6CD43-ED68-45E0-A884-19A21A76ADE5}"/>
              </a:ext>
            </a:extLst>
          </p:cNvPr>
          <p:cNvSpPr>
            <a:spLocks noGrp="1"/>
          </p:cNvSpPr>
          <p:nvPr>
            <p:ph type="title"/>
          </p:nvPr>
        </p:nvSpPr>
        <p:spPr/>
        <p:txBody>
          <a:bodyPr/>
          <a:lstStyle/>
          <a:p>
            <a:r>
              <a:rPr lang="en-US" dirty="0"/>
              <a:t>HIPAA Security Rule – The Basics</a:t>
            </a:r>
          </a:p>
        </p:txBody>
      </p:sp>
      <p:sp>
        <p:nvSpPr>
          <p:cNvPr id="3" name="Content Placeholder 2">
            <a:extLst>
              <a:ext uri="{FF2B5EF4-FFF2-40B4-BE49-F238E27FC236}">
                <a16:creationId xmlns:a16="http://schemas.microsoft.com/office/drawing/2014/main" id="{D46C0EA8-F999-4F2C-90E9-AADE100BFA90}"/>
              </a:ext>
            </a:extLst>
          </p:cNvPr>
          <p:cNvSpPr>
            <a:spLocks noGrp="1"/>
          </p:cNvSpPr>
          <p:nvPr>
            <p:ph idx="1"/>
          </p:nvPr>
        </p:nvSpPr>
        <p:spPr>
          <a:xfrm>
            <a:off x="533401" y="1752599"/>
            <a:ext cx="11201398" cy="3962401"/>
          </a:xfrm>
        </p:spPr>
        <p:txBody>
          <a:bodyPr/>
          <a:lstStyle/>
          <a:p>
            <a:pPr marL="0" indent="0">
              <a:spcAft>
                <a:spcPts val="2400"/>
              </a:spcAft>
              <a:buNone/>
            </a:pPr>
            <a:r>
              <a:rPr lang="en-US" dirty="0"/>
              <a:t>Security Rule is meant to be flexible and scalable, requiring the covered entity to consider:</a:t>
            </a:r>
          </a:p>
          <a:p>
            <a:pPr>
              <a:spcAft>
                <a:spcPts val="2400"/>
              </a:spcAft>
              <a:buFont typeface="Arial" panose="020B0604020202020204" pitchFamily="34" charset="0"/>
              <a:buChar char="•"/>
            </a:pPr>
            <a:r>
              <a:rPr lang="en-US" dirty="0"/>
              <a:t>Its size, complexity, and capabilities;</a:t>
            </a:r>
          </a:p>
          <a:p>
            <a:pPr>
              <a:spcAft>
                <a:spcPts val="2400"/>
              </a:spcAft>
              <a:buFont typeface="Arial" panose="020B0604020202020204" pitchFamily="34" charset="0"/>
              <a:buChar char="•"/>
            </a:pPr>
            <a:r>
              <a:rPr lang="en-US" dirty="0"/>
              <a:t>Its technical, hardware, and software infrastructure;</a:t>
            </a:r>
          </a:p>
          <a:p>
            <a:pPr>
              <a:spcAft>
                <a:spcPts val="2400"/>
              </a:spcAft>
              <a:buFont typeface="Arial" panose="020B0604020202020204" pitchFamily="34" charset="0"/>
              <a:buChar char="•"/>
            </a:pPr>
            <a:r>
              <a:rPr lang="en-US" dirty="0"/>
              <a:t>The costs of security measures; and</a:t>
            </a:r>
          </a:p>
          <a:p>
            <a:pPr>
              <a:spcAft>
                <a:spcPts val="2400"/>
              </a:spcAft>
              <a:buFont typeface="Arial" panose="020B0604020202020204" pitchFamily="34" charset="0"/>
              <a:buChar char="•"/>
            </a:pPr>
            <a:r>
              <a:rPr lang="en-US" dirty="0"/>
              <a:t>The likelihood and possible impact of potential risks to ePHI.</a:t>
            </a:r>
          </a:p>
        </p:txBody>
      </p:sp>
    </p:spTree>
    <p:extLst>
      <p:ext uri="{BB962C8B-B14F-4D97-AF65-F5344CB8AC3E}">
        <p14:creationId xmlns:p14="http://schemas.microsoft.com/office/powerpoint/2010/main" val="31341825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BDA57-F785-41DC-B03A-9536971F3F89}"/>
              </a:ext>
            </a:extLst>
          </p:cNvPr>
          <p:cNvSpPr>
            <a:spLocks noGrp="1"/>
          </p:cNvSpPr>
          <p:nvPr>
            <p:ph type="title"/>
          </p:nvPr>
        </p:nvSpPr>
        <p:spPr/>
        <p:txBody>
          <a:bodyPr/>
          <a:lstStyle/>
          <a:p>
            <a:r>
              <a:rPr lang="en-US" dirty="0"/>
              <a:t>Risk Analysis Requirement	</a:t>
            </a:r>
          </a:p>
        </p:txBody>
      </p:sp>
      <p:sp>
        <p:nvSpPr>
          <p:cNvPr id="3" name="Content Placeholder 2">
            <a:extLst>
              <a:ext uri="{FF2B5EF4-FFF2-40B4-BE49-F238E27FC236}">
                <a16:creationId xmlns:a16="http://schemas.microsoft.com/office/drawing/2014/main" id="{3F28CFE1-F442-49D1-A122-65732BC20B76}"/>
              </a:ext>
            </a:extLst>
          </p:cNvPr>
          <p:cNvSpPr>
            <a:spLocks noGrp="1"/>
          </p:cNvSpPr>
          <p:nvPr>
            <p:ph idx="1"/>
          </p:nvPr>
        </p:nvSpPr>
        <p:spPr>
          <a:xfrm>
            <a:off x="533401" y="1828799"/>
            <a:ext cx="11201398" cy="4419601"/>
          </a:xfrm>
        </p:spPr>
        <p:txBody>
          <a:bodyPr/>
          <a:lstStyle/>
          <a:p>
            <a:pPr>
              <a:spcAft>
                <a:spcPts val="2400"/>
              </a:spcAft>
            </a:pPr>
            <a:r>
              <a:rPr lang="en-US" b="1" dirty="0"/>
              <a:t>Definition: “Conduct an accurate and thorough assessment of the potential risks and vulnerabilities to the confidentiality, integrity, and availability of electronic protected health information held by the covered entity or business associate.”</a:t>
            </a:r>
          </a:p>
          <a:p>
            <a:pPr>
              <a:spcAft>
                <a:spcPts val="2400"/>
              </a:spcAft>
            </a:pPr>
            <a:r>
              <a:rPr lang="en-US" b="1" dirty="0">
                <a:hlinkClick r:id="rId2"/>
              </a:rPr>
              <a:t>OCR Guidance – 9 elements a risk analysis must incorporate</a:t>
            </a:r>
            <a:endParaRPr lang="en-US" u="sng" dirty="0"/>
          </a:p>
          <a:p>
            <a:pPr>
              <a:spcAft>
                <a:spcPts val="2400"/>
              </a:spcAft>
            </a:pPr>
            <a:r>
              <a:rPr lang="en-US" b="1" dirty="0"/>
              <a:t>Must be documented</a:t>
            </a:r>
          </a:p>
          <a:p>
            <a:pPr>
              <a:spcAft>
                <a:spcPts val="2400"/>
              </a:spcAft>
            </a:pPr>
            <a:r>
              <a:rPr lang="en-US" b="1" dirty="0"/>
              <a:t>Must occur “regularly” (at least annually) and be modified in a changing environment.</a:t>
            </a:r>
          </a:p>
          <a:p>
            <a:endParaRPr lang="en-US" dirty="0"/>
          </a:p>
        </p:txBody>
      </p:sp>
    </p:spTree>
    <p:extLst>
      <p:ext uri="{BB962C8B-B14F-4D97-AF65-F5344CB8AC3E}">
        <p14:creationId xmlns:p14="http://schemas.microsoft.com/office/powerpoint/2010/main" val="37937224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ACB00-CECF-40C6-B587-A14ED49ACE31}"/>
              </a:ext>
            </a:extLst>
          </p:cNvPr>
          <p:cNvSpPr>
            <a:spLocks noGrp="1"/>
          </p:cNvSpPr>
          <p:nvPr>
            <p:ph type="title"/>
          </p:nvPr>
        </p:nvSpPr>
        <p:spPr/>
        <p:txBody>
          <a:bodyPr/>
          <a:lstStyle/>
          <a:p>
            <a:r>
              <a:rPr lang="en-US" dirty="0"/>
              <a:t>3 Types of Security Safeguards</a:t>
            </a:r>
          </a:p>
        </p:txBody>
      </p:sp>
      <p:sp>
        <p:nvSpPr>
          <p:cNvPr id="3" name="Content Placeholder 2">
            <a:extLst>
              <a:ext uri="{FF2B5EF4-FFF2-40B4-BE49-F238E27FC236}">
                <a16:creationId xmlns:a16="http://schemas.microsoft.com/office/drawing/2014/main" id="{06A1341F-4541-4743-A7DD-51D6448947AC}"/>
              </a:ext>
            </a:extLst>
          </p:cNvPr>
          <p:cNvSpPr>
            <a:spLocks noGrp="1"/>
          </p:cNvSpPr>
          <p:nvPr>
            <p:ph idx="1"/>
          </p:nvPr>
        </p:nvSpPr>
        <p:spPr>
          <a:xfrm>
            <a:off x="533401" y="1528762"/>
            <a:ext cx="11201398" cy="4872037"/>
          </a:xfrm>
        </p:spPr>
        <p:txBody>
          <a:bodyPr/>
          <a:lstStyle/>
          <a:p>
            <a:pPr marL="0" indent="0">
              <a:buNone/>
            </a:pPr>
            <a:endParaRPr lang="en-US" dirty="0"/>
          </a:p>
          <a:p>
            <a:pPr marL="0" indent="0">
              <a:buNone/>
            </a:pPr>
            <a:r>
              <a:rPr lang="en-US" dirty="0"/>
              <a:t>	1.	Administrative Safeguards</a:t>
            </a:r>
          </a:p>
          <a:p>
            <a:pPr marL="0" indent="0">
              <a:buNone/>
            </a:pPr>
            <a:endParaRPr lang="en-US" dirty="0"/>
          </a:p>
          <a:p>
            <a:pPr marL="0" indent="0">
              <a:buNone/>
            </a:pPr>
            <a:r>
              <a:rPr lang="en-US" dirty="0"/>
              <a:t>	2.	Physical Safeguards</a:t>
            </a:r>
          </a:p>
          <a:p>
            <a:pPr marL="0" indent="0">
              <a:buNone/>
            </a:pPr>
            <a:endParaRPr lang="en-US" dirty="0"/>
          </a:p>
          <a:p>
            <a:pPr marL="0" indent="0">
              <a:buNone/>
            </a:pPr>
            <a:r>
              <a:rPr lang="en-US" dirty="0"/>
              <a:t>	3.	Technical Safeguards</a:t>
            </a:r>
          </a:p>
          <a:p>
            <a:pPr marL="0" indent="0">
              <a:buNone/>
            </a:pPr>
            <a:endParaRPr lang="en-US" dirty="0"/>
          </a:p>
          <a:p>
            <a:pPr marL="0" indent="0">
              <a:buNone/>
            </a:pPr>
            <a:r>
              <a:rPr lang="en-US" dirty="0"/>
              <a:t>For each type, the Rule identifies various security standards.</a:t>
            </a:r>
          </a:p>
        </p:txBody>
      </p:sp>
    </p:spTree>
    <p:extLst>
      <p:ext uri="{BB962C8B-B14F-4D97-AF65-F5344CB8AC3E}">
        <p14:creationId xmlns:p14="http://schemas.microsoft.com/office/powerpoint/2010/main" val="33951131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7175-A6C8-4A58-9159-47F414C58A7E}"/>
              </a:ext>
            </a:extLst>
          </p:cNvPr>
          <p:cNvSpPr>
            <a:spLocks noGrp="1"/>
          </p:cNvSpPr>
          <p:nvPr>
            <p:ph type="title"/>
          </p:nvPr>
        </p:nvSpPr>
        <p:spPr/>
        <p:txBody>
          <a:bodyPr/>
          <a:lstStyle/>
          <a:p>
            <a:r>
              <a:rPr lang="en-US" dirty="0"/>
              <a:t>University of Rochester Medical Center (URMC)</a:t>
            </a:r>
          </a:p>
        </p:txBody>
      </p:sp>
      <p:sp>
        <p:nvSpPr>
          <p:cNvPr id="3" name="Content Placeholder 2">
            <a:extLst>
              <a:ext uri="{FF2B5EF4-FFF2-40B4-BE49-F238E27FC236}">
                <a16:creationId xmlns:a16="http://schemas.microsoft.com/office/drawing/2014/main" id="{54008AB7-60D6-413B-8BA0-C5A938A2A711}"/>
              </a:ext>
            </a:extLst>
          </p:cNvPr>
          <p:cNvSpPr>
            <a:spLocks noGrp="1"/>
          </p:cNvSpPr>
          <p:nvPr>
            <p:ph idx="1"/>
          </p:nvPr>
        </p:nvSpPr>
        <p:spPr>
          <a:xfrm>
            <a:off x="533401" y="1825391"/>
            <a:ext cx="11201398" cy="4570412"/>
          </a:xfrm>
        </p:spPr>
        <p:txBody>
          <a:bodyPr/>
          <a:lstStyle/>
          <a:p>
            <a:r>
              <a:rPr lang="en-US" dirty="0"/>
              <a:t>PHI was impermissibly disclosed through the loss of an unencrypted flash drive and theft of an unencrypted laptop</a:t>
            </a:r>
          </a:p>
          <a:p>
            <a:r>
              <a:rPr lang="en-US" dirty="0"/>
              <a:t>$3 million settlement with OCR</a:t>
            </a:r>
          </a:p>
          <a:p>
            <a:r>
              <a:rPr lang="en-US" dirty="0"/>
              <a:t>OCR investigation made the following findings:</a:t>
            </a:r>
          </a:p>
          <a:p>
            <a:pPr lvl="1">
              <a:buFont typeface="Wingdings" panose="05000000000000000000" pitchFamily="2" charset="2"/>
              <a:buChar char="§"/>
            </a:pPr>
            <a:r>
              <a:rPr lang="en-US" dirty="0"/>
              <a:t>Failure to conduct an enterprise-wide risk analysis;</a:t>
            </a:r>
          </a:p>
          <a:p>
            <a:pPr lvl="1">
              <a:buFont typeface="Wingdings" panose="05000000000000000000" pitchFamily="2" charset="2"/>
              <a:buChar char="§"/>
            </a:pPr>
            <a:r>
              <a:rPr lang="en-US" dirty="0"/>
              <a:t>Failure to implement security measures sufficient to reduce risks and vulnerabilities;</a:t>
            </a:r>
          </a:p>
          <a:p>
            <a:pPr lvl="1">
              <a:buFont typeface="Wingdings" panose="05000000000000000000" pitchFamily="2" charset="2"/>
              <a:buChar char="§"/>
            </a:pPr>
            <a:r>
              <a:rPr lang="en-US" dirty="0"/>
              <a:t>Failure to utilize device and media controls; and</a:t>
            </a:r>
          </a:p>
          <a:p>
            <a:pPr lvl="1">
              <a:buFont typeface="Wingdings" panose="05000000000000000000" pitchFamily="2" charset="2"/>
              <a:buChar char="§"/>
            </a:pPr>
            <a:r>
              <a:rPr lang="en-US" dirty="0"/>
              <a:t>Failure to employ a mechanism to encrypt and decrypt ePHI</a:t>
            </a:r>
          </a:p>
          <a:p>
            <a:endParaRPr lang="en-US" dirty="0"/>
          </a:p>
        </p:txBody>
      </p:sp>
    </p:spTree>
    <p:extLst>
      <p:ext uri="{BB962C8B-B14F-4D97-AF65-F5344CB8AC3E}">
        <p14:creationId xmlns:p14="http://schemas.microsoft.com/office/powerpoint/2010/main" val="25467653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480A-3754-4030-8AA0-A78BAB163BBA}"/>
              </a:ext>
            </a:extLst>
          </p:cNvPr>
          <p:cNvSpPr>
            <a:spLocks noGrp="1"/>
          </p:cNvSpPr>
          <p:nvPr>
            <p:ph type="title"/>
          </p:nvPr>
        </p:nvSpPr>
        <p:spPr/>
        <p:txBody>
          <a:bodyPr/>
          <a:lstStyle/>
          <a:p>
            <a:r>
              <a:rPr lang="en-US" dirty="0"/>
              <a:t>University of Texas M.D. Anderson Cancer Center</a:t>
            </a:r>
          </a:p>
        </p:txBody>
      </p:sp>
      <p:sp>
        <p:nvSpPr>
          <p:cNvPr id="3" name="Content Placeholder 2">
            <a:extLst>
              <a:ext uri="{FF2B5EF4-FFF2-40B4-BE49-F238E27FC236}">
                <a16:creationId xmlns:a16="http://schemas.microsoft.com/office/drawing/2014/main" id="{5C2103AF-95F8-467D-A46D-FE2803C5EEB1}"/>
              </a:ext>
            </a:extLst>
          </p:cNvPr>
          <p:cNvSpPr>
            <a:spLocks noGrp="1"/>
          </p:cNvSpPr>
          <p:nvPr>
            <p:ph idx="1"/>
          </p:nvPr>
        </p:nvSpPr>
        <p:spPr>
          <a:xfrm>
            <a:off x="533401" y="1524000"/>
            <a:ext cx="11201398" cy="5181599"/>
          </a:xfrm>
        </p:spPr>
        <p:txBody>
          <a:bodyPr/>
          <a:lstStyle/>
          <a:p>
            <a:r>
              <a:rPr lang="en-US" dirty="0"/>
              <a:t>$4.3 million civil monetary penalty based on a stolen unencrypted laptop and loss of two unencrypted USB thumb drives.</a:t>
            </a:r>
          </a:p>
          <a:p>
            <a:r>
              <a:rPr lang="en-US" dirty="0"/>
              <a:t>However, a federal court of appeals vacated the penalty in a rare rebuke of HHS enforcement power, ruling that:</a:t>
            </a:r>
          </a:p>
          <a:p>
            <a:pPr lvl="1">
              <a:buFont typeface="Wingdings" panose="05000000000000000000" pitchFamily="2" charset="2"/>
              <a:buChar char="§"/>
            </a:pPr>
            <a:r>
              <a:rPr lang="en-US" dirty="0"/>
              <a:t>The Encryption Rule requires only that that the covered entity have “a mechanism” for encryption, and because M.D. Anderson had a “mechanism” for encryption, no violation.</a:t>
            </a:r>
          </a:p>
          <a:p>
            <a:pPr lvl="1">
              <a:buFont typeface="Wingdings" panose="05000000000000000000" pitchFamily="2" charset="2"/>
              <a:buChar char="§"/>
            </a:pPr>
            <a:r>
              <a:rPr lang="en-US" dirty="0"/>
              <a:t>A covered entity does not violate the Disclosure Rule anytime it merely loses control of ePHI. A violation requires an </a:t>
            </a:r>
            <a:r>
              <a:rPr lang="en-US" i="1" dirty="0"/>
              <a:t>affirmative</a:t>
            </a:r>
            <a:r>
              <a:rPr lang="en-US" dirty="0"/>
              <a:t> act of disclosure, not a passive loss of information.</a:t>
            </a:r>
          </a:p>
          <a:p>
            <a:pPr lvl="1">
              <a:buFont typeface="Wingdings" panose="05000000000000000000" pitchFamily="2" charset="2"/>
              <a:buChar char="§"/>
            </a:pPr>
            <a:r>
              <a:rPr lang="en-US" dirty="0"/>
              <a:t>Court was also critical of the size of the monetary fine and how it was calculated.</a:t>
            </a:r>
          </a:p>
          <a:p>
            <a:pPr lvl="1"/>
            <a:endParaRPr lang="en-US" dirty="0"/>
          </a:p>
          <a:p>
            <a:pPr lvl="1"/>
            <a:endParaRPr lang="en-US" dirty="0"/>
          </a:p>
        </p:txBody>
      </p:sp>
    </p:spTree>
    <p:extLst>
      <p:ext uri="{BB962C8B-B14F-4D97-AF65-F5344CB8AC3E}">
        <p14:creationId xmlns:p14="http://schemas.microsoft.com/office/powerpoint/2010/main" val="32479088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261E-12ED-4891-988C-DFC9649F5446}"/>
              </a:ext>
            </a:extLst>
          </p:cNvPr>
          <p:cNvSpPr>
            <a:spLocks noGrp="1"/>
          </p:cNvSpPr>
          <p:nvPr>
            <p:ph type="title"/>
          </p:nvPr>
        </p:nvSpPr>
        <p:spPr/>
        <p:txBody>
          <a:bodyPr/>
          <a:lstStyle/>
          <a:p>
            <a:r>
              <a:rPr lang="en-US" dirty="0"/>
              <a:t>Takeaway from URMC &amp; M.D. Anderson cases</a:t>
            </a:r>
          </a:p>
        </p:txBody>
      </p:sp>
      <p:sp>
        <p:nvSpPr>
          <p:cNvPr id="3" name="Content Placeholder 2">
            <a:extLst>
              <a:ext uri="{FF2B5EF4-FFF2-40B4-BE49-F238E27FC236}">
                <a16:creationId xmlns:a16="http://schemas.microsoft.com/office/drawing/2014/main" id="{ED788690-E999-4955-9235-1E25E8A8BF3B}"/>
              </a:ext>
            </a:extLst>
          </p:cNvPr>
          <p:cNvSpPr>
            <a:spLocks noGrp="1"/>
          </p:cNvSpPr>
          <p:nvPr>
            <p:ph idx="1"/>
          </p:nvPr>
        </p:nvSpPr>
        <p:spPr>
          <a:xfrm>
            <a:off x="533400" y="1528763"/>
            <a:ext cx="11129437" cy="4570412"/>
          </a:xfrm>
        </p:spPr>
        <p:txBody>
          <a:bodyPr/>
          <a:lstStyle/>
          <a:p>
            <a:pPr marL="0" indent="0">
              <a:buNone/>
            </a:pPr>
            <a:endParaRPr lang="en-US" dirty="0"/>
          </a:p>
          <a:p>
            <a:r>
              <a:rPr lang="en-US" dirty="0"/>
              <a:t>Encrypting the laptops and flash drives likely would have decreased or altogether avoided the monetary fines.</a:t>
            </a:r>
          </a:p>
          <a:p>
            <a:endParaRPr lang="en-US" dirty="0"/>
          </a:p>
          <a:p>
            <a:r>
              <a:rPr lang="en-US" dirty="0"/>
              <a:t>The key issue in both cases was not necessarily that ePHI was stolen or lost, but rather whether the entities had implemented the required policies and procedures.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98617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80462384-51EB-A2F2-6004-1C8B077DA9CC}"/>
              </a:ext>
            </a:extLst>
          </p:cNvPr>
          <p:cNvSpPr>
            <a:spLocks noGrp="1" noChangeArrowheads="1"/>
          </p:cNvSpPr>
          <p:nvPr>
            <p:ph type="body" sz="half" idx="1"/>
          </p:nvPr>
        </p:nvSpPr>
        <p:spPr>
          <a:xfrm>
            <a:off x="1981200" y="1905000"/>
            <a:ext cx="3886200" cy="3581400"/>
          </a:xfrm>
        </p:spPr>
        <p:txBody>
          <a:bodyPr/>
          <a:lstStyle/>
          <a:p>
            <a:pPr marL="0" indent="0">
              <a:buNone/>
            </a:pPr>
            <a:r>
              <a:rPr lang="en-US" altLang="en-US" sz="3600"/>
              <a:t>Can a patient have a friend or family member pick up a prescription for her?</a:t>
            </a:r>
          </a:p>
        </p:txBody>
      </p:sp>
      <p:pic>
        <p:nvPicPr>
          <p:cNvPr id="28675" name="Picture 4" descr="MEDI0262">
            <a:extLst>
              <a:ext uri="{FF2B5EF4-FFF2-40B4-BE49-F238E27FC236}">
                <a16:creationId xmlns:a16="http://schemas.microsoft.com/office/drawing/2014/main" id="{F5ED3132-7CF1-1CB7-07C7-F4E69C2A355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23025" y="2112964"/>
            <a:ext cx="3536950" cy="3470275"/>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32B0CD-B49C-4972-94E2-3584A52AD8F1}"/>
              </a:ext>
            </a:extLst>
          </p:cNvPr>
          <p:cNvSpPr>
            <a:spLocks noGrp="1"/>
          </p:cNvSpPr>
          <p:nvPr>
            <p:ph type="title"/>
          </p:nvPr>
        </p:nvSpPr>
        <p:spPr>
          <a:xfrm>
            <a:off x="484682" y="457200"/>
            <a:ext cx="11707318" cy="854075"/>
          </a:xfrm>
        </p:spPr>
        <p:txBody>
          <a:bodyPr/>
          <a:lstStyle/>
          <a:p>
            <a:r>
              <a:rPr lang="en-US" sz="3400" dirty="0"/>
              <a:t>Current Cybersecurity Concern – Ransomware Attacks</a:t>
            </a:r>
          </a:p>
        </p:txBody>
      </p:sp>
      <p:sp>
        <p:nvSpPr>
          <p:cNvPr id="4" name="Content Placeholder 3">
            <a:extLst>
              <a:ext uri="{FF2B5EF4-FFF2-40B4-BE49-F238E27FC236}">
                <a16:creationId xmlns:a16="http://schemas.microsoft.com/office/drawing/2014/main" id="{46CB0765-444E-44FF-81CA-76BEEC17F9C9}"/>
              </a:ext>
            </a:extLst>
          </p:cNvPr>
          <p:cNvSpPr>
            <a:spLocks noGrp="1"/>
          </p:cNvSpPr>
          <p:nvPr>
            <p:ph idx="1"/>
          </p:nvPr>
        </p:nvSpPr>
        <p:spPr>
          <a:xfrm>
            <a:off x="484682" y="1828799"/>
            <a:ext cx="11250117" cy="4270375"/>
          </a:xfrm>
        </p:spPr>
        <p:txBody>
          <a:bodyPr/>
          <a:lstStyle/>
          <a:p>
            <a:pPr>
              <a:spcAft>
                <a:spcPts val="2400"/>
              </a:spcAft>
            </a:pPr>
            <a:r>
              <a:rPr lang="en-US" dirty="0">
                <a:solidFill>
                  <a:schemeClr val="tx1">
                    <a:lumMod val="85000"/>
                    <a:lumOff val="15000"/>
                  </a:schemeClr>
                </a:solidFill>
              </a:rPr>
              <a:t>Malicious software used by hackers to lock or encrypt the data stored on your computer or other electronic device, rendering your data unusable.</a:t>
            </a:r>
          </a:p>
          <a:p>
            <a:pPr>
              <a:spcAft>
                <a:spcPts val="2400"/>
              </a:spcAft>
            </a:pPr>
            <a:r>
              <a:rPr lang="en-US" dirty="0">
                <a:solidFill>
                  <a:schemeClr val="tx1">
                    <a:lumMod val="85000"/>
                    <a:lumOff val="15000"/>
                  </a:schemeClr>
                </a:solidFill>
              </a:rPr>
              <a:t>Hackers typically demand a ransom payment in exchange for their encryption key. </a:t>
            </a:r>
          </a:p>
          <a:p>
            <a:r>
              <a:rPr lang="en-US" i="0" dirty="0">
                <a:solidFill>
                  <a:schemeClr val="tx1">
                    <a:lumMod val="85000"/>
                    <a:lumOff val="15000"/>
                  </a:schemeClr>
                </a:solidFill>
                <a:effectLst/>
                <a:latin typeface="Roboto" panose="02000000000000000000" pitchFamily="2" charset="0"/>
              </a:rPr>
              <a:t>Often happens when victims mistakenly download malware through email attachments or links from unknown sources — which happen to be hackers</a:t>
            </a:r>
            <a:endParaRPr lang="en-US" dirty="0">
              <a:solidFill>
                <a:schemeClr val="tx1">
                  <a:lumMod val="85000"/>
                  <a:lumOff val="15000"/>
                </a:schemeClr>
              </a:solidFill>
            </a:endParaRPr>
          </a:p>
          <a:p>
            <a:endParaRPr lang="en-US" dirty="0"/>
          </a:p>
          <a:p>
            <a:endParaRPr lang="en-US" dirty="0"/>
          </a:p>
        </p:txBody>
      </p:sp>
    </p:spTree>
    <p:extLst>
      <p:ext uri="{BB962C8B-B14F-4D97-AF65-F5344CB8AC3E}">
        <p14:creationId xmlns:p14="http://schemas.microsoft.com/office/powerpoint/2010/main" val="3599894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A15C-0907-446A-914D-9514AD7BDEFC}"/>
              </a:ext>
            </a:extLst>
          </p:cNvPr>
          <p:cNvSpPr>
            <a:spLocks noGrp="1"/>
          </p:cNvSpPr>
          <p:nvPr>
            <p:ph type="title"/>
          </p:nvPr>
        </p:nvSpPr>
        <p:spPr/>
        <p:txBody>
          <a:bodyPr/>
          <a:lstStyle/>
          <a:p>
            <a:r>
              <a:rPr lang="en-US" dirty="0"/>
              <a:t>Ransomware Attack – July 2021</a:t>
            </a:r>
          </a:p>
        </p:txBody>
      </p:sp>
      <p:pic>
        <p:nvPicPr>
          <p:cNvPr id="4" name="Content Placeholder 5">
            <a:extLst>
              <a:ext uri="{FF2B5EF4-FFF2-40B4-BE49-F238E27FC236}">
                <a16:creationId xmlns:a16="http://schemas.microsoft.com/office/drawing/2014/main" id="{C439024B-37E7-4BE1-B2E8-28980216E9DC}"/>
              </a:ext>
            </a:extLst>
          </p:cNvPr>
          <p:cNvPicPr>
            <a:picLocks noChangeAspect="1"/>
          </p:cNvPicPr>
          <p:nvPr/>
        </p:nvPicPr>
        <p:blipFill>
          <a:blip r:embed="rId2"/>
          <a:stretch>
            <a:fillRect/>
          </a:stretch>
        </p:blipFill>
        <p:spPr>
          <a:xfrm>
            <a:off x="2348659" y="1417638"/>
            <a:ext cx="7494681" cy="483076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932294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10A3-F78B-4BD7-A00B-4A19719FD938}"/>
              </a:ext>
            </a:extLst>
          </p:cNvPr>
          <p:cNvSpPr>
            <a:spLocks noGrp="1"/>
          </p:cNvSpPr>
          <p:nvPr>
            <p:ph type="title"/>
          </p:nvPr>
        </p:nvSpPr>
        <p:spPr/>
        <p:txBody>
          <a:bodyPr/>
          <a:lstStyle/>
          <a:p>
            <a:r>
              <a:rPr lang="en-US" dirty="0"/>
              <a:t>Ransomware Attacks – July 2021</a:t>
            </a:r>
          </a:p>
        </p:txBody>
      </p:sp>
      <p:pic>
        <p:nvPicPr>
          <p:cNvPr id="4" name="Content Placeholder 5">
            <a:extLst>
              <a:ext uri="{FF2B5EF4-FFF2-40B4-BE49-F238E27FC236}">
                <a16:creationId xmlns:a16="http://schemas.microsoft.com/office/drawing/2014/main" id="{829D68E0-882E-4AC8-95A7-1EF4B3095AAE}"/>
              </a:ext>
            </a:extLst>
          </p:cNvPr>
          <p:cNvPicPr>
            <a:picLocks noChangeAspect="1"/>
          </p:cNvPicPr>
          <p:nvPr/>
        </p:nvPicPr>
        <p:blipFill>
          <a:blip r:embed="rId2"/>
          <a:stretch>
            <a:fillRect/>
          </a:stretch>
        </p:blipFill>
        <p:spPr>
          <a:xfrm>
            <a:off x="1443495" y="1828800"/>
            <a:ext cx="9041719" cy="38862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611202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D9E5B-3B6E-4A1B-AF79-B4EA9B1186D6}"/>
              </a:ext>
            </a:extLst>
          </p:cNvPr>
          <p:cNvSpPr>
            <a:spLocks noGrp="1"/>
          </p:cNvSpPr>
          <p:nvPr>
            <p:ph type="title"/>
          </p:nvPr>
        </p:nvSpPr>
        <p:spPr/>
        <p:txBody>
          <a:bodyPr/>
          <a:lstStyle/>
          <a:p>
            <a:r>
              <a:rPr lang="en-US" dirty="0"/>
              <a:t>Ransomware Attacks – May 2021	</a:t>
            </a:r>
          </a:p>
        </p:txBody>
      </p:sp>
      <p:pic>
        <p:nvPicPr>
          <p:cNvPr id="5" name="Content Placeholder 5">
            <a:extLst>
              <a:ext uri="{FF2B5EF4-FFF2-40B4-BE49-F238E27FC236}">
                <a16:creationId xmlns:a16="http://schemas.microsoft.com/office/drawing/2014/main" id="{16AA5CC3-5DE6-484C-980F-E5B4F34EE960}"/>
              </a:ext>
            </a:extLst>
          </p:cNvPr>
          <p:cNvPicPr>
            <a:picLocks noChangeAspect="1"/>
          </p:cNvPicPr>
          <p:nvPr/>
        </p:nvPicPr>
        <p:blipFill>
          <a:blip r:embed="rId2"/>
          <a:stretch>
            <a:fillRect/>
          </a:stretch>
        </p:blipFill>
        <p:spPr>
          <a:xfrm>
            <a:off x="3416587" y="1417638"/>
            <a:ext cx="5358825" cy="472916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752809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17A5-BD4F-40F0-A3AB-16759A13E4C2}"/>
              </a:ext>
            </a:extLst>
          </p:cNvPr>
          <p:cNvSpPr>
            <a:spLocks noGrp="1"/>
          </p:cNvSpPr>
          <p:nvPr>
            <p:ph type="title"/>
          </p:nvPr>
        </p:nvSpPr>
        <p:spPr/>
        <p:txBody>
          <a:bodyPr/>
          <a:lstStyle/>
          <a:p>
            <a:r>
              <a:rPr lang="en-US" dirty="0"/>
              <a:t>Ransomware Attacks – September 2021 </a:t>
            </a:r>
          </a:p>
        </p:txBody>
      </p:sp>
      <p:pic>
        <p:nvPicPr>
          <p:cNvPr id="4" name="Content Placeholder 5">
            <a:extLst>
              <a:ext uri="{FF2B5EF4-FFF2-40B4-BE49-F238E27FC236}">
                <a16:creationId xmlns:a16="http://schemas.microsoft.com/office/drawing/2014/main" id="{FF9D370A-75D7-4F9E-B7D4-DA38509D2E03}"/>
              </a:ext>
            </a:extLst>
          </p:cNvPr>
          <p:cNvPicPr>
            <a:picLocks noChangeAspect="1"/>
          </p:cNvPicPr>
          <p:nvPr/>
        </p:nvPicPr>
        <p:blipFill>
          <a:blip r:embed="rId2"/>
          <a:stretch>
            <a:fillRect/>
          </a:stretch>
        </p:blipFill>
        <p:spPr>
          <a:xfrm>
            <a:off x="840464" y="1624338"/>
            <a:ext cx="10929312" cy="360932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414727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A3B3-B9C7-4BEC-AAF2-4D2AE7C63B77}"/>
              </a:ext>
            </a:extLst>
          </p:cNvPr>
          <p:cNvSpPr>
            <a:spLocks noGrp="1"/>
          </p:cNvSpPr>
          <p:nvPr>
            <p:ph type="title"/>
          </p:nvPr>
        </p:nvSpPr>
        <p:spPr/>
        <p:txBody>
          <a:bodyPr/>
          <a:lstStyle/>
          <a:p>
            <a:r>
              <a:rPr lang="en-US" dirty="0"/>
              <a:t>This is the new normal</a:t>
            </a:r>
          </a:p>
        </p:txBody>
      </p:sp>
      <p:sp>
        <p:nvSpPr>
          <p:cNvPr id="3" name="Content Placeholder 2">
            <a:extLst>
              <a:ext uri="{FF2B5EF4-FFF2-40B4-BE49-F238E27FC236}">
                <a16:creationId xmlns:a16="http://schemas.microsoft.com/office/drawing/2014/main" id="{AA56F60D-5B1F-4579-8096-4CEF77C04027}"/>
              </a:ext>
            </a:extLst>
          </p:cNvPr>
          <p:cNvSpPr>
            <a:spLocks noGrp="1"/>
          </p:cNvSpPr>
          <p:nvPr>
            <p:ph idx="1"/>
          </p:nvPr>
        </p:nvSpPr>
        <p:spPr>
          <a:xfrm>
            <a:off x="533401" y="2057399"/>
            <a:ext cx="11201398" cy="4041775"/>
          </a:xfrm>
        </p:spPr>
        <p:txBody>
          <a:bodyPr/>
          <a:lstStyle/>
          <a:p>
            <a:pPr>
              <a:spcAft>
                <a:spcPts val="2400"/>
              </a:spcAft>
            </a:pPr>
            <a:r>
              <a:rPr lang="en-US" dirty="0"/>
              <a:t>These headlines are just the tip of the iceberg</a:t>
            </a:r>
          </a:p>
          <a:p>
            <a:pPr>
              <a:spcAft>
                <a:spcPts val="2400"/>
              </a:spcAft>
            </a:pPr>
            <a:r>
              <a:rPr lang="en-US" dirty="0"/>
              <a:t>You are at risk</a:t>
            </a:r>
          </a:p>
          <a:p>
            <a:pPr>
              <a:spcAft>
                <a:spcPts val="2400"/>
              </a:spcAft>
            </a:pPr>
            <a:r>
              <a:rPr lang="en-US" dirty="0"/>
              <a:t>If you are not prepared for downtime, your patients and your practice will suffer</a:t>
            </a:r>
          </a:p>
          <a:p>
            <a:pPr>
              <a:spcAft>
                <a:spcPts val="2400"/>
              </a:spcAft>
            </a:pPr>
            <a:r>
              <a:rPr lang="en-US" dirty="0"/>
              <a:t>Now is the time to start preparing</a:t>
            </a:r>
          </a:p>
          <a:p>
            <a:endParaRPr lang="en-US" dirty="0"/>
          </a:p>
        </p:txBody>
      </p:sp>
    </p:spTree>
    <p:extLst>
      <p:ext uri="{BB962C8B-B14F-4D97-AF65-F5344CB8AC3E}">
        <p14:creationId xmlns:p14="http://schemas.microsoft.com/office/powerpoint/2010/main" val="13438800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CAE2-4D6E-4A60-9E66-4B0F94A9F199}"/>
              </a:ext>
            </a:extLst>
          </p:cNvPr>
          <p:cNvSpPr>
            <a:spLocks noGrp="1"/>
          </p:cNvSpPr>
          <p:nvPr>
            <p:ph type="title"/>
          </p:nvPr>
        </p:nvSpPr>
        <p:spPr/>
        <p:txBody>
          <a:bodyPr/>
          <a:lstStyle/>
          <a:p>
            <a:r>
              <a:rPr lang="en-US"/>
              <a:t>Downtime Contingency Planning</a:t>
            </a:r>
          </a:p>
        </p:txBody>
      </p:sp>
      <p:sp>
        <p:nvSpPr>
          <p:cNvPr id="3" name="Content Placeholder 2">
            <a:extLst>
              <a:ext uri="{FF2B5EF4-FFF2-40B4-BE49-F238E27FC236}">
                <a16:creationId xmlns:a16="http://schemas.microsoft.com/office/drawing/2014/main" id="{F5BCBC7E-A23D-432D-82D2-0ABE8C18DA9B}"/>
              </a:ext>
            </a:extLst>
          </p:cNvPr>
          <p:cNvSpPr>
            <a:spLocks noGrp="1"/>
          </p:cNvSpPr>
          <p:nvPr>
            <p:ph idx="1"/>
          </p:nvPr>
        </p:nvSpPr>
        <p:spPr/>
        <p:txBody>
          <a:bodyPr/>
          <a:lstStyle/>
          <a:p>
            <a:pPr>
              <a:spcAft>
                <a:spcPts val="2400"/>
              </a:spcAft>
            </a:pPr>
            <a:endParaRPr lang="en-US" dirty="0"/>
          </a:p>
          <a:p>
            <a:pPr>
              <a:spcAft>
                <a:spcPts val="2400"/>
              </a:spcAft>
            </a:pPr>
            <a:r>
              <a:rPr lang="en-US" dirty="0"/>
              <a:t>Requires doctors to plan for things they can anticipate happening</a:t>
            </a:r>
          </a:p>
          <a:p>
            <a:pPr>
              <a:spcAft>
                <a:spcPts val="2400"/>
              </a:spcAft>
            </a:pPr>
            <a:r>
              <a:rPr lang="en-US" dirty="0"/>
              <a:t>Doctors must do their best to continue to serve patients even when they do not have access to their computer systems.</a:t>
            </a:r>
          </a:p>
        </p:txBody>
      </p:sp>
    </p:spTree>
    <p:extLst>
      <p:ext uri="{BB962C8B-B14F-4D97-AF65-F5344CB8AC3E}">
        <p14:creationId xmlns:p14="http://schemas.microsoft.com/office/powerpoint/2010/main" val="37007669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8B2B2-CA64-4B54-82F4-B7786002BBD3}"/>
              </a:ext>
            </a:extLst>
          </p:cNvPr>
          <p:cNvSpPr>
            <a:spLocks noGrp="1"/>
          </p:cNvSpPr>
          <p:nvPr>
            <p:ph type="title"/>
          </p:nvPr>
        </p:nvSpPr>
        <p:spPr/>
        <p:txBody>
          <a:bodyPr/>
          <a:lstStyle/>
          <a:p>
            <a:r>
              <a:rPr lang="en-US"/>
              <a:t>Business Associate Agreements</a:t>
            </a:r>
          </a:p>
        </p:txBody>
      </p:sp>
      <p:sp>
        <p:nvSpPr>
          <p:cNvPr id="3" name="Content Placeholder 2">
            <a:extLst>
              <a:ext uri="{FF2B5EF4-FFF2-40B4-BE49-F238E27FC236}">
                <a16:creationId xmlns:a16="http://schemas.microsoft.com/office/drawing/2014/main" id="{43582CCC-540E-40FA-8C08-CF8A57727277}"/>
              </a:ext>
            </a:extLst>
          </p:cNvPr>
          <p:cNvSpPr>
            <a:spLocks noGrp="1"/>
          </p:cNvSpPr>
          <p:nvPr>
            <p:ph idx="1"/>
          </p:nvPr>
        </p:nvSpPr>
        <p:spPr/>
        <p:txBody>
          <a:bodyPr/>
          <a:lstStyle/>
          <a:p>
            <a:endParaRPr lang="en-US" dirty="0"/>
          </a:p>
          <a:p>
            <a:pPr>
              <a:spcAft>
                <a:spcPts val="2400"/>
              </a:spcAft>
            </a:pPr>
            <a:r>
              <a:rPr lang="en-US" dirty="0"/>
              <a:t>Do you have a Business Associate Agreement (BAA)with everybody you share data with.  </a:t>
            </a:r>
          </a:p>
          <a:p>
            <a:pPr>
              <a:spcAft>
                <a:spcPts val="2400"/>
              </a:spcAft>
            </a:pPr>
            <a:r>
              <a:rPr lang="en-US" dirty="0"/>
              <a:t>The BAA requires that the Business Associate to communicate with you when there is a problem</a:t>
            </a:r>
          </a:p>
          <a:p>
            <a:pPr>
              <a:spcAft>
                <a:spcPts val="2400"/>
              </a:spcAft>
            </a:pPr>
            <a:r>
              <a:rPr lang="en-US" dirty="0"/>
              <a:t>The BAA requires the Business Associate to treat your data with the proper security to protect your data.</a:t>
            </a:r>
          </a:p>
        </p:txBody>
      </p:sp>
    </p:spTree>
    <p:extLst>
      <p:ext uri="{BB962C8B-B14F-4D97-AF65-F5344CB8AC3E}">
        <p14:creationId xmlns:p14="http://schemas.microsoft.com/office/powerpoint/2010/main" val="7319925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CB8D-AA57-41D1-86CC-2F4AA0387DEC}"/>
              </a:ext>
            </a:extLst>
          </p:cNvPr>
          <p:cNvSpPr>
            <a:spLocks noGrp="1"/>
          </p:cNvSpPr>
          <p:nvPr>
            <p:ph type="title"/>
          </p:nvPr>
        </p:nvSpPr>
        <p:spPr>
          <a:xfrm>
            <a:off x="609600" y="274638"/>
            <a:ext cx="11125200" cy="1143000"/>
          </a:xfrm>
        </p:spPr>
        <p:txBody>
          <a:bodyPr/>
          <a:lstStyle/>
          <a:p>
            <a:r>
              <a:rPr lang="en-US" dirty="0"/>
              <a:t>Uptime Guarantees (Service Level Agreements)</a:t>
            </a:r>
          </a:p>
        </p:txBody>
      </p:sp>
      <p:sp>
        <p:nvSpPr>
          <p:cNvPr id="3" name="Content Placeholder 2">
            <a:extLst>
              <a:ext uri="{FF2B5EF4-FFF2-40B4-BE49-F238E27FC236}">
                <a16:creationId xmlns:a16="http://schemas.microsoft.com/office/drawing/2014/main" id="{C5E7B95B-0397-4C81-89C6-1E53750D83F1}"/>
              </a:ext>
            </a:extLst>
          </p:cNvPr>
          <p:cNvSpPr>
            <a:spLocks noGrp="1"/>
          </p:cNvSpPr>
          <p:nvPr>
            <p:ph idx="1"/>
          </p:nvPr>
        </p:nvSpPr>
        <p:spPr>
          <a:xfrm>
            <a:off x="609600" y="1600201"/>
            <a:ext cx="10972800" cy="4648199"/>
          </a:xfrm>
        </p:spPr>
        <p:txBody>
          <a:bodyPr/>
          <a:lstStyle/>
          <a:p>
            <a:endParaRPr lang="en-US" dirty="0"/>
          </a:p>
          <a:p>
            <a:pPr>
              <a:spcAft>
                <a:spcPts val="2400"/>
              </a:spcAft>
            </a:pPr>
            <a:r>
              <a:rPr lang="en-US" dirty="0"/>
              <a:t>What types of guarantees have your Business Associates provided related to their systems being available?</a:t>
            </a:r>
          </a:p>
          <a:p>
            <a:pPr>
              <a:spcAft>
                <a:spcPts val="2400"/>
              </a:spcAft>
            </a:pPr>
            <a:r>
              <a:rPr lang="en-US" dirty="0"/>
              <a:t>Do they have the insurance in place to recover from a disaster? Or to pay for damage they have caused to their clients (like you)?</a:t>
            </a:r>
          </a:p>
          <a:p>
            <a:pPr>
              <a:spcAft>
                <a:spcPts val="2400"/>
              </a:spcAft>
            </a:pPr>
            <a:r>
              <a:rPr lang="en-US" dirty="0"/>
              <a:t>If a Business Associate goes out of business and they have your data, you may lose your data – yes, this has happened to medical records in the past.</a:t>
            </a:r>
          </a:p>
        </p:txBody>
      </p:sp>
    </p:spTree>
    <p:extLst>
      <p:ext uri="{BB962C8B-B14F-4D97-AF65-F5344CB8AC3E}">
        <p14:creationId xmlns:p14="http://schemas.microsoft.com/office/powerpoint/2010/main" val="14705346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93FE-9AD8-4D51-B413-7E0F3FB12E02}"/>
              </a:ext>
            </a:extLst>
          </p:cNvPr>
          <p:cNvSpPr>
            <a:spLocks noGrp="1"/>
          </p:cNvSpPr>
          <p:nvPr>
            <p:ph type="title"/>
          </p:nvPr>
        </p:nvSpPr>
        <p:spPr>
          <a:xfrm>
            <a:off x="457200" y="457200"/>
            <a:ext cx="11277599" cy="854075"/>
          </a:xfrm>
        </p:spPr>
        <p:txBody>
          <a:bodyPr/>
          <a:lstStyle/>
          <a:p>
            <a:r>
              <a:rPr lang="en-US" dirty="0"/>
              <a:t>Insurance your BAA should have  (ask them) </a:t>
            </a:r>
          </a:p>
        </p:txBody>
      </p:sp>
      <p:sp>
        <p:nvSpPr>
          <p:cNvPr id="3" name="Content Placeholder 2">
            <a:extLst>
              <a:ext uri="{FF2B5EF4-FFF2-40B4-BE49-F238E27FC236}">
                <a16:creationId xmlns:a16="http://schemas.microsoft.com/office/drawing/2014/main" id="{C8308A05-3746-4C78-903D-7632370640D4}"/>
              </a:ext>
            </a:extLst>
          </p:cNvPr>
          <p:cNvSpPr>
            <a:spLocks noGrp="1"/>
          </p:cNvSpPr>
          <p:nvPr>
            <p:ph idx="1"/>
          </p:nvPr>
        </p:nvSpPr>
        <p:spPr/>
        <p:txBody>
          <a:bodyPr/>
          <a:lstStyle/>
          <a:p>
            <a:endParaRPr lang="en-US" dirty="0"/>
          </a:p>
          <a:p>
            <a:pPr>
              <a:spcAft>
                <a:spcPts val="2400"/>
              </a:spcAft>
            </a:pPr>
            <a:r>
              <a:rPr lang="en-US" dirty="0"/>
              <a:t>Business Interruption Insurance</a:t>
            </a:r>
          </a:p>
          <a:p>
            <a:pPr>
              <a:spcAft>
                <a:spcPts val="2400"/>
              </a:spcAft>
            </a:pPr>
            <a:r>
              <a:rPr lang="en-US" dirty="0"/>
              <a:t>Cyber Security Insurance</a:t>
            </a:r>
          </a:p>
          <a:p>
            <a:pPr>
              <a:spcAft>
                <a:spcPts val="2400"/>
              </a:spcAft>
            </a:pPr>
            <a:r>
              <a:rPr lang="en-US" dirty="0"/>
              <a:t>Errors and Omissions Insurance</a:t>
            </a:r>
          </a:p>
          <a:p>
            <a:pPr>
              <a:spcAft>
                <a:spcPts val="2400"/>
              </a:spcAft>
            </a:pPr>
            <a:r>
              <a:rPr lang="en-US" dirty="0"/>
              <a:t>General Liability Insurance</a:t>
            </a:r>
          </a:p>
        </p:txBody>
      </p:sp>
    </p:spTree>
    <p:extLst>
      <p:ext uri="{BB962C8B-B14F-4D97-AF65-F5344CB8AC3E}">
        <p14:creationId xmlns:p14="http://schemas.microsoft.com/office/powerpoint/2010/main" val="1648076126"/>
      </p:ext>
    </p:extLst>
  </p:cSld>
  <p:clrMapOvr>
    <a:masterClrMapping/>
  </p:clrMapOvr>
</p:sld>
</file>

<file path=ppt/theme/theme1.xml><?xml version="1.0" encoding="utf-8"?>
<a:theme xmlns:a="http://schemas.openxmlformats.org/drawingml/2006/main" name="Bulleted Slide">
  <a:themeElements>
    <a:clrScheme name="PBL Custom 2022">
      <a:dk1>
        <a:srgbClr val="181210"/>
      </a:dk1>
      <a:lt1>
        <a:srgbClr val="FFFFFF"/>
      </a:lt1>
      <a:dk2>
        <a:srgbClr val="253746"/>
      </a:dk2>
      <a:lt2>
        <a:srgbClr val="A2C4DA"/>
      </a:lt2>
      <a:accent1>
        <a:srgbClr val="4F7065"/>
      </a:accent1>
      <a:accent2>
        <a:srgbClr val="828586"/>
      </a:accent2>
      <a:accent3>
        <a:srgbClr val="EC5F55"/>
      </a:accent3>
      <a:accent4>
        <a:srgbClr val="FFDF5D"/>
      </a:accent4>
      <a:accent5>
        <a:srgbClr val="DCD2C7"/>
      </a:accent5>
      <a:accent6>
        <a:srgbClr val="636466"/>
      </a:accent6>
      <a:hlink>
        <a:srgbClr val="EC5F55"/>
      </a:hlink>
      <a:folHlink>
        <a:srgbClr val="FFDF5D"/>
      </a:folHlink>
    </a:clrScheme>
    <a:fontScheme name="tr_general_use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B400"/>
        </a:solidFill>
        <a:ln w="12700" algn="ctr">
          <a:noFill/>
          <a:miter lim="800000"/>
          <a:headEnd/>
          <a:tailEnd/>
        </a:ln>
        <a:effectLst/>
      </a:spPr>
      <a:bodyPr wrap="square" rtlCol="0" anchor="ctr">
        <a:noAutofit/>
      </a:bodyPr>
      <a:lstStyle>
        <a:defPPr algn="ctr">
          <a:defRPr sz="1200" dirty="0"/>
        </a:defPPr>
      </a:lstStyle>
    </a:spDef>
    <a:lnDef>
      <a:spPr bwMode="auto">
        <a:noFill/>
        <a:ln w="9525" cap="flat" cmpd="sng" algn="ctr">
          <a:solidFill>
            <a:schemeClr val="tx1"/>
          </a:solidFill>
          <a:prstDash val="solid"/>
          <a:round/>
          <a:headEnd type="none" w="med" len="med"/>
          <a:tailEnd type="none" w="med" len="med"/>
        </a:ln>
        <a:effectLst/>
      </a:spPr>
      <a:bodyPr/>
      <a:lstStyle/>
    </a:lnDef>
    <a:txDef>
      <a:spPr bwMode="gray">
        <a:noFill/>
        <a:ln w="9525" algn="ctr">
          <a:noFill/>
          <a:miter lim="800000"/>
          <a:headEnd/>
          <a:tailEnd/>
        </a:ln>
      </a:spPr>
      <a:bodyPr lIns="45720" rIns="45720">
        <a:spAutoFit/>
      </a:bodyPr>
      <a:lstStyle>
        <a:defPPr marL="169863" indent="-169863">
          <a:buClr>
            <a:schemeClr val="tx2"/>
          </a:buClr>
          <a:buFontTx/>
          <a:buChar char="•"/>
          <a:defRPr sz="1400" dirty="0"/>
        </a:defPPr>
      </a:lstStyle>
    </a:txDef>
  </a:objectDefaults>
  <a:extraClrSchemeLst>
    <a:extraClrScheme>
      <a:clrScheme name="tr_general_use_template_05-01-08 1">
        <a:dk1>
          <a:srgbClr val="666666"/>
        </a:dk1>
        <a:lt1>
          <a:srgbClr val="FFFFFF"/>
        </a:lt1>
        <a:dk2>
          <a:srgbClr val="FF8000"/>
        </a:dk2>
        <a:lt2>
          <a:srgbClr val="BABABA"/>
        </a:lt2>
        <a:accent1>
          <a:srgbClr val="FF8000"/>
        </a:accent1>
        <a:accent2>
          <a:srgbClr val="DC0A0A"/>
        </a:accent2>
        <a:accent3>
          <a:srgbClr val="FFFFFF"/>
        </a:accent3>
        <a:accent4>
          <a:srgbClr val="565656"/>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2">
        <a:dk1>
          <a:srgbClr val="666666"/>
        </a:dk1>
        <a:lt1>
          <a:srgbClr val="FFFFFF"/>
        </a:lt1>
        <a:dk2>
          <a:srgbClr val="FF8000"/>
        </a:dk2>
        <a:lt2>
          <a:srgbClr val="A0968C"/>
        </a:lt2>
        <a:accent1>
          <a:srgbClr val="005A84"/>
        </a:accent1>
        <a:accent2>
          <a:srgbClr val="6234A4"/>
        </a:accent2>
        <a:accent3>
          <a:srgbClr val="FFFFFF"/>
        </a:accent3>
        <a:accent4>
          <a:srgbClr val="565656"/>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general_use_template_05-01-08 3">
        <a:dk1>
          <a:srgbClr val="666666"/>
        </a:dk1>
        <a:lt1>
          <a:srgbClr val="FFFFFF"/>
        </a:lt1>
        <a:dk2>
          <a:srgbClr val="FF8000"/>
        </a:dk2>
        <a:lt2>
          <a:srgbClr val="BABABA"/>
        </a:lt2>
        <a:accent1>
          <a:srgbClr val="78A22F"/>
        </a:accent1>
        <a:accent2>
          <a:srgbClr val="FFB400"/>
        </a:accent2>
        <a:accent3>
          <a:srgbClr val="FFFFFF"/>
        </a:accent3>
        <a:accent4>
          <a:srgbClr val="565656"/>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4">
        <a:dk1>
          <a:srgbClr val="666666"/>
        </a:dk1>
        <a:lt1>
          <a:srgbClr val="FFFFFF"/>
        </a:lt1>
        <a:dk2>
          <a:srgbClr val="FF8000"/>
        </a:dk2>
        <a:lt2>
          <a:srgbClr val="BABABA"/>
        </a:lt2>
        <a:accent1>
          <a:srgbClr val="766C62"/>
        </a:accent1>
        <a:accent2>
          <a:srgbClr val="A0968C"/>
        </a:accent2>
        <a:accent3>
          <a:srgbClr val="FFFFFF"/>
        </a:accent3>
        <a:accent4>
          <a:srgbClr val="565656"/>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B&amp;L branded (NEW-green) widescreen.potx" id="{0919CEA2-912C-43C3-820C-DA98A1E622B3}" vid="{CE8817F5-E928-41B1-9064-4B574E267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1E2725EA0CBA419BD930125E819477" ma:contentTypeVersion="16" ma:contentTypeDescription="Create a new document." ma:contentTypeScope="" ma:versionID="09382404f5f616e897d004e2fe6689d2">
  <xsd:schema xmlns:xsd="http://www.w3.org/2001/XMLSchema" xmlns:xs="http://www.w3.org/2001/XMLSchema" xmlns:p="http://schemas.microsoft.com/office/2006/metadata/properties" xmlns:ns2="daae934f-c860-4114-a0fe-147f50ddbf82" xmlns:ns3="32253a5a-d1c0-4f4e-abf5-df69a36a456e" targetNamespace="http://schemas.microsoft.com/office/2006/metadata/properties" ma:root="true" ma:fieldsID="53e685ebd8ea937a9ad9d9206890e76a" ns2:_="" ns3:_="">
    <xsd:import namespace="daae934f-c860-4114-a0fe-147f50ddbf82"/>
    <xsd:import namespace="32253a5a-d1c0-4f4e-abf5-df69a36a45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ae934f-c860-4114-a0fe-147f50ddbf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a470e0-ef23-4813-ad47-406e1831bae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2253a5a-d1c0-4f4e-abf5-df69a36a456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dcf72b5-42d6-46b3-8148-6a83a3775895}" ma:internalName="TaxCatchAll" ma:showField="CatchAllData" ma:web="32253a5a-d1c0-4f4e-abf5-df69a36a45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2253a5a-d1c0-4f4e-abf5-df69a36a456e" xsi:nil="true"/>
    <lcf76f155ced4ddcb4097134ff3c332f xmlns="daae934f-c860-4114-a0fe-147f50ddbf8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126148-1C3D-4A7E-B219-21D973A8ED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ae934f-c860-4114-a0fe-147f50ddbf82"/>
    <ds:schemaRef ds:uri="32253a5a-d1c0-4f4e-abf5-df69a36a45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4B08A4-5882-4760-8909-455B9239698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daae934f-c860-4114-a0fe-147f50ddbf82"/>
    <ds:schemaRef ds:uri="http://www.w3.org/XML/1998/namespace"/>
    <ds:schemaRef ds:uri="http://purl.org/dc/dcmitype/"/>
    <ds:schemaRef ds:uri="32253a5a-d1c0-4f4e-abf5-df69a36a456e"/>
  </ds:schemaRefs>
</ds:datastoreItem>
</file>

<file path=customXml/itemProps3.xml><?xml version="1.0" encoding="utf-8"?>
<ds:datastoreItem xmlns:ds="http://schemas.openxmlformats.org/officeDocument/2006/customXml" ds:itemID="{1478674E-3356-438F-9E1D-FFD27B81D0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900</TotalTime>
  <Words>3671</Words>
  <Application>Microsoft Macintosh PowerPoint</Application>
  <PresentationFormat>Widescreen</PresentationFormat>
  <Paragraphs>476</Paragraphs>
  <Slides>102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102</vt:i4>
      </vt:variant>
    </vt:vector>
  </HeadingPairs>
  <TitlesOfParts>
    <vt:vector size="109" baseType="lpstr">
      <vt:lpstr>Arial</vt:lpstr>
      <vt:lpstr>Calibri</vt:lpstr>
      <vt:lpstr>Courier New</vt:lpstr>
      <vt:lpstr>Helvetica</vt:lpstr>
      <vt:lpstr>Roboto</vt:lpstr>
      <vt:lpstr>Wingdings</vt:lpstr>
      <vt:lpstr>Bulleted Slide</vt:lpstr>
      <vt:lpstr>HIPAA: What We Have Learned in  20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We Got Here</vt:lpstr>
      <vt:lpstr>HIPAA Perspectives After 20 Years</vt:lpstr>
      <vt:lpstr>PowerPoint Presentation</vt:lpstr>
      <vt:lpstr>PowerPoint Presentation</vt:lpstr>
      <vt:lpstr>Most Common HIPAA Complaints Filed with OCR</vt:lpstr>
      <vt:lpstr>What We’ve Learned Since April 16, 2003</vt:lpstr>
      <vt:lpstr>What We’ve Learned Since April 16, 2003</vt:lpstr>
      <vt:lpstr>Basic Rule of Privacy:</vt:lpstr>
      <vt:lpstr>Ongoing Concerns</vt:lpstr>
      <vt:lpstr>Some Statistics . . .</vt:lpstr>
      <vt:lpstr>Text Messaging</vt:lpstr>
      <vt:lpstr>Social Media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Information Blocking?</vt:lpstr>
      <vt:lpstr>What is Information Blocking?</vt:lpstr>
      <vt:lpstr>How We Got Here</vt:lpstr>
      <vt:lpstr>How We Got Here</vt:lpstr>
      <vt:lpstr>Examples</vt:lpstr>
      <vt:lpstr>Examples</vt:lpstr>
      <vt:lpstr>How HIPAA and the Information Blocking Rule are Interrelated</vt:lpstr>
      <vt:lpstr>Rule of Thumb</vt:lpstr>
      <vt:lpstr>PowerPoint Presentation</vt:lpstr>
      <vt:lpstr>Example</vt:lpstr>
      <vt:lpstr>Example</vt:lpstr>
      <vt:lpstr>Practices That May Result in Information Blocking</vt:lpstr>
      <vt:lpstr>Charging for Access</vt:lpstr>
      <vt:lpstr>The New Information Blocking Rule Requires Providers to – </vt:lpstr>
      <vt:lpstr>Technical Changes</vt:lpstr>
      <vt:lpstr>Operational Changes</vt:lpstr>
      <vt:lpstr>Information Subject to the Rule</vt:lpstr>
      <vt:lpstr>Enforcement</vt:lpstr>
      <vt:lpstr>Penalties for Information Blocking Non-Compliance</vt:lpstr>
      <vt:lpstr>HIPAA vs Information Blocking</vt:lpstr>
      <vt:lpstr>HIPAA vs Information Blocking</vt:lpstr>
      <vt:lpstr>HIPAA vs Information Blocking</vt:lpstr>
      <vt:lpstr>HIPAA vs Information Blocking</vt:lpstr>
      <vt:lpstr>HIPAA vs Information Blocking</vt:lpstr>
      <vt:lpstr>HIPAA vs Information Blocking</vt:lpstr>
      <vt:lpstr>HIPAA vs Information Blocking</vt:lpstr>
      <vt:lpstr>HIPAA vs Information Blocking</vt:lpstr>
      <vt:lpstr>PowerPoint Presentation</vt:lpstr>
      <vt:lpstr>HIPAA Enforcement – The Basics</vt:lpstr>
      <vt:lpstr>HIPAA Enforcement – The Basics</vt:lpstr>
      <vt:lpstr>Compliance Reviews &amp; Audits</vt:lpstr>
      <vt:lpstr>2016-2017 HIPAA Audits Industry Report</vt:lpstr>
      <vt:lpstr>HIPAA Enforcement – Current Climate</vt:lpstr>
      <vt:lpstr>HIPAA Enforcement – Current Climate </vt:lpstr>
      <vt:lpstr>HIPAA Enforcement – Current Climate </vt:lpstr>
      <vt:lpstr>THE CURRENT HIPAA ENVIRONMENT</vt:lpstr>
      <vt:lpstr>HIPAA ENVIRONMENT</vt:lpstr>
      <vt:lpstr>HIPAA Fines and Penalties</vt:lpstr>
      <vt:lpstr>HIPAA Fines and Penalties</vt:lpstr>
      <vt:lpstr>HIPAA Fines and Penalties</vt:lpstr>
      <vt:lpstr>PowerPoint Presentation</vt:lpstr>
      <vt:lpstr>PowerPoint Presentation</vt:lpstr>
      <vt:lpstr>HIPAA Security Rule – The Basics</vt:lpstr>
      <vt:lpstr>HIPAA Security Rule – The Basics</vt:lpstr>
      <vt:lpstr>Risk Analysis Requirement </vt:lpstr>
      <vt:lpstr>3 Types of Security Safeguards</vt:lpstr>
      <vt:lpstr>University of Rochester Medical Center (URMC)</vt:lpstr>
      <vt:lpstr>University of Texas M.D. Anderson Cancer Center</vt:lpstr>
      <vt:lpstr>Takeaway from URMC &amp; M.D. Anderson cases</vt:lpstr>
      <vt:lpstr>Current Cybersecurity Concern – Ransomware Attacks</vt:lpstr>
      <vt:lpstr>Ransomware Attack – July 2021</vt:lpstr>
      <vt:lpstr>Ransomware Attacks – July 2021</vt:lpstr>
      <vt:lpstr>Ransomware Attacks – May 2021 </vt:lpstr>
      <vt:lpstr>Ransomware Attacks – September 2021 </vt:lpstr>
      <vt:lpstr>This is the new normal</vt:lpstr>
      <vt:lpstr>Downtime Contingency Planning</vt:lpstr>
      <vt:lpstr>Business Associate Agreements</vt:lpstr>
      <vt:lpstr>Uptime Guarantees (Service Level Agreements)</vt:lpstr>
      <vt:lpstr>Insurance your BAA should have  (ask them) </vt:lpstr>
      <vt:lpstr>Does your contract or BAA reimburse you?</vt:lpstr>
      <vt:lpstr>PowerPoint Presentation</vt:lpstr>
      <vt:lpstr>For more information, contact:</vt:lpstr>
    </vt:vector>
  </TitlesOfParts>
  <Company>Thomson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Kendell</dc:creator>
  <cp:lastModifiedBy>Kevin West</cp:lastModifiedBy>
  <cp:revision>62</cp:revision>
  <cp:lastPrinted>2018-11-29T16:27:54Z</cp:lastPrinted>
  <dcterms:created xsi:type="dcterms:W3CDTF">2020-12-16T22:50:08Z</dcterms:created>
  <dcterms:modified xsi:type="dcterms:W3CDTF">2023-05-12T15:41:29Z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0x010100A81E2725EA0CBA419BD930125E819477</vt:lpwstr>
  </property>
  <property fmtid="{D5CDD505-2E9C-101B-9397-08002B2CF9AE}" pid="3" name="MediaServiceImageTags">
    <vt:lpwstr/>
  </property>
  <property fmtid="{D5CDD505-2E9C-101B-9397-08002B2CF9AE}" pid="4" name="ndDocumentId">
    <vt:lpwstr>4894-6030-5504</vt:lpwstr>
  </property>
</Properties>
</file>