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6" r:id="rId3"/>
    <p:sldId id="286" r:id="rId4"/>
    <p:sldId id="281" r:id="rId5"/>
    <p:sldId id="282" r:id="rId6"/>
    <p:sldId id="267" r:id="rId7"/>
    <p:sldId id="279" r:id="rId8"/>
    <p:sldId id="268" r:id="rId9"/>
    <p:sldId id="275" r:id="rId10"/>
    <p:sldId id="272" r:id="rId11"/>
    <p:sldId id="276" r:id="rId12"/>
    <p:sldId id="271" r:id="rId13"/>
    <p:sldId id="280" r:id="rId14"/>
    <p:sldId id="269" r:id="rId15"/>
    <p:sldId id="287" r:id="rId16"/>
    <p:sldId id="288" r:id="rId17"/>
    <p:sldId id="289" r:id="rId18"/>
    <p:sldId id="290" r:id="rId19"/>
    <p:sldId id="291" r:id="rId20"/>
    <p:sldId id="283" r:id="rId21"/>
    <p:sldId id="284" r:id="rId22"/>
    <p:sldId id="285" r:id="rId23"/>
    <p:sldId id="270" r:id="rId24"/>
    <p:sldId id="274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7B32C-E2AA-46B4-ADF7-F5CB56EF7C94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AA5D2-331C-4CC5-8234-072D2A4AB9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8DD48-E593-4670-B0C8-AAE8CB2EC0B4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F9BD3-5C6F-4BE6-9DA7-33D129E876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7971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4579D7-6ED0-4B87-AB04-21286ED25742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249827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38DC8E7-0096-46DB-932A-DA17C54AD18E}" type="slidenum">
              <a:rPr lang="en-US" altLang="en-US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081045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8234B4-DFC8-4545-8EF7-5CD4FE7F31A0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613644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732E49-E872-4437-8AC8-2F941FD8AFD9}" type="slidenum">
              <a:rPr lang="en-US" smtClean="0"/>
              <a:pPr/>
              <a:t>24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8590765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E5976A-834F-4E0A-877D-F94D92A2C7D1}" type="slidenum">
              <a:rPr lang="en-US" smtClean="0"/>
              <a:pPr/>
              <a:t>25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256882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F40F5-8727-45CA-9767-E700604653C0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183988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BCA2D3-85C3-43E1-B869-24B348979383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613982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38B08-06D2-428B-9743-A43B37F85975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798305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BCA2D3-85C3-43E1-B869-24B348979383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205038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DBEF73-77D7-4102-8243-C9848A0FE4F0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913314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0EA93D-9D32-4B74-B510-B2069901CC1F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742419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F87AAEE-BC67-47BF-B556-ACDA168E572C}" type="slidenum">
              <a:rPr lang="en-US" altLang="en-US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5885562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261DB2D-B033-4743-B58C-312AFC36AB6B}" type="slidenum">
              <a:rPr lang="en-US" altLang="en-US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6355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CD17-C503-486F-B60B-AF0DD7BBC613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25C6-5D3D-4A6A-9684-07728846C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804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CD17-C503-486F-B60B-AF0DD7BBC613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25C6-5D3D-4A6A-9684-07728846C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893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CD17-C503-486F-B60B-AF0DD7BBC613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25C6-5D3D-4A6A-9684-07728846C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42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CD17-C503-486F-B60B-AF0DD7BBC613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25C6-5D3D-4A6A-9684-07728846C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832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CD17-C503-486F-B60B-AF0DD7BBC613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25C6-5D3D-4A6A-9684-07728846C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740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CD17-C503-486F-B60B-AF0DD7BBC613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25C6-5D3D-4A6A-9684-07728846C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276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CD17-C503-486F-B60B-AF0DD7BBC613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25C6-5D3D-4A6A-9684-07728846C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34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CD17-C503-486F-B60B-AF0DD7BBC613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25C6-5D3D-4A6A-9684-07728846C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63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CD17-C503-486F-B60B-AF0DD7BBC613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25C6-5D3D-4A6A-9684-07728846C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174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CD17-C503-486F-B60B-AF0DD7BBC613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25C6-5D3D-4A6A-9684-07728846C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738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CD17-C503-486F-B60B-AF0DD7BBC613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425C6-5D3D-4A6A-9684-07728846C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143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CCD17-C503-486F-B60B-AF0DD7BBC613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425C6-5D3D-4A6A-9684-07728846C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72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martralyn@msn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Transposition and Conversion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620000" cy="1752600"/>
          </a:xfrm>
        </p:spPr>
        <p:txBody>
          <a:bodyPr/>
          <a:lstStyle/>
          <a:p>
            <a:r>
              <a:rPr lang="en-US" dirty="0" smtClean="0"/>
              <a:t>Lynn E. Lawrence, CPOT, </a:t>
            </a:r>
            <a:r>
              <a:rPr lang="en-US" smtClean="0"/>
              <a:t>COA, ABOC</a:t>
            </a:r>
            <a:r>
              <a:rPr lang="en-US" dirty="0" smtClean="0"/>
              <a:t>, OSC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Transposition 1 Minute Drill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163"/>
            <a:ext cx="8229600" cy="3932237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mtClean="0"/>
              <a:t>Step 1 = Combine the sphere and cylinder power mathematically</a:t>
            </a:r>
          </a:p>
          <a:p>
            <a:pPr eaLnBrk="1" hangingPunct="1"/>
            <a:r>
              <a:rPr lang="en-US" smtClean="0"/>
              <a:t>Step 2 = Change the sign of the cylinder</a:t>
            </a:r>
          </a:p>
          <a:p>
            <a:pPr eaLnBrk="1" hangingPunct="1"/>
            <a:r>
              <a:rPr lang="en-US" smtClean="0"/>
              <a:t>Step 3 = Change the axis by 90 degrees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1. + 1.75 – 0.75 X 030</a:t>
            </a:r>
          </a:p>
          <a:p>
            <a:pPr eaLnBrk="1" hangingPunct="1"/>
            <a:r>
              <a:rPr lang="en-US" smtClean="0"/>
              <a:t>2. – 2.25 + 1.00 X 170</a:t>
            </a:r>
          </a:p>
          <a:p>
            <a:pPr eaLnBrk="1" hangingPunct="1"/>
            <a:r>
              <a:rPr lang="en-US" smtClean="0"/>
              <a:t>3. – 1.75 + 2.00 X 125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Review Questions 1 minute drill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200" dirty="0" smtClean="0"/>
              <a:t>Convert the following prescription from </a:t>
            </a:r>
            <a:r>
              <a:rPr lang="en-US" sz="2200" b="1" i="1" dirty="0" smtClean="0"/>
              <a:t>minus cylinder to plus cylinder</a:t>
            </a:r>
            <a:r>
              <a:rPr lang="en-US" sz="2200" dirty="0" smtClean="0"/>
              <a:t> format</a:t>
            </a:r>
            <a:r>
              <a:rPr lang="en-US" sz="2800" dirty="0" smtClean="0"/>
              <a:t> </a:t>
            </a:r>
          </a:p>
          <a:p>
            <a:pPr eaLnBrk="1" hangingPunct="1"/>
            <a:r>
              <a:rPr lang="en-US" sz="2200" dirty="0" smtClean="0"/>
              <a:t>-1.00 -1.00 x 090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dirty="0" smtClean="0"/>
              <a:t>	Answer______________</a:t>
            </a:r>
          </a:p>
          <a:p>
            <a:pPr eaLnBrk="1" hangingPunct="1"/>
            <a:endParaRPr lang="en-US" sz="2200" dirty="0" smtClean="0"/>
          </a:p>
          <a:p>
            <a:pPr eaLnBrk="1" hangingPunct="1"/>
            <a:r>
              <a:rPr lang="en-US" sz="2200" dirty="0" smtClean="0"/>
              <a:t>- 0.50  -2.00 x 008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dirty="0" smtClean="0"/>
              <a:t>	Answer______________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-1.00 -1.50 x 160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dirty="0" smtClean="0"/>
              <a:t>	Answer______________</a:t>
            </a:r>
          </a:p>
          <a:p>
            <a:pPr eaLnBrk="1" hangingPunct="1"/>
            <a:r>
              <a:rPr lang="en-US" sz="2200" dirty="0" smtClean="0"/>
              <a:t>- 5.00  -3.00 x 088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dirty="0" smtClean="0"/>
              <a:t>	Answer______________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-3.00 -1.50 x 095</a:t>
            </a:r>
          </a:p>
          <a:p>
            <a:pPr eaLnBrk="1" hangingPunct="1"/>
            <a:r>
              <a:rPr lang="en-US" sz="2200" dirty="0" smtClean="0"/>
              <a:t>Answer______________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Review Questions 3 minutes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-2.00 -1.00 x 002 transpose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Answer______________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- 3.50  -2.00 x 080 transpose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Answer______________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-3.00 -2.50 x 016 transpose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Answer______________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- </a:t>
            </a:r>
            <a:r>
              <a:rPr lang="en-US" sz="2000" dirty="0"/>
              <a:t>3</a:t>
            </a:r>
            <a:r>
              <a:rPr lang="en-US" sz="2000" dirty="0" smtClean="0"/>
              <a:t>.00 -</a:t>
            </a:r>
            <a:r>
              <a:rPr lang="en-US" sz="2000" dirty="0"/>
              <a:t>2</a:t>
            </a:r>
            <a:r>
              <a:rPr lang="en-US" sz="2000" dirty="0" smtClean="0"/>
              <a:t>.00 x 088 transpose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Answer______________</a:t>
            </a:r>
            <a:br>
              <a:rPr lang="en-US" sz="2000" dirty="0" smtClean="0"/>
            </a:b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-2.00 -2.50 x 005 transpose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Answer______________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- 2.50 + 1.50 x 103 transpose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Answer______________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-1.00 + 0.50 x 162 transpose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Answer______________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+ 2.50 + 2.50 x 103 transpose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Answer______________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-2.50 + 1.00 x 029 transpose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Answer______________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Spherical Equivalent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/>
              <a:t>- Take half the cylinder and add algebraically to sphere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 smtClean="0"/>
              <a:t>- Drop </a:t>
            </a:r>
            <a:r>
              <a:rPr lang="en-US" altLang="en-US" sz="2800" b="1" dirty="0"/>
              <a:t>the cylinder and axis and write sphere only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/>
              <a:t>  EX. -2.00 -0.50 X 145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/>
              <a:t>        (half the cylinder)  -0.25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/>
              <a:t>        (add to sphere)     0.25 + 2.00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/>
              <a:t>      </a:t>
            </a:r>
            <a:r>
              <a:rPr lang="en-US" altLang="en-US" sz="2800" b="1" dirty="0">
                <a:solidFill>
                  <a:srgbClr val="FF0000"/>
                </a:solidFill>
              </a:rPr>
              <a:t> Answer</a:t>
            </a:r>
            <a:r>
              <a:rPr lang="en-US" altLang="en-US" sz="2800" b="1" dirty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/>
              <a:t>                    -2.25 </a:t>
            </a:r>
            <a:r>
              <a:rPr lang="en-US" altLang="en-US" sz="2800" b="1" dirty="0" err="1"/>
              <a:t>Sph</a:t>
            </a:r>
            <a:endParaRPr lang="en-US" altLang="en-US" sz="2800" b="1" dirty="0"/>
          </a:p>
          <a:p>
            <a:pPr>
              <a:lnSpc>
                <a:spcPct val="80000"/>
              </a:lnSpc>
            </a:pP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316032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 smtClean="0"/>
              <a:t>Convert to IV + NV Rx</a:t>
            </a:r>
          </a:p>
        </p:txBody>
      </p:sp>
      <p:sp>
        <p:nvSpPr>
          <p:cNvPr id="29699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191000" cy="443388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Step 1 </a:t>
            </a:r>
          </a:p>
          <a:p>
            <a:r>
              <a:rPr lang="en-US" dirty="0" smtClean="0"/>
              <a:t>Take the ½ the add power and algebraically add it the sphere power of the Rx</a:t>
            </a:r>
          </a:p>
          <a:p>
            <a:r>
              <a:rPr lang="en-US" dirty="0" smtClean="0"/>
              <a:t>Rewrite the Rx with ½ the add power remaining in Rx (used for reading)</a:t>
            </a:r>
          </a:p>
          <a:p>
            <a:endParaRPr lang="en-US" dirty="0" smtClean="0"/>
          </a:p>
          <a:p>
            <a:pPr>
              <a:buFont typeface="Wingdings 2" pitchFamily="18" charset="2"/>
              <a:buNone/>
            </a:pPr>
            <a:r>
              <a:rPr lang="en-US" dirty="0" smtClean="0"/>
              <a:t>* </a:t>
            </a:r>
            <a:r>
              <a:rPr lang="en-US" dirty="0" smtClean="0">
                <a:solidFill>
                  <a:srgbClr val="FF0000"/>
                </a:solidFill>
              </a:rPr>
              <a:t>Used with computers or intermediate work</a:t>
            </a:r>
          </a:p>
        </p:txBody>
      </p:sp>
      <p:sp>
        <p:nvSpPr>
          <p:cNvPr id="29700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fontScale="92500"/>
          </a:bodyPr>
          <a:lstStyle/>
          <a:p>
            <a:pPr>
              <a:buFont typeface="Wingdings 2" pitchFamily="18" charset="2"/>
              <a:buNone/>
            </a:pPr>
            <a:r>
              <a:rPr lang="en-US" dirty="0" smtClean="0"/>
              <a:t>-2.50 – 1.25 x 125</a:t>
            </a:r>
          </a:p>
          <a:p>
            <a:pPr>
              <a:buFont typeface="Wingdings 2" pitchFamily="18" charset="2"/>
              <a:buNone/>
            </a:pPr>
            <a:r>
              <a:rPr lang="en-US" dirty="0" smtClean="0"/>
              <a:t>- 1.50 – 1.00 x 095</a:t>
            </a:r>
          </a:p>
          <a:p>
            <a:pPr>
              <a:buFont typeface="Wingdings 2" pitchFamily="18" charset="2"/>
              <a:buNone/>
            </a:pPr>
            <a:r>
              <a:rPr lang="en-US" dirty="0" smtClean="0"/>
              <a:t>Add +2.50</a:t>
            </a:r>
          </a:p>
          <a:p>
            <a:pPr>
              <a:buFont typeface="Wingdings 2" pitchFamily="18" charset="2"/>
              <a:buNone/>
            </a:pPr>
            <a:endParaRPr lang="en-US" dirty="0"/>
          </a:p>
          <a:p>
            <a:pPr>
              <a:buFont typeface="Wingdings 2" pitchFamily="18" charset="2"/>
              <a:buNone/>
            </a:pPr>
            <a:r>
              <a:rPr lang="en-US" dirty="0" smtClean="0"/>
              <a:t>-4.50 </a:t>
            </a:r>
            <a:r>
              <a:rPr lang="en-US" dirty="0"/>
              <a:t>– </a:t>
            </a:r>
            <a:r>
              <a:rPr lang="en-US" dirty="0" smtClean="0"/>
              <a:t>2.50 </a:t>
            </a:r>
            <a:r>
              <a:rPr lang="en-US" dirty="0"/>
              <a:t>x </a:t>
            </a:r>
            <a:r>
              <a:rPr lang="en-US" dirty="0" smtClean="0"/>
              <a:t>005</a:t>
            </a:r>
            <a:endParaRPr lang="en-US" dirty="0"/>
          </a:p>
          <a:p>
            <a:pPr>
              <a:buFont typeface="Wingdings 2" pitchFamily="18" charset="2"/>
              <a:buNone/>
            </a:pPr>
            <a:r>
              <a:rPr lang="en-US" dirty="0"/>
              <a:t>- 1.50 – 1.00 x </a:t>
            </a:r>
            <a:r>
              <a:rPr lang="en-US" dirty="0" smtClean="0"/>
              <a:t>150</a:t>
            </a:r>
            <a:endParaRPr lang="en-US" dirty="0"/>
          </a:p>
          <a:p>
            <a:pPr>
              <a:buFont typeface="Wingdings 2" pitchFamily="18" charset="2"/>
              <a:buNone/>
            </a:pPr>
            <a:r>
              <a:rPr lang="en-US" dirty="0"/>
              <a:t>Add </a:t>
            </a:r>
            <a:r>
              <a:rPr lang="en-US" dirty="0" smtClean="0"/>
              <a:t>+2.00</a:t>
            </a:r>
            <a:endParaRPr lang="en-US" dirty="0"/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Transpose the following Rx to Near Vision Only aka  NVO, SVN, reading glasses </a:t>
            </a:r>
          </a:p>
          <a:p>
            <a:pPr>
              <a:buNone/>
            </a:pPr>
            <a:r>
              <a:rPr lang="en-US" dirty="0" smtClean="0"/>
              <a:t>-2.00 -1.00 x 080</a:t>
            </a:r>
          </a:p>
          <a:p>
            <a:pPr>
              <a:buNone/>
            </a:pPr>
            <a:r>
              <a:rPr lang="en-US" dirty="0" smtClean="0"/>
              <a:t>-1.50 -2.00 x 180</a:t>
            </a:r>
          </a:p>
          <a:p>
            <a:pPr>
              <a:buNone/>
            </a:pPr>
            <a:r>
              <a:rPr lang="en-US" dirty="0" smtClean="0"/>
              <a:t>+3.00 OU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Answer ___________________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5735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Transpose the following Rx to Near Vision Only aka  NVO, SVN, reading glasses </a:t>
            </a:r>
          </a:p>
          <a:p>
            <a:pPr>
              <a:buNone/>
            </a:pPr>
            <a:r>
              <a:rPr lang="en-US" dirty="0" smtClean="0"/>
              <a:t>-1.00 – 0.50 x 010</a:t>
            </a:r>
          </a:p>
          <a:p>
            <a:pPr>
              <a:buNone/>
            </a:pPr>
            <a:r>
              <a:rPr lang="en-US" dirty="0" smtClean="0"/>
              <a:t>-2.00 -0.75 x 100</a:t>
            </a:r>
          </a:p>
          <a:p>
            <a:pPr>
              <a:buNone/>
            </a:pPr>
            <a:r>
              <a:rPr lang="en-US" dirty="0" smtClean="0"/>
              <a:t>+1.50 OU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Answer____________________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6504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Transpose the following Rx to Near Vision Only aka  NVO, SVN, reading glasses </a:t>
            </a:r>
          </a:p>
          <a:p>
            <a:pPr>
              <a:buNone/>
            </a:pPr>
            <a:r>
              <a:rPr lang="en-US" dirty="0" smtClean="0"/>
              <a:t>-4.00 -0.25 x 090				 </a:t>
            </a:r>
          </a:p>
          <a:p>
            <a:pPr>
              <a:buNone/>
            </a:pPr>
            <a:r>
              <a:rPr lang="en-US" dirty="0" smtClean="0"/>
              <a:t>-1.00 -0.50 x 098</a:t>
            </a:r>
          </a:p>
          <a:p>
            <a:pPr>
              <a:buNone/>
            </a:pPr>
            <a:r>
              <a:rPr lang="en-US" dirty="0" smtClean="0"/>
              <a:t>+2.00 OU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Answer ___________________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9639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Transpose the following Rx to Near Vision Only aka  NVO, SVN, reading glasses </a:t>
            </a:r>
          </a:p>
          <a:p>
            <a:pPr>
              <a:buNone/>
            </a:pPr>
            <a:r>
              <a:rPr lang="en-US" dirty="0" smtClean="0"/>
              <a:t>+2.50 -1.00 x 090</a:t>
            </a:r>
          </a:p>
          <a:p>
            <a:pPr>
              <a:buNone/>
            </a:pPr>
            <a:r>
              <a:rPr lang="en-US" dirty="0" smtClean="0"/>
              <a:t>+1.00 -0.75 x 180</a:t>
            </a:r>
          </a:p>
          <a:p>
            <a:pPr>
              <a:buNone/>
            </a:pPr>
            <a:r>
              <a:rPr lang="en-US" dirty="0" smtClean="0"/>
              <a:t>+2.50 OU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Answer ___________________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6809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Convert to spherical equivalent</a:t>
            </a:r>
          </a:p>
          <a:p>
            <a:pPr>
              <a:buNone/>
            </a:pPr>
            <a:r>
              <a:rPr lang="en-US" dirty="0" smtClean="0"/>
              <a:t>- 1.50 – 1.00 X 180</a:t>
            </a:r>
          </a:p>
          <a:p>
            <a:pPr>
              <a:buNone/>
            </a:pPr>
            <a:r>
              <a:rPr lang="en-US" dirty="0" smtClean="0"/>
              <a:t>- 2.25 – 1.50 X 120</a:t>
            </a:r>
          </a:p>
          <a:p>
            <a:pPr>
              <a:buNone/>
            </a:pPr>
            <a:r>
              <a:rPr lang="en-US" dirty="0" smtClean="0"/>
              <a:t>Answer____________________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+ 2.50 </a:t>
            </a:r>
            <a:r>
              <a:rPr lang="en-US" dirty="0"/>
              <a:t>– </a:t>
            </a:r>
            <a:r>
              <a:rPr lang="en-US" dirty="0" smtClean="0"/>
              <a:t>2.00 </a:t>
            </a:r>
            <a:r>
              <a:rPr lang="en-US" dirty="0"/>
              <a:t>X </a:t>
            </a:r>
            <a:r>
              <a:rPr lang="en-US" dirty="0" smtClean="0"/>
              <a:t>018</a:t>
            </a:r>
            <a:endParaRPr lang="en-US" dirty="0"/>
          </a:p>
          <a:p>
            <a:pPr>
              <a:buNone/>
            </a:pPr>
            <a:r>
              <a:rPr lang="en-US" dirty="0" smtClean="0"/>
              <a:t>+ 2.25 </a:t>
            </a:r>
            <a:r>
              <a:rPr lang="en-US" dirty="0"/>
              <a:t>– 3</a:t>
            </a:r>
            <a:r>
              <a:rPr lang="en-US" dirty="0" smtClean="0"/>
              <a:t>.50 </a:t>
            </a:r>
            <a:r>
              <a:rPr lang="en-US" dirty="0"/>
              <a:t>X </a:t>
            </a:r>
            <a:r>
              <a:rPr lang="en-US" dirty="0" smtClean="0"/>
              <a:t>010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Answer____________________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913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Answers on presentation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Some of the answers in this presentation are intentionally incorrect, so be prepared to defend your answers…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Review Questions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920875"/>
            <a:ext cx="4343400" cy="44338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 smtClean="0"/>
              <a:t>Convert the following Rx to </a:t>
            </a:r>
            <a:r>
              <a:rPr lang="en-US" altLang="en-US" sz="2000" b="1" dirty="0" smtClean="0"/>
              <a:t>Near Vision Only</a:t>
            </a:r>
            <a:r>
              <a:rPr lang="en-US" altLang="en-US" sz="2000" dirty="0" smtClean="0"/>
              <a:t> aka  NVO, SVN, reading glasses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2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-2.00 -1.00 x 080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-1.50 -2.00 x 180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+3.00 OU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Answer ________________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	    ________________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-1.00 – 0.50 x 010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-2.00 -0.75 x 100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+1.25 OU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Answer________________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             ________________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endParaRPr lang="en-US" altLang="en-US" sz="1800" dirty="0" smtClean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2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2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-4.00 -0.25 x 090		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-1.00 -0.50 x 098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+2.00 OU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Answer ________________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	 ________________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+2.50 -1.00 x 090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+1.00 -0.75 x 180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+2.25 OU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Answer ________________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 smtClean="0"/>
              <a:t>             ________________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23030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 Questions 1 minute drill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Transpose the following Rx from </a:t>
            </a:r>
            <a:r>
              <a:rPr lang="en-US" altLang="en-US" sz="2000" b="1" i="1" dirty="0" smtClean="0"/>
              <a:t>plus cylinder form to minus cylinder</a:t>
            </a:r>
            <a:r>
              <a:rPr lang="en-US" altLang="en-US" sz="2000" dirty="0" smtClean="0"/>
              <a:t> form 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-1.00 +1.00 x 040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Answer ______________</a:t>
            </a:r>
            <a:endParaRPr lang="en-US" altLang="en-US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-2.00 +3.00 x 170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Answer ______________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000" dirty="0" smtClean="0"/>
              <a:t>-4.00 +1.50 x 100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Answer______________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- 1.50  +2.00 x 015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Answer______________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-3.00 +2.00 x 095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/>
              <a:t>Answer______________</a:t>
            </a:r>
          </a:p>
        </p:txBody>
      </p:sp>
    </p:spTree>
    <p:extLst>
      <p:ext uri="{BB962C8B-B14F-4D97-AF65-F5344CB8AC3E}">
        <p14:creationId xmlns:p14="http://schemas.microsoft.com/office/powerpoint/2010/main" xmlns="" val="86615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 Questions 1 minute drill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1800" dirty="0" smtClean="0"/>
              <a:t>Convert the following prescription from </a:t>
            </a:r>
            <a:r>
              <a:rPr lang="en-US" altLang="en-US" sz="1800" b="1" i="1" dirty="0" smtClean="0"/>
              <a:t>minus cylinder to plus cylinder</a:t>
            </a:r>
            <a:r>
              <a:rPr lang="en-US" altLang="en-US" sz="1800" dirty="0" smtClean="0"/>
              <a:t> format</a:t>
            </a:r>
            <a:r>
              <a:rPr lang="en-US" altLang="en-US" sz="2800" dirty="0" smtClean="0"/>
              <a:t> </a:t>
            </a:r>
          </a:p>
          <a:p>
            <a:pPr eaLnBrk="1" hangingPunct="1"/>
            <a:r>
              <a:rPr lang="en-US" altLang="en-US" sz="2200" dirty="0" smtClean="0"/>
              <a:t>-1.00 -1.00 x 090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200" dirty="0" smtClean="0"/>
              <a:t>	Answer______________</a:t>
            </a:r>
          </a:p>
          <a:p>
            <a:pPr eaLnBrk="1" hangingPunct="1"/>
            <a:endParaRPr lang="en-US" altLang="en-US" sz="2200" dirty="0" smtClean="0"/>
          </a:p>
          <a:p>
            <a:pPr eaLnBrk="1" hangingPunct="1"/>
            <a:r>
              <a:rPr lang="en-US" altLang="en-US" sz="2200" dirty="0" smtClean="0"/>
              <a:t>- 0.50  -2.00 x 008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200" dirty="0" smtClean="0"/>
              <a:t>	Answer______________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200" dirty="0" smtClean="0"/>
              <a:t/>
            </a:r>
            <a:br>
              <a:rPr lang="en-US" altLang="en-US" sz="2200" dirty="0" smtClean="0"/>
            </a:br>
            <a:r>
              <a:rPr lang="en-US" altLang="en-US" sz="2200" dirty="0" smtClean="0"/>
              <a:t>-1.00 -1.50 x 160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200" dirty="0" smtClean="0"/>
              <a:t>	Answer______________</a:t>
            </a:r>
          </a:p>
          <a:p>
            <a:pPr eaLnBrk="1" hangingPunct="1"/>
            <a:r>
              <a:rPr lang="en-US" altLang="en-US" sz="2200" dirty="0" smtClean="0"/>
              <a:t>- 5.00  -3.00 x 088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200" dirty="0" smtClean="0"/>
              <a:t>	Answer______________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200" dirty="0" smtClean="0"/>
              <a:t/>
            </a:r>
            <a:br>
              <a:rPr lang="en-US" altLang="en-US" sz="2200" dirty="0" smtClean="0"/>
            </a:br>
            <a:r>
              <a:rPr lang="en-US" altLang="en-US" sz="2200" dirty="0" smtClean="0"/>
              <a:t>-3.00 -1.50 x 095</a:t>
            </a:r>
          </a:p>
          <a:p>
            <a:pPr eaLnBrk="1" hangingPunct="1"/>
            <a:r>
              <a:rPr lang="en-US" altLang="en-US" sz="2200" dirty="0" smtClean="0"/>
              <a:t>Answer______________</a:t>
            </a:r>
          </a:p>
        </p:txBody>
      </p:sp>
    </p:spTree>
    <p:extLst>
      <p:ext uri="{BB962C8B-B14F-4D97-AF65-F5344CB8AC3E}">
        <p14:creationId xmlns:p14="http://schemas.microsoft.com/office/powerpoint/2010/main" xmlns="" val="421210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228600" y="704850"/>
            <a:ext cx="8686800" cy="666750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Convert to SVN or Near Rx only 1 min drill</a:t>
            </a:r>
          </a:p>
        </p:txBody>
      </p:sp>
      <p:sp>
        <p:nvSpPr>
          <p:cNvPr id="30723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966912"/>
            <a:ext cx="4343400" cy="4433888"/>
          </a:xfrm>
        </p:spPr>
        <p:txBody>
          <a:bodyPr/>
          <a:lstStyle/>
          <a:p>
            <a:r>
              <a:rPr lang="en-US" dirty="0" smtClean="0"/>
              <a:t>+ 3.25 – 0.75 X 125</a:t>
            </a:r>
          </a:p>
          <a:p>
            <a:r>
              <a:rPr lang="en-US" dirty="0" smtClean="0"/>
              <a:t>+ 1.75 – 1.00 X 090</a:t>
            </a:r>
          </a:p>
          <a:p>
            <a:pPr lvl="1"/>
            <a:r>
              <a:rPr lang="en-US" dirty="0" smtClean="0"/>
              <a:t>Add 2.50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r>
              <a:rPr lang="en-US" dirty="0" smtClean="0"/>
              <a:t>- 4.50 – 1.50 X 035</a:t>
            </a:r>
          </a:p>
          <a:p>
            <a:r>
              <a:rPr lang="en-US" dirty="0" smtClean="0"/>
              <a:t>- 1.75 – 1.00 X 150</a:t>
            </a:r>
          </a:p>
          <a:p>
            <a:pPr lvl="1"/>
            <a:r>
              <a:rPr lang="en-US" dirty="0" smtClean="0"/>
              <a:t>Add 2.00</a:t>
            </a:r>
          </a:p>
          <a:p>
            <a:pPr lvl="4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30724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r>
              <a:rPr lang="en-US" smtClean="0"/>
              <a:t>Step 1</a:t>
            </a:r>
          </a:p>
          <a:p>
            <a:pPr lvl="1"/>
            <a:r>
              <a:rPr lang="en-US" smtClean="0"/>
              <a:t>Add the add power to the sphere power and write it as the new sphere power</a:t>
            </a:r>
          </a:p>
          <a:p>
            <a:r>
              <a:rPr lang="en-US" smtClean="0"/>
              <a:t>Step 2 </a:t>
            </a:r>
          </a:p>
          <a:p>
            <a:pPr lvl="1"/>
            <a:r>
              <a:rPr lang="en-US" smtClean="0"/>
              <a:t>Write the new complete Rx Sph, Cyl, and Axis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Review Questions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20875"/>
            <a:ext cx="4191000" cy="44338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Convert the following Rx to </a:t>
            </a:r>
            <a:r>
              <a:rPr lang="en-US" sz="2000" b="1" dirty="0" smtClean="0"/>
              <a:t>Near Vision Only</a:t>
            </a:r>
            <a:r>
              <a:rPr lang="en-US" sz="2000" dirty="0" smtClean="0"/>
              <a:t> aka  NVO, SVN, reading glasses 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endParaRPr lang="en-US" sz="2200" dirty="0" smtClean="0"/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-2.00 -1.00 x 080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-1.50 -2.00 x 180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+3.00 OU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Answer ________________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	 ________________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-1.00 – 0.50 x 010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-2.00 -0.75 x 100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+1.25 OU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Answer________________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            ________________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3584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200" dirty="0" smtClean="0"/>
          </a:p>
          <a:p>
            <a:pPr eaLnBrk="1" hangingPunct="1">
              <a:lnSpc>
                <a:spcPct val="80000"/>
              </a:lnSpc>
            </a:pPr>
            <a:endParaRPr lang="en-US" sz="2200" dirty="0" smtClean="0"/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-4.00 -0.25 x 090		 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-1.00 -0.50 x 098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+2.00 OU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Answer ________________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	 ________________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+2.50 -1.00 x 090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+1.00 -0.75 x 180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+2.25 OU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Answer ________________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 smtClean="0"/>
              <a:t>             ________________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hlinkClick r:id="rId3"/>
              </a:rPr>
              <a:t>martralyn@msn.com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hlinkClick r:id="rId3"/>
              </a:rPr>
              <a:t> http://lynnslecturehelp.wordpress.com </a:t>
            </a:r>
            <a:endParaRPr lang="en-US" sz="4000" dirty="0"/>
          </a:p>
        </p:txBody>
      </p:sp>
      <p:sp>
        <p:nvSpPr>
          <p:cNvPr id="49155" name="Subtitle 4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854950" cy="1752600"/>
          </a:xfrm>
        </p:spPr>
        <p:txBody>
          <a:bodyPr/>
          <a:lstStyle/>
          <a:p>
            <a:pPr marR="0"/>
            <a:r>
              <a:rPr lang="en-US" smtClean="0"/>
              <a:t>Thank you very much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the math necessary? </a:t>
            </a:r>
          </a:p>
          <a:p>
            <a:endParaRPr lang="en-US" dirty="0"/>
          </a:p>
          <a:p>
            <a:r>
              <a:rPr lang="en-US" dirty="0" smtClean="0"/>
              <a:t>When is the math going to be used?</a:t>
            </a:r>
          </a:p>
          <a:p>
            <a:endParaRPr lang="en-US" dirty="0"/>
          </a:p>
          <a:p>
            <a:r>
              <a:rPr lang="en-US" dirty="0" smtClean="0"/>
              <a:t>Does this alter the patients </a:t>
            </a:r>
            <a:r>
              <a:rPr lang="en-US" dirty="0" err="1" smtClean="0"/>
              <a:t>SRx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6863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Create a number line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6" cy="7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  <a:gridCol w="391886"/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6215" name="TextBox 5"/>
          <p:cNvSpPr txBox="1">
            <a:spLocks noChangeArrowheads="1"/>
          </p:cNvSpPr>
          <p:nvPr/>
        </p:nvSpPr>
        <p:spPr bwMode="auto">
          <a:xfrm>
            <a:off x="298450" y="2667000"/>
            <a:ext cx="8399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10  9   8  7    6   5   4   3   2   1   </a:t>
            </a:r>
            <a:r>
              <a:rPr lang="en-US" altLang="en-US"/>
              <a:t>0   1   2   3   4   5   6   7   8   9   10</a:t>
            </a:r>
          </a:p>
        </p:txBody>
      </p:sp>
      <p:sp>
        <p:nvSpPr>
          <p:cNvPr id="6216" name="TextBox 6"/>
          <p:cNvSpPr txBox="1">
            <a:spLocks noChangeArrowheads="1"/>
          </p:cNvSpPr>
          <p:nvPr/>
        </p:nvSpPr>
        <p:spPr bwMode="auto">
          <a:xfrm>
            <a:off x="1600200" y="3276600"/>
            <a:ext cx="5303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Insert 3 hash marks between every number</a:t>
            </a:r>
          </a:p>
        </p:txBody>
      </p:sp>
      <p:sp>
        <p:nvSpPr>
          <p:cNvPr id="6217" name="TextBox 5"/>
          <p:cNvSpPr txBox="1">
            <a:spLocks noChangeArrowheads="1"/>
          </p:cNvSpPr>
          <p:nvPr/>
        </p:nvSpPr>
        <p:spPr bwMode="auto">
          <a:xfrm>
            <a:off x="457200" y="2209800"/>
            <a:ext cx="4302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18" name="TextBox 6"/>
          <p:cNvSpPr txBox="1">
            <a:spLocks noChangeArrowheads="1"/>
          </p:cNvSpPr>
          <p:nvPr/>
        </p:nvSpPr>
        <p:spPr bwMode="auto">
          <a:xfrm>
            <a:off x="838200" y="2209800"/>
            <a:ext cx="4302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19" name="TextBox 7"/>
          <p:cNvSpPr txBox="1">
            <a:spLocks noChangeArrowheads="1"/>
          </p:cNvSpPr>
          <p:nvPr/>
        </p:nvSpPr>
        <p:spPr bwMode="auto">
          <a:xfrm>
            <a:off x="1219200" y="2209800"/>
            <a:ext cx="4302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20" name="TextBox 8"/>
          <p:cNvSpPr txBox="1">
            <a:spLocks noChangeArrowheads="1"/>
          </p:cNvSpPr>
          <p:nvPr/>
        </p:nvSpPr>
        <p:spPr bwMode="auto">
          <a:xfrm>
            <a:off x="1600200" y="2209800"/>
            <a:ext cx="4302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21" name="TextBox 9"/>
          <p:cNvSpPr txBox="1">
            <a:spLocks noChangeArrowheads="1"/>
          </p:cNvSpPr>
          <p:nvPr/>
        </p:nvSpPr>
        <p:spPr bwMode="auto">
          <a:xfrm>
            <a:off x="1981200" y="2209800"/>
            <a:ext cx="4302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22" name="TextBox 10"/>
          <p:cNvSpPr txBox="1">
            <a:spLocks noChangeArrowheads="1"/>
          </p:cNvSpPr>
          <p:nvPr/>
        </p:nvSpPr>
        <p:spPr bwMode="auto">
          <a:xfrm>
            <a:off x="2389188" y="2192338"/>
            <a:ext cx="4302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23" name="TextBox 11"/>
          <p:cNvSpPr txBox="1">
            <a:spLocks noChangeArrowheads="1"/>
          </p:cNvSpPr>
          <p:nvPr/>
        </p:nvSpPr>
        <p:spPr bwMode="auto">
          <a:xfrm>
            <a:off x="2770188" y="2192338"/>
            <a:ext cx="4302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24" name="TextBox 12"/>
          <p:cNvSpPr txBox="1">
            <a:spLocks noChangeArrowheads="1"/>
          </p:cNvSpPr>
          <p:nvPr/>
        </p:nvSpPr>
        <p:spPr bwMode="auto">
          <a:xfrm>
            <a:off x="3200400" y="2209800"/>
            <a:ext cx="4302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25" name="TextBox 13"/>
          <p:cNvSpPr txBox="1">
            <a:spLocks noChangeArrowheads="1"/>
          </p:cNvSpPr>
          <p:nvPr/>
        </p:nvSpPr>
        <p:spPr bwMode="auto">
          <a:xfrm>
            <a:off x="3581400" y="2192338"/>
            <a:ext cx="4302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26" name="TextBox 14"/>
          <p:cNvSpPr txBox="1">
            <a:spLocks noChangeArrowheads="1"/>
          </p:cNvSpPr>
          <p:nvPr/>
        </p:nvSpPr>
        <p:spPr bwMode="auto">
          <a:xfrm>
            <a:off x="3989388" y="2192338"/>
            <a:ext cx="4302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27" name="TextBox 15"/>
          <p:cNvSpPr txBox="1">
            <a:spLocks noChangeArrowheads="1"/>
          </p:cNvSpPr>
          <p:nvPr/>
        </p:nvSpPr>
        <p:spPr bwMode="auto">
          <a:xfrm>
            <a:off x="4343400" y="2192338"/>
            <a:ext cx="4302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28" name="TextBox 16"/>
          <p:cNvSpPr txBox="1">
            <a:spLocks noChangeArrowheads="1"/>
          </p:cNvSpPr>
          <p:nvPr/>
        </p:nvSpPr>
        <p:spPr bwMode="auto">
          <a:xfrm>
            <a:off x="4751388" y="2192338"/>
            <a:ext cx="4302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29" name="TextBox 17"/>
          <p:cNvSpPr txBox="1">
            <a:spLocks noChangeArrowheads="1"/>
          </p:cNvSpPr>
          <p:nvPr/>
        </p:nvSpPr>
        <p:spPr bwMode="auto">
          <a:xfrm>
            <a:off x="5105400" y="2192338"/>
            <a:ext cx="4302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30" name="TextBox 18"/>
          <p:cNvSpPr txBox="1">
            <a:spLocks noChangeArrowheads="1"/>
          </p:cNvSpPr>
          <p:nvPr/>
        </p:nvSpPr>
        <p:spPr bwMode="auto">
          <a:xfrm>
            <a:off x="5562600" y="2192338"/>
            <a:ext cx="4302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31" name="TextBox 19"/>
          <p:cNvSpPr txBox="1">
            <a:spLocks noChangeArrowheads="1"/>
          </p:cNvSpPr>
          <p:nvPr/>
        </p:nvSpPr>
        <p:spPr bwMode="auto">
          <a:xfrm>
            <a:off x="5943600" y="2209800"/>
            <a:ext cx="4302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32" name="TextBox 20"/>
          <p:cNvSpPr txBox="1">
            <a:spLocks noChangeArrowheads="1"/>
          </p:cNvSpPr>
          <p:nvPr/>
        </p:nvSpPr>
        <p:spPr bwMode="auto">
          <a:xfrm>
            <a:off x="6324600" y="2209800"/>
            <a:ext cx="4302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33" name="TextBox 21"/>
          <p:cNvSpPr txBox="1">
            <a:spLocks noChangeArrowheads="1"/>
          </p:cNvSpPr>
          <p:nvPr/>
        </p:nvSpPr>
        <p:spPr bwMode="auto">
          <a:xfrm>
            <a:off x="6705600" y="2209800"/>
            <a:ext cx="4302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34" name="TextBox 22"/>
          <p:cNvSpPr txBox="1">
            <a:spLocks noChangeArrowheads="1"/>
          </p:cNvSpPr>
          <p:nvPr/>
        </p:nvSpPr>
        <p:spPr bwMode="auto">
          <a:xfrm>
            <a:off x="7086600" y="2209800"/>
            <a:ext cx="4302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35" name="TextBox 23"/>
          <p:cNvSpPr txBox="1">
            <a:spLocks noChangeArrowheads="1"/>
          </p:cNvSpPr>
          <p:nvPr/>
        </p:nvSpPr>
        <p:spPr bwMode="auto">
          <a:xfrm>
            <a:off x="7467600" y="2209800"/>
            <a:ext cx="4302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36" name="TextBox 24"/>
          <p:cNvSpPr txBox="1">
            <a:spLocks noChangeArrowheads="1"/>
          </p:cNvSpPr>
          <p:nvPr/>
        </p:nvSpPr>
        <p:spPr bwMode="auto">
          <a:xfrm>
            <a:off x="7875588" y="2209800"/>
            <a:ext cx="4302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sp>
        <p:nvSpPr>
          <p:cNvPr id="6237" name="TextBox 25"/>
          <p:cNvSpPr txBox="1">
            <a:spLocks noChangeArrowheads="1"/>
          </p:cNvSpPr>
          <p:nvPr/>
        </p:nvSpPr>
        <p:spPr bwMode="auto">
          <a:xfrm>
            <a:off x="8305800" y="2209800"/>
            <a:ext cx="4302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1000"/>
              <a:t>111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1295400" y="42672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114800" y="42672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858000" y="42672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867400" y="51816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048000" y="51816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04800" y="51816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18453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altLang="en-US" smtClean="0"/>
              <a:t>Determining cylinder power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mtClean="0"/>
              <a:t>Two questions should be asked to determine the cylinder power:</a:t>
            </a:r>
          </a:p>
          <a:p>
            <a:r>
              <a:rPr lang="en-US" altLang="en-US" smtClean="0"/>
              <a:t>1. In what direction on the number line is travel occurring (on the number line) from the sphere to the cylinder (either in the negative direction or in the positive direction)?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  <a:p>
            <a:r>
              <a:rPr lang="en-US" altLang="en-US" smtClean="0"/>
              <a:t>2. What is the distance traveled from the sphere to the cylinder power (the amount of cylinder present in the prescription)?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336783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Prescriptions:  Transposition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7693025" cy="3408363"/>
          </a:xfrm>
        </p:spPr>
        <p:txBody>
          <a:bodyPr/>
          <a:lstStyle/>
          <a:p>
            <a:pPr eaLnBrk="1" hangingPunct="1">
              <a:buClr>
                <a:srgbClr val="000099"/>
              </a:buClr>
            </a:pPr>
            <a:r>
              <a:rPr lang="en-US" sz="3600" b="1" smtClean="0"/>
              <a:t>Transposition</a:t>
            </a:r>
          </a:p>
          <a:p>
            <a:pPr lvl="1" eaLnBrk="1" hangingPunct="1">
              <a:buClr>
                <a:srgbClr val="000099"/>
              </a:buClr>
            </a:pPr>
            <a:r>
              <a:rPr lang="en-US" smtClean="0"/>
              <a:t>Step 1 = Combine the sphere and cylinder power mathematically</a:t>
            </a:r>
          </a:p>
          <a:p>
            <a:pPr lvl="1" eaLnBrk="1" hangingPunct="1">
              <a:buClr>
                <a:srgbClr val="000099"/>
              </a:buClr>
            </a:pPr>
            <a:r>
              <a:rPr lang="en-US" smtClean="0"/>
              <a:t>Step 2 = Change the sign of the cylinder</a:t>
            </a:r>
          </a:p>
          <a:p>
            <a:pPr lvl="1" eaLnBrk="1" hangingPunct="1">
              <a:buClr>
                <a:srgbClr val="000099"/>
              </a:buClr>
            </a:pPr>
            <a:r>
              <a:rPr lang="en-US" smtClean="0"/>
              <a:t>Step 3 = Change the axis by 90 degrees</a:t>
            </a:r>
          </a:p>
          <a:p>
            <a:pPr lvl="1" eaLnBrk="1" hangingPunct="1">
              <a:buClr>
                <a:srgbClr val="000099"/>
              </a:buClr>
              <a:buFontTx/>
              <a:buNone/>
            </a:pPr>
            <a:endParaRPr lang="en-US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38200" y="4572000"/>
            <a:ext cx="8305800" cy="2100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Hint: When combining positive and negative numbers, think in terms of money.  Example:  -2.00 combined with +0.50  If you are $2.00 “in the hole” and you deposit $0.50, what is your balance? 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 Answer:  $1.50 “in the hole”, or -1.50.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Transposition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30725"/>
          </a:xfrm>
        </p:spPr>
        <p:txBody>
          <a:bodyPr/>
          <a:lstStyle/>
          <a:p>
            <a:r>
              <a:rPr lang="en-US" altLang="en-US" b="1" dirty="0"/>
              <a:t>Combine the sphere and cylinder power algebraically/mathematically</a:t>
            </a:r>
          </a:p>
          <a:p>
            <a:r>
              <a:rPr lang="en-US" altLang="en-US" b="1" dirty="0"/>
              <a:t>Keep and change the sign of the cylinder</a:t>
            </a:r>
          </a:p>
          <a:p>
            <a:r>
              <a:rPr lang="en-US" altLang="en-US" b="1" dirty="0"/>
              <a:t>Change the axis by 90 degrees</a:t>
            </a:r>
          </a:p>
          <a:p>
            <a:r>
              <a:rPr lang="en-US" altLang="en-US" b="1" dirty="0"/>
              <a:t>EX: </a:t>
            </a:r>
            <a:r>
              <a:rPr lang="en-US" altLang="en-US" b="1" dirty="0">
                <a:solidFill>
                  <a:srgbClr val="FF0000"/>
                </a:solidFill>
              </a:rPr>
              <a:t>+2.00+1.00 x 080</a:t>
            </a:r>
          </a:p>
          <a:p>
            <a:pPr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          +3.00 -1.00 x 170</a:t>
            </a:r>
          </a:p>
          <a:p>
            <a:pPr>
              <a:buFontTx/>
              <a:buNone/>
            </a:pPr>
            <a:r>
              <a:rPr lang="en-US" altLang="en-US" sz="2800" dirty="0"/>
              <a:t>   </a:t>
            </a:r>
            <a:r>
              <a:rPr lang="en-US" altLang="en-US" sz="2800" b="1" dirty="0">
                <a:solidFill>
                  <a:srgbClr val="0070C0"/>
                </a:solidFill>
              </a:rPr>
              <a:t>The purpose of transposition is to change the  same prescription into a different form. </a:t>
            </a:r>
            <a:endParaRPr lang="en-US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691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Transposition 1 Minute Drill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163"/>
            <a:ext cx="8229600" cy="3932237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mtClean="0"/>
              <a:t>Step 1 = Combine the sphere and cylinder power mathematically</a:t>
            </a:r>
          </a:p>
          <a:p>
            <a:pPr eaLnBrk="1" hangingPunct="1"/>
            <a:r>
              <a:rPr lang="en-US" smtClean="0"/>
              <a:t>Step 2 = Change the sign of the cylinder</a:t>
            </a:r>
          </a:p>
          <a:p>
            <a:pPr eaLnBrk="1" hangingPunct="1"/>
            <a:r>
              <a:rPr lang="en-US" smtClean="0"/>
              <a:t>Step 3 = Change the axis by 90 degrees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1. + 1.75 – 0.75 X 030</a:t>
            </a:r>
          </a:p>
          <a:p>
            <a:pPr eaLnBrk="1" hangingPunct="1"/>
            <a:r>
              <a:rPr lang="en-US" smtClean="0"/>
              <a:t>2. – 2.25 + 1.00 X 170</a:t>
            </a:r>
          </a:p>
          <a:p>
            <a:pPr eaLnBrk="1" hangingPunct="1"/>
            <a:r>
              <a:rPr lang="en-US" smtClean="0"/>
              <a:t>3. – 1.75 + 2.00 X 125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Review Questions 1 minute drill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Transpose the following Rx from </a:t>
            </a:r>
            <a:r>
              <a:rPr lang="en-US" sz="2000" b="1" i="1" dirty="0" smtClean="0"/>
              <a:t>plus cylinder form to minus cylinder</a:t>
            </a:r>
            <a:r>
              <a:rPr lang="en-US" sz="2000" dirty="0" smtClean="0"/>
              <a:t> form </a:t>
            </a:r>
          </a:p>
          <a:p>
            <a:pPr eaLnBrk="1" hangingPunct="1">
              <a:lnSpc>
                <a:spcPct val="90000"/>
              </a:lnSpc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-2.00 +1.00 x 090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Answer ______________</a:t>
            </a:r>
            <a:endParaRPr lang="en-US" sz="22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-1.00 +3.00 x 070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Answer ______________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-1.00 +1.50 x 010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Answer______________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- 0.50  +2.00 x 145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Answer______________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-3.00 +2.00 x 095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Answer______________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FS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FS1" id="{4600B596-175E-4F27-B948-12CBA0C81A3F}" vid="{FC068FF8-4D9D-4173-8BB0-C9030852A2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MEFS1</Template>
  <TotalTime>77</TotalTime>
  <Words>1020</Words>
  <Application>Microsoft Office PowerPoint</Application>
  <PresentationFormat>On-screen Show (4:3)</PresentationFormat>
  <Paragraphs>287</Paragraphs>
  <Slides>25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MEFS1</vt:lpstr>
      <vt:lpstr>Transposition and Conversion</vt:lpstr>
      <vt:lpstr>Answers on presentation</vt:lpstr>
      <vt:lpstr>Purpose</vt:lpstr>
      <vt:lpstr>Create a number line</vt:lpstr>
      <vt:lpstr>Determining cylinder power</vt:lpstr>
      <vt:lpstr>Prescriptions:  Transposition</vt:lpstr>
      <vt:lpstr>Transposition</vt:lpstr>
      <vt:lpstr>Transposition 1 Minute Drill</vt:lpstr>
      <vt:lpstr>Review Questions 1 minute drill</vt:lpstr>
      <vt:lpstr>Transposition 1 Minute Drill</vt:lpstr>
      <vt:lpstr>Review Questions 1 minute drill</vt:lpstr>
      <vt:lpstr>Review Questions 3 minutes</vt:lpstr>
      <vt:lpstr>Spherical Equivalent</vt:lpstr>
      <vt:lpstr>Convert to IV + NV Rx</vt:lpstr>
      <vt:lpstr>Question </vt:lpstr>
      <vt:lpstr>Question </vt:lpstr>
      <vt:lpstr>Question </vt:lpstr>
      <vt:lpstr>Question </vt:lpstr>
      <vt:lpstr>Question </vt:lpstr>
      <vt:lpstr>Review Questions</vt:lpstr>
      <vt:lpstr>Review Questions 1 minute drill</vt:lpstr>
      <vt:lpstr>Review Questions 1 minute drill</vt:lpstr>
      <vt:lpstr>Convert to SVN or Near Rx only 1 min drill</vt:lpstr>
      <vt:lpstr>Review Questions</vt:lpstr>
      <vt:lpstr>martralyn@msn.com   http://lynnslecturehelp.wordpress.com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Transposition and Conversion</dc:title>
  <dc:creator>martralyn@msn.com</dc:creator>
  <cp:lastModifiedBy>Tracy</cp:lastModifiedBy>
  <cp:revision>12</cp:revision>
  <dcterms:created xsi:type="dcterms:W3CDTF">2013-10-03T13:41:27Z</dcterms:created>
  <dcterms:modified xsi:type="dcterms:W3CDTF">2018-06-05T02:54:13Z</dcterms:modified>
</cp:coreProperties>
</file>