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5" r:id="rId3"/>
    <p:sldId id="291" r:id="rId4"/>
    <p:sldId id="290" r:id="rId5"/>
    <p:sldId id="268" r:id="rId6"/>
    <p:sldId id="261" r:id="rId7"/>
    <p:sldId id="262" r:id="rId8"/>
    <p:sldId id="264" r:id="rId9"/>
    <p:sldId id="267" r:id="rId10"/>
    <p:sldId id="265" r:id="rId11"/>
    <p:sldId id="296" r:id="rId12"/>
    <p:sldId id="266" r:id="rId13"/>
    <p:sldId id="271" r:id="rId14"/>
    <p:sldId id="272" r:id="rId15"/>
    <p:sldId id="273" r:id="rId16"/>
    <p:sldId id="274" r:id="rId17"/>
    <p:sldId id="275" r:id="rId18"/>
    <p:sldId id="257" r:id="rId19"/>
    <p:sldId id="269" r:id="rId20"/>
    <p:sldId id="292" r:id="rId21"/>
    <p:sldId id="297" r:id="rId22"/>
    <p:sldId id="258" r:id="rId23"/>
    <p:sldId id="276" r:id="rId24"/>
    <p:sldId id="277" r:id="rId25"/>
    <p:sldId id="278" r:id="rId26"/>
    <p:sldId id="298" r:id="rId27"/>
    <p:sldId id="293" r:id="rId28"/>
    <p:sldId id="280" r:id="rId29"/>
    <p:sldId id="281" r:id="rId30"/>
    <p:sldId id="282" r:id="rId31"/>
    <p:sldId id="283" r:id="rId32"/>
    <p:sldId id="294" r:id="rId33"/>
    <p:sldId id="284" r:id="rId34"/>
    <p:sldId id="285" r:id="rId35"/>
    <p:sldId id="286" r:id="rId36"/>
    <p:sldId id="288" r:id="rId37"/>
    <p:sldId id="289" r:id="rId38"/>
    <p:sldId id="287" r:id="rId39"/>
    <p:sldId id="299" r:id="rId40"/>
    <p:sldId id="300" r:id="rId41"/>
    <p:sldId id="301" r:id="rId42"/>
    <p:sldId id="302" r:id="rId43"/>
    <p:sldId id="303" r:id="rId44"/>
    <p:sldId id="304" r:id="rId45"/>
    <p:sldId id="305" r:id="rId46"/>
    <p:sldId id="306" r:id="rId47"/>
    <p:sldId id="307" r:id="rId48"/>
    <p:sldId id="308" r:id="rId49"/>
    <p:sldId id="310" r:id="rId50"/>
    <p:sldId id="309" r:id="rId51"/>
    <p:sldId id="312" r:id="rId52"/>
    <p:sldId id="314" r:id="rId53"/>
    <p:sldId id="311" r:id="rId54"/>
    <p:sldId id="313" r:id="rId55"/>
    <p:sldId id="260" r:id="rId56"/>
    <p:sldId id="25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0964-B8FF-76BA-9C80-37D766CFAD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BD324-D7F0-A6CC-B4EE-540E84166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4D166-9D60-D83D-BE73-7642319C30E4}"/>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EB211358-AEE8-3F45-104A-B399F2F2F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7837B-1C79-2102-B5B0-37A58614F17D}"/>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302671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728-0A70-0841-7945-02C1ECBD1B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2AC1CC-3721-7C29-9B9F-1C83690EE0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CEA7D-6785-60EF-7818-D202ADFE2539}"/>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40B41036-E48B-5C02-2D9B-A1FAAF287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64B3C-1D44-7C8D-A6FF-48C41EA0C866}"/>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139963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E75B-4D06-38C2-BE04-1B76AD39F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2FF61-4E68-D278-F6FA-A898450C3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5DBCC-2F4C-BBC3-2A76-308CF7F049A8}"/>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67413F90-BBD3-0357-899C-D991AE6E6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3473B-54F6-49B1-5BD5-38AFE05FC718}"/>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390169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C784-60F0-5471-4838-FE531369E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95FD8-2368-E606-220E-9DD224FF9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78128-C3D8-7844-E421-29EE3D313FF0}"/>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0E768B3B-5605-C39B-526B-AD1F86876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F3C5B-F111-C2AE-5AB6-855E0935647C}"/>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383800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F228-5D7B-686E-930C-8D022109A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A82934-FE24-D1C9-C32B-10A488E0E0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E9ECF-9C9A-30E9-2AB8-705CBEDE02D8}"/>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596A2162-41E5-BA87-DA3F-7F17BADC1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D8134-36EC-173F-E72C-7A7A3A8C9CB5}"/>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379366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CA94-9B1E-0E6A-8F2B-09B15C5D0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E2031-7675-55F0-CD7E-FA6732EE71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6C039D-9246-671B-B0E9-329FDA7C2F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919E0-CEDA-D01A-9AF4-A54CD254F4D5}"/>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6" name="Footer Placeholder 5">
            <a:extLst>
              <a:ext uri="{FF2B5EF4-FFF2-40B4-BE49-F238E27FC236}">
                <a16:creationId xmlns:a16="http://schemas.microsoft.com/office/drawing/2014/main" id="{BB9B7AD5-AAF3-6065-7B20-4D3B02BE9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215E2-E55C-AAB4-5267-DAD415F3D2C1}"/>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7393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F5D8-E62D-6AFD-9870-28F6C3078A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6008E-5E90-D1D2-6F08-9E775CA88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8C687-191C-52B3-4276-602CDEC75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C4252-C2AB-B39D-4F52-B658A1E418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91474-1B92-BBD3-189D-8194533B01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5E954F-397C-B34C-D473-731B0946E6DE}"/>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8" name="Footer Placeholder 7">
            <a:extLst>
              <a:ext uri="{FF2B5EF4-FFF2-40B4-BE49-F238E27FC236}">
                <a16:creationId xmlns:a16="http://schemas.microsoft.com/office/drawing/2014/main" id="{E09252D0-AB08-0C53-67B1-16ADCB565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238C55-10FB-E3AF-5DD9-94717A35D7CD}"/>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108452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996C-F1A4-CB17-07AB-08E031C97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79083-A0F6-1CB8-30DD-721FCAADC8DD}"/>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4" name="Footer Placeholder 3">
            <a:extLst>
              <a:ext uri="{FF2B5EF4-FFF2-40B4-BE49-F238E27FC236}">
                <a16:creationId xmlns:a16="http://schemas.microsoft.com/office/drawing/2014/main" id="{FFBA3298-4A72-B759-24DF-AAC7086B84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33311-FE91-19ED-EE95-0266F40F70DB}"/>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28838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8578E-DFFC-7061-7C95-FDC79A4F961F}"/>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3" name="Footer Placeholder 2">
            <a:extLst>
              <a:ext uri="{FF2B5EF4-FFF2-40B4-BE49-F238E27FC236}">
                <a16:creationId xmlns:a16="http://schemas.microsoft.com/office/drawing/2014/main" id="{DB38125C-0588-0BFD-75B0-ECEED98AA8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A22D08-0884-AC59-7F2D-D9131CE62F30}"/>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328805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A73D-D78F-FE5B-A2E8-21CDA2F66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69643B-4E47-097F-3C22-071CE7A816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8E6FB7-3B58-F5DF-A2CC-FA18EDD20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68471-A35C-21DE-0B5B-F656584D0BE7}"/>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6" name="Footer Placeholder 5">
            <a:extLst>
              <a:ext uri="{FF2B5EF4-FFF2-40B4-BE49-F238E27FC236}">
                <a16:creationId xmlns:a16="http://schemas.microsoft.com/office/drawing/2014/main" id="{B7FBBC57-96D0-E1F7-D9B5-05C36B2D0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28314-0BD4-1CAC-388F-71C074B3C944}"/>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253491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E64D-6419-5E6E-2487-1C45C38E7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1B845A-838E-52A6-EE63-026941DE0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91BF47-7386-C576-5B76-9E2060129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B62CE-E170-FB2F-20A6-D30361D043AB}"/>
              </a:ext>
            </a:extLst>
          </p:cNvPr>
          <p:cNvSpPr>
            <a:spLocks noGrp="1"/>
          </p:cNvSpPr>
          <p:nvPr>
            <p:ph type="dt" sz="half" idx="10"/>
          </p:nvPr>
        </p:nvSpPr>
        <p:spPr/>
        <p:txBody>
          <a:bodyPr/>
          <a:lstStyle/>
          <a:p>
            <a:fld id="{D0606ABC-A847-4B92-9314-3DC5B157DC56}" type="datetimeFigureOut">
              <a:rPr lang="en-US" smtClean="0"/>
              <a:t>2/27/2023</a:t>
            </a:fld>
            <a:endParaRPr lang="en-US"/>
          </a:p>
        </p:txBody>
      </p:sp>
      <p:sp>
        <p:nvSpPr>
          <p:cNvPr id="6" name="Footer Placeholder 5">
            <a:extLst>
              <a:ext uri="{FF2B5EF4-FFF2-40B4-BE49-F238E27FC236}">
                <a16:creationId xmlns:a16="http://schemas.microsoft.com/office/drawing/2014/main" id="{1C313972-91DE-6F16-3373-81C109903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E03F7-BDCA-BD80-8C3A-BD3FC52B69D1}"/>
              </a:ext>
            </a:extLst>
          </p:cNvPr>
          <p:cNvSpPr>
            <a:spLocks noGrp="1"/>
          </p:cNvSpPr>
          <p:nvPr>
            <p:ph type="sldNum" sz="quarter" idx="12"/>
          </p:nvPr>
        </p:nvSpPr>
        <p:spPr/>
        <p:txBody>
          <a:bodyPr/>
          <a:lstStyle/>
          <a:p>
            <a:fld id="{32F2D58A-9CFA-49BD-BE20-9313DC7A35A3}" type="slidenum">
              <a:rPr lang="en-US" smtClean="0"/>
              <a:t>‹#›</a:t>
            </a:fld>
            <a:endParaRPr lang="en-US"/>
          </a:p>
        </p:txBody>
      </p:sp>
    </p:spTree>
    <p:extLst>
      <p:ext uri="{BB962C8B-B14F-4D97-AF65-F5344CB8AC3E}">
        <p14:creationId xmlns:p14="http://schemas.microsoft.com/office/powerpoint/2010/main" val="40946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F842A-4114-8C6B-A02D-CA91EC3F4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C82C0D-5A28-67D0-A132-677971C43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64BEC-971F-1A31-EB3D-F053179B8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06ABC-A847-4B92-9314-3DC5B157DC56}" type="datetimeFigureOut">
              <a:rPr lang="en-US" smtClean="0"/>
              <a:t>2/27/2023</a:t>
            </a:fld>
            <a:endParaRPr lang="en-US"/>
          </a:p>
        </p:txBody>
      </p:sp>
      <p:sp>
        <p:nvSpPr>
          <p:cNvPr id="5" name="Footer Placeholder 4">
            <a:extLst>
              <a:ext uri="{FF2B5EF4-FFF2-40B4-BE49-F238E27FC236}">
                <a16:creationId xmlns:a16="http://schemas.microsoft.com/office/drawing/2014/main" id="{3F8BDC06-A04C-46FD-9F36-49787DCDA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045CF0-6C14-6A8E-1CF4-8BA875ECC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2D58A-9CFA-49BD-BE20-9313DC7A35A3}" type="slidenum">
              <a:rPr lang="en-US" smtClean="0"/>
              <a:t>‹#›</a:t>
            </a:fld>
            <a:endParaRPr lang="en-US"/>
          </a:p>
        </p:txBody>
      </p:sp>
    </p:spTree>
    <p:extLst>
      <p:ext uri="{BB962C8B-B14F-4D97-AF65-F5344CB8AC3E}">
        <p14:creationId xmlns:p14="http://schemas.microsoft.com/office/powerpoint/2010/main" val="1466228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eyetube.net/videos/real-time-relex-smile-procedure-using-the-visumax-femtosecond-las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FA1A-F1B7-AEB5-F38F-DA0258628CDA}"/>
              </a:ext>
            </a:extLst>
          </p:cNvPr>
          <p:cNvSpPr>
            <a:spLocks noGrp="1"/>
          </p:cNvSpPr>
          <p:nvPr>
            <p:ph type="ctrTitle"/>
          </p:nvPr>
        </p:nvSpPr>
        <p:spPr/>
        <p:txBody>
          <a:bodyPr/>
          <a:lstStyle/>
          <a:p>
            <a:r>
              <a:rPr lang="en-US" dirty="0"/>
              <a:t>Alternative Vision Correction Options: SMILE+</a:t>
            </a:r>
          </a:p>
        </p:txBody>
      </p:sp>
      <p:sp>
        <p:nvSpPr>
          <p:cNvPr id="3" name="Subtitle 2">
            <a:extLst>
              <a:ext uri="{FF2B5EF4-FFF2-40B4-BE49-F238E27FC236}">
                <a16:creationId xmlns:a16="http://schemas.microsoft.com/office/drawing/2014/main" id="{0364AD1D-735E-DC42-78B3-88B4C4C1B432}"/>
              </a:ext>
            </a:extLst>
          </p:cNvPr>
          <p:cNvSpPr>
            <a:spLocks noGrp="1"/>
          </p:cNvSpPr>
          <p:nvPr>
            <p:ph type="subTitle" idx="1"/>
          </p:nvPr>
        </p:nvSpPr>
        <p:spPr/>
        <p:txBody>
          <a:bodyPr/>
          <a:lstStyle/>
          <a:p>
            <a:r>
              <a:rPr lang="en-US" dirty="0"/>
              <a:t>Benjamin Buckner MD</a:t>
            </a:r>
          </a:p>
          <a:p>
            <a:r>
              <a:rPr lang="en-US" dirty="0"/>
              <a:t>Hoopes Vision Correction Center</a:t>
            </a:r>
          </a:p>
          <a:p>
            <a:r>
              <a:rPr lang="en-US" dirty="0"/>
              <a:t>Draper, UT</a:t>
            </a:r>
          </a:p>
        </p:txBody>
      </p:sp>
    </p:spTree>
    <p:extLst>
      <p:ext uri="{BB962C8B-B14F-4D97-AF65-F5344CB8AC3E}">
        <p14:creationId xmlns:p14="http://schemas.microsoft.com/office/powerpoint/2010/main" val="1399984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FEE06-4D5A-BA97-CC98-DE0C4D12A7F9}"/>
              </a:ext>
            </a:extLst>
          </p:cNvPr>
          <p:cNvSpPr>
            <a:spLocks noGrp="1"/>
          </p:cNvSpPr>
          <p:nvPr>
            <p:ph idx="1"/>
          </p:nvPr>
        </p:nvSpPr>
        <p:spPr>
          <a:xfrm>
            <a:off x="1032934" y="2326744"/>
            <a:ext cx="3412067" cy="2204509"/>
          </a:xfrm>
        </p:spPr>
        <p:txBody>
          <a:bodyPr>
            <a:normAutofit fontScale="92500" lnSpcReduction="10000"/>
          </a:bodyPr>
          <a:lstStyle/>
          <a:p>
            <a:r>
              <a:rPr lang="en-US" dirty="0"/>
              <a:t>Cornea</a:t>
            </a:r>
          </a:p>
          <a:p>
            <a:pPr lvl="1"/>
            <a:r>
              <a:rPr lang="en-US" dirty="0"/>
              <a:t>5 major layers </a:t>
            </a:r>
          </a:p>
          <a:p>
            <a:pPr lvl="1"/>
            <a:r>
              <a:rPr lang="en-US" dirty="0"/>
              <a:t>Beautiful collagen organization</a:t>
            </a:r>
          </a:p>
          <a:p>
            <a:pPr lvl="1"/>
            <a:r>
              <a:rPr lang="en-US" dirty="0"/>
              <a:t>Just over 1/2mm thick</a:t>
            </a:r>
          </a:p>
          <a:p>
            <a:pPr lvl="1"/>
            <a:r>
              <a:rPr lang="en-US" dirty="0"/>
              <a:t>Remarkably strong</a:t>
            </a:r>
          </a:p>
        </p:txBody>
      </p:sp>
      <p:pic>
        <p:nvPicPr>
          <p:cNvPr id="4098" name="Picture 2" descr="H&amp;E showing a normal cornea. The cornea has five layers. The surface... |  Download Scientific Diagram">
            <a:extLst>
              <a:ext uri="{FF2B5EF4-FFF2-40B4-BE49-F238E27FC236}">
                <a16:creationId xmlns:a16="http://schemas.microsoft.com/office/drawing/2014/main" id="{0D9FAE9F-1902-19F4-626B-20E13BF06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837179"/>
            <a:ext cx="4343400" cy="518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8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71D-4DDA-8568-F362-D2EE65D76E1B}"/>
              </a:ext>
            </a:extLst>
          </p:cNvPr>
          <p:cNvSpPr>
            <a:spLocks noGrp="1"/>
          </p:cNvSpPr>
          <p:nvPr>
            <p:ph type="title"/>
          </p:nvPr>
        </p:nvSpPr>
        <p:spPr/>
        <p:txBody>
          <a:bodyPr/>
          <a:lstStyle/>
          <a:p>
            <a:r>
              <a:rPr lang="en-US" dirty="0"/>
              <a:t>You are super!</a:t>
            </a:r>
          </a:p>
        </p:txBody>
      </p:sp>
      <p:pic>
        <p:nvPicPr>
          <p:cNvPr id="7170" name="Picture 2" descr="Optical Fun: Clark Kent Eye Exam | The Optical Journal">
            <a:extLst>
              <a:ext uri="{FF2B5EF4-FFF2-40B4-BE49-F238E27FC236}">
                <a16:creationId xmlns:a16="http://schemas.microsoft.com/office/drawing/2014/main" id="{186D32B9-7DF7-D142-6E31-38BB23695A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1300" y="1612857"/>
            <a:ext cx="4089400" cy="488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2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8615-E750-7656-F52D-B76821EA40D6}"/>
              </a:ext>
            </a:extLst>
          </p:cNvPr>
          <p:cNvSpPr>
            <a:spLocks noGrp="1"/>
          </p:cNvSpPr>
          <p:nvPr>
            <p:ph type="title"/>
          </p:nvPr>
        </p:nvSpPr>
        <p:spPr/>
        <p:txBody>
          <a:bodyPr/>
          <a:lstStyle/>
          <a:p>
            <a:r>
              <a:rPr lang="en-US" dirty="0"/>
              <a:t>Anterior chamber</a:t>
            </a:r>
          </a:p>
        </p:txBody>
      </p:sp>
      <p:sp>
        <p:nvSpPr>
          <p:cNvPr id="3" name="Content Placeholder 2">
            <a:extLst>
              <a:ext uri="{FF2B5EF4-FFF2-40B4-BE49-F238E27FC236}">
                <a16:creationId xmlns:a16="http://schemas.microsoft.com/office/drawing/2014/main" id="{73558877-1F43-E597-C19D-39DA3C996BD4}"/>
              </a:ext>
            </a:extLst>
          </p:cNvPr>
          <p:cNvSpPr>
            <a:spLocks noGrp="1"/>
          </p:cNvSpPr>
          <p:nvPr>
            <p:ph idx="1"/>
          </p:nvPr>
        </p:nvSpPr>
        <p:spPr/>
        <p:txBody>
          <a:bodyPr/>
          <a:lstStyle/>
          <a:p>
            <a:r>
              <a:rPr lang="en-US" dirty="0"/>
              <a:t>Aqueous humor</a:t>
            </a:r>
          </a:p>
          <a:p>
            <a:pPr lvl="1"/>
            <a:r>
              <a:rPr lang="en-US" dirty="0"/>
              <a:t>Clear, less protein than serum</a:t>
            </a:r>
          </a:p>
          <a:p>
            <a:pPr marL="0" indent="0">
              <a:buNone/>
            </a:pPr>
            <a:endParaRPr lang="en-US" dirty="0"/>
          </a:p>
          <a:p>
            <a:endParaRPr lang="en-US" dirty="0"/>
          </a:p>
        </p:txBody>
      </p:sp>
    </p:spTree>
    <p:extLst>
      <p:ext uri="{BB962C8B-B14F-4D97-AF65-F5344CB8AC3E}">
        <p14:creationId xmlns:p14="http://schemas.microsoft.com/office/powerpoint/2010/main" val="408266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B957-9B93-C8C7-0C46-194D903CA88E}"/>
              </a:ext>
            </a:extLst>
          </p:cNvPr>
          <p:cNvSpPr>
            <a:spLocks noGrp="1"/>
          </p:cNvSpPr>
          <p:nvPr>
            <p:ph type="title"/>
          </p:nvPr>
        </p:nvSpPr>
        <p:spPr/>
        <p:txBody>
          <a:bodyPr/>
          <a:lstStyle/>
          <a:p>
            <a:r>
              <a:rPr lang="en-US" dirty="0"/>
              <a:t>Iris</a:t>
            </a:r>
          </a:p>
        </p:txBody>
      </p:sp>
      <p:sp>
        <p:nvSpPr>
          <p:cNvPr id="3" name="Content Placeholder 2">
            <a:extLst>
              <a:ext uri="{FF2B5EF4-FFF2-40B4-BE49-F238E27FC236}">
                <a16:creationId xmlns:a16="http://schemas.microsoft.com/office/drawing/2014/main" id="{5E98ED88-0BDF-A6C9-36E3-CC61DE9A1292}"/>
              </a:ext>
            </a:extLst>
          </p:cNvPr>
          <p:cNvSpPr>
            <a:spLocks noGrp="1"/>
          </p:cNvSpPr>
          <p:nvPr>
            <p:ph idx="1"/>
          </p:nvPr>
        </p:nvSpPr>
        <p:spPr/>
        <p:txBody>
          <a:bodyPr/>
          <a:lstStyle/>
          <a:p>
            <a:r>
              <a:rPr lang="en-US" dirty="0"/>
              <a:t>Auto-adjusts for ambient light levels</a:t>
            </a:r>
          </a:p>
          <a:p>
            <a:r>
              <a:rPr lang="en-US" dirty="0"/>
              <a:t>Constricts when looking up close to aid in focus</a:t>
            </a:r>
          </a:p>
          <a:p>
            <a:r>
              <a:rPr lang="en-US" dirty="0"/>
              <a:t>Gives a smaller pupil as ageing ensues, assisting to offset presbyopia</a:t>
            </a:r>
          </a:p>
          <a:p>
            <a:endParaRPr lang="en-US" dirty="0"/>
          </a:p>
        </p:txBody>
      </p:sp>
    </p:spTree>
    <p:extLst>
      <p:ext uri="{BB962C8B-B14F-4D97-AF65-F5344CB8AC3E}">
        <p14:creationId xmlns:p14="http://schemas.microsoft.com/office/powerpoint/2010/main" val="3013556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366C-1374-91DC-D307-B1A62B833D44}"/>
              </a:ext>
            </a:extLst>
          </p:cNvPr>
          <p:cNvSpPr>
            <a:spLocks noGrp="1"/>
          </p:cNvSpPr>
          <p:nvPr>
            <p:ph type="title"/>
          </p:nvPr>
        </p:nvSpPr>
        <p:spPr/>
        <p:txBody>
          <a:bodyPr/>
          <a:lstStyle/>
          <a:p>
            <a:r>
              <a:rPr lang="en-US" dirty="0"/>
              <a:t>Lens</a:t>
            </a:r>
          </a:p>
        </p:txBody>
      </p:sp>
      <p:sp>
        <p:nvSpPr>
          <p:cNvPr id="3" name="Content Placeholder 2">
            <a:extLst>
              <a:ext uri="{FF2B5EF4-FFF2-40B4-BE49-F238E27FC236}">
                <a16:creationId xmlns:a16="http://schemas.microsoft.com/office/drawing/2014/main" id="{152686B0-F36D-B7F3-5262-39DC43F1E7C6}"/>
              </a:ext>
            </a:extLst>
          </p:cNvPr>
          <p:cNvSpPr>
            <a:spLocks noGrp="1"/>
          </p:cNvSpPr>
          <p:nvPr>
            <p:ph idx="1"/>
          </p:nvPr>
        </p:nvSpPr>
        <p:spPr>
          <a:xfrm>
            <a:off x="905933" y="1808692"/>
            <a:ext cx="3141134" cy="4351338"/>
          </a:xfrm>
        </p:spPr>
        <p:txBody>
          <a:bodyPr/>
          <a:lstStyle/>
          <a:p>
            <a:r>
              <a:rPr lang="en-US" dirty="0"/>
              <a:t>Auto-focuses to objects at different distances</a:t>
            </a:r>
          </a:p>
          <a:p>
            <a:r>
              <a:rPr lang="en-US" dirty="0"/>
              <a:t>Protects the retina from harmful UV rays</a:t>
            </a:r>
          </a:p>
          <a:p>
            <a:r>
              <a:rPr lang="en-US" dirty="0"/>
              <a:t>Scavenges free radicals, protecting the eye</a:t>
            </a:r>
          </a:p>
          <a:p>
            <a:endParaRPr lang="en-US" dirty="0"/>
          </a:p>
        </p:txBody>
      </p:sp>
      <p:pic>
        <p:nvPicPr>
          <p:cNvPr id="9218" name="Picture 2" descr="Atlas Entry - Clear crystalline lens">
            <a:extLst>
              <a:ext uri="{FF2B5EF4-FFF2-40B4-BE49-F238E27FC236}">
                <a16:creationId xmlns:a16="http://schemas.microsoft.com/office/drawing/2014/main" id="{4D7876E0-1E2D-2C81-EF34-62E8519C7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779" y="1109134"/>
            <a:ext cx="7249970" cy="483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9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1AF7-9795-ED0F-986C-064D05090EFB}"/>
              </a:ext>
            </a:extLst>
          </p:cNvPr>
          <p:cNvSpPr>
            <a:spLocks noGrp="1"/>
          </p:cNvSpPr>
          <p:nvPr>
            <p:ph type="title"/>
          </p:nvPr>
        </p:nvSpPr>
        <p:spPr/>
        <p:txBody>
          <a:bodyPr/>
          <a:lstStyle/>
          <a:p>
            <a:r>
              <a:rPr lang="en-US" dirty="0"/>
              <a:t>Vitreous</a:t>
            </a:r>
          </a:p>
        </p:txBody>
      </p:sp>
      <p:sp>
        <p:nvSpPr>
          <p:cNvPr id="3" name="Content Placeholder 2">
            <a:extLst>
              <a:ext uri="{FF2B5EF4-FFF2-40B4-BE49-F238E27FC236}">
                <a16:creationId xmlns:a16="http://schemas.microsoft.com/office/drawing/2014/main" id="{8FB28020-6DAB-1BF9-9712-70E7926058FC}"/>
              </a:ext>
            </a:extLst>
          </p:cNvPr>
          <p:cNvSpPr>
            <a:spLocks noGrp="1"/>
          </p:cNvSpPr>
          <p:nvPr>
            <p:ph idx="1"/>
          </p:nvPr>
        </p:nvSpPr>
        <p:spPr/>
        <p:txBody>
          <a:bodyPr/>
          <a:lstStyle/>
          <a:p>
            <a:r>
              <a:rPr lang="en-US" dirty="0"/>
              <a:t>Protects the lens from oxidative damage</a:t>
            </a:r>
          </a:p>
          <a:p>
            <a:pPr lvl="1"/>
            <a:r>
              <a:rPr lang="en-US" dirty="0"/>
              <a:t>Vitrectomized eyes develop cataracts much faster since serous fluid allows more easily for oxygen diffusion from the choroid</a:t>
            </a:r>
          </a:p>
          <a:p>
            <a:pPr lvl="1"/>
            <a:endParaRPr lang="en-US" dirty="0"/>
          </a:p>
          <a:p>
            <a:endParaRPr lang="en-US" dirty="0"/>
          </a:p>
        </p:txBody>
      </p:sp>
    </p:spTree>
    <p:extLst>
      <p:ext uri="{BB962C8B-B14F-4D97-AF65-F5344CB8AC3E}">
        <p14:creationId xmlns:p14="http://schemas.microsoft.com/office/powerpoint/2010/main" val="68094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017C-6EFB-D397-FC67-D68B04F3F925}"/>
              </a:ext>
            </a:extLst>
          </p:cNvPr>
          <p:cNvSpPr>
            <a:spLocks noGrp="1"/>
          </p:cNvSpPr>
          <p:nvPr>
            <p:ph type="title"/>
          </p:nvPr>
        </p:nvSpPr>
        <p:spPr/>
        <p:txBody>
          <a:bodyPr/>
          <a:lstStyle/>
          <a:p>
            <a:r>
              <a:rPr lang="en-US" dirty="0"/>
              <a:t>Retina</a:t>
            </a:r>
          </a:p>
        </p:txBody>
      </p:sp>
      <p:sp>
        <p:nvSpPr>
          <p:cNvPr id="3" name="Content Placeholder 2">
            <a:extLst>
              <a:ext uri="{FF2B5EF4-FFF2-40B4-BE49-F238E27FC236}">
                <a16:creationId xmlns:a16="http://schemas.microsoft.com/office/drawing/2014/main" id="{6618F70C-3844-7FB6-0E5D-85C659E5F146}"/>
              </a:ext>
            </a:extLst>
          </p:cNvPr>
          <p:cNvSpPr>
            <a:spLocks noGrp="1"/>
          </p:cNvSpPr>
          <p:nvPr>
            <p:ph idx="1"/>
          </p:nvPr>
        </p:nvSpPr>
        <p:spPr/>
        <p:txBody>
          <a:bodyPr/>
          <a:lstStyle/>
          <a:p>
            <a:r>
              <a:rPr lang="en-US" dirty="0"/>
              <a:t>Senses light, color, form/shape and movement</a:t>
            </a:r>
          </a:p>
        </p:txBody>
      </p:sp>
      <p:pic>
        <p:nvPicPr>
          <p:cNvPr id="8194" name="Picture 2" descr="Ophthalmology Management - Learning to read retinal OCT">
            <a:extLst>
              <a:ext uri="{FF2B5EF4-FFF2-40B4-BE49-F238E27FC236}">
                <a16:creationId xmlns:a16="http://schemas.microsoft.com/office/drawing/2014/main" id="{90661435-675C-A86A-E6FB-5C57AF2D3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866" y="2534500"/>
            <a:ext cx="7806267" cy="406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1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FF24-6C69-1C33-F3E1-4CF9E01FD561}"/>
              </a:ext>
            </a:extLst>
          </p:cNvPr>
          <p:cNvSpPr>
            <a:spLocks noGrp="1"/>
          </p:cNvSpPr>
          <p:nvPr>
            <p:ph type="title"/>
          </p:nvPr>
        </p:nvSpPr>
        <p:spPr/>
        <p:txBody>
          <a:bodyPr/>
          <a:lstStyle/>
          <a:p>
            <a:r>
              <a:rPr lang="en-US" dirty="0"/>
              <a:t>Choroid</a:t>
            </a:r>
          </a:p>
        </p:txBody>
      </p:sp>
      <p:sp>
        <p:nvSpPr>
          <p:cNvPr id="3" name="Content Placeholder 2">
            <a:extLst>
              <a:ext uri="{FF2B5EF4-FFF2-40B4-BE49-F238E27FC236}">
                <a16:creationId xmlns:a16="http://schemas.microsoft.com/office/drawing/2014/main" id="{D918DE9C-468B-BF40-DF04-52735640028E}"/>
              </a:ext>
            </a:extLst>
          </p:cNvPr>
          <p:cNvSpPr>
            <a:spLocks noGrp="1"/>
          </p:cNvSpPr>
          <p:nvPr>
            <p:ph idx="1"/>
          </p:nvPr>
        </p:nvSpPr>
        <p:spPr/>
        <p:txBody>
          <a:bodyPr/>
          <a:lstStyle/>
          <a:p>
            <a:r>
              <a:rPr lang="en-US" dirty="0"/>
              <a:t>Nourishes and supports the retina</a:t>
            </a:r>
          </a:p>
          <a:p>
            <a:r>
              <a:rPr lang="en-US" dirty="0"/>
              <a:t>Heat sink</a:t>
            </a:r>
          </a:p>
        </p:txBody>
      </p:sp>
    </p:spTree>
    <p:extLst>
      <p:ext uri="{BB962C8B-B14F-4D97-AF65-F5344CB8AC3E}">
        <p14:creationId xmlns:p14="http://schemas.microsoft.com/office/powerpoint/2010/main" val="257421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E87A40-5DB9-26A7-513D-D8D405271FC5}"/>
              </a:ext>
            </a:extLst>
          </p:cNvPr>
          <p:cNvPicPr>
            <a:picLocks noGrp="1" noChangeAspect="1"/>
          </p:cNvPicPr>
          <p:nvPr>
            <p:ph idx="1"/>
          </p:nvPr>
        </p:nvPicPr>
        <p:blipFill rotWithShape="1">
          <a:blip r:embed="rId2"/>
          <a:srcRect l="24957" t="12373" r="25401" b="6107"/>
          <a:stretch/>
        </p:blipFill>
        <p:spPr>
          <a:xfrm>
            <a:off x="2485477" y="93918"/>
            <a:ext cx="7221046" cy="6670163"/>
          </a:xfrm>
        </p:spPr>
      </p:pic>
    </p:spTree>
    <p:extLst>
      <p:ext uri="{BB962C8B-B14F-4D97-AF65-F5344CB8AC3E}">
        <p14:creationId xmlns:p14="http://schemas.microsoft.com/office/powerpoint/2010/main" val="2740594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A3F641-42CC-7E72-B957-499A871AB35E}"/>
              </a:ext>
            </a:extLst>
          </p:cNvPr>
          <p:cNvPicPr>
            <a:picLocks noGrp="1" noChangeAspect="1"/>
          </p:cNvPicPr>
          <p:nvPr>
            <p:ph idx="1"/>
          </p:nvPr>
        </p:nvPicPr>
        <p:blipFill rotWithShape="1">
          <a:blip r:embed="rId2"/>
          <a:srcRect l="18041" t="9997" r="35225" b="7894"/>
          <a:stretch/>
        </p:blipFill>
        <p:spPr>
          <a:xfrm>
            <a:off x="2934612" y="304632"/>
            <a:ext cx="6322775" cy="6248736"/>
          </a:xfrm>
        </p:spPr>
      </p:pic>
    </p:spTree>
    <p:extLst>
      <p:ext uri="{BB962C8B-B14F-4D97-AF65-F5344CB8AC3E}">
        <p14:creationId xmlns:p14="http://schemas.microsoft.com/office/powerpoint/2010/main" val="32247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803-F410-7F7B-C9EE-BF1EFDF8CCAB}"/>
              </a:ext>
            </a:extLst>
          </p:cNvPr>
          <p:cNvSpPr>
            <a:spLocks noGrp="1"/>
          </p:cNvSpPr>
          <p:nvPr>
            <p:ph type="title"/>
          </p:nvPr>
        </p:nvSpPr>
        <p:spPr/>
        <p:txBody>
          <a:bodyPr/>
          <a:lstStyle/>
          <a:p>
            <a:r>
              <a:rPr lang="en-US" dirty="0"/>
              <a:t>How many eye doctors does it take to change a light bulb?</a:t>
            </a:r>
          </a:p>
        </p:txBody>
      </p:sp>
      <p:sp>
        <p:nvSpPr>
          <p:cNvPr id="3" name="Content Placeholder 2">
            <a:extLst>
              <a:ext uri="{FF2B5EF4-FFF2-40B4-BE49-F238E27FC236}">
                <a16:creationId xmlns:a16="http://schemas.microsoft.com/office/drawing/2014/main" id="{A73D67B4-A7FF-15D7-B29B-F872EFFB4D2E}"/>
              </a:ext>
            </a:extLst>
          </p:cNvPr>
          <p:cNvSpPr>
            <a:spLocks noGrp="1"/>
          </p:cNvSpPr>
          <p:nvPr>
            <p:ph idx="1"/>
          </p:nvPr>
        </p:nvSpPr>
        <p:spPr/>
        <p:txBody>
          <a:bodyPr/>
          <a:lstStyle/>
          <a:p>
            <a:r>
              <a:rPr lang="en-US" dirty="0"/>
              <a:t>One, or two?</a:t>
            </a:r>
          </a:p>
        </p:txBody>
      </p:sp>
    </p:spTree>
    <p:extLst>
      <p:ext uri="{BB962C8B-B14F-4D97-AF65-F5344CB8AC3E}">
        <p14:creationId xmlns:p14="http://schemas.microsoft.com/office/powerpoint/2010/main" val="56040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E5D7-8444-8689-C116-105EE3B0E862}"/>
              </a:ext>
            </a:extLst>
          </p:cNvPr>
          <p:cNvSpPr>
            <a:spLocks noGrp="1"/>
          </p:cNvSpPr>
          <p:nvPr>
            <p:ph type="title"/>
          </p:nvPr>
        </p:nvSpPr>
        <p:spPr/>
        <p:txBody>
          <a:bodyPr/>
          <a:lstStyle/>
          <a:p>
            <a:r>
              <a:rPr lang="en-US" dirty="0"/>
              <a:t>SMILE animation</a:t>
            </a:r>
          </a:p>
        </p:txBody>
      </p:sp>
      <p:sp>
        <p:nvSpPr>
          <p:cNvPr id="3" name="Content Placeholder 2">
            <a:extLst>
              <a:ext uri="{FF2B5EF4-FFF2-40B4-BE49-F238E27FC236}">
                <a16:creationId xmlns:a16="http://schemas.microsoft.com/office/drawing/2014/main" id="{3D1E2034-6D6F-EB68-B778-D201FF7FE536}"/>
              </a:ext>
            </a:extLst>
          </p:cNvPr>
          <p:cNvSpPr>
            <a:spLocks noGrp="1"/>
          </p:cNvSpPr>
          <p:nvPr>
            <p:ph idx="1"/>
          </p:nvPr>
        </p:nvSpPr>
        <p:spPr/>
        <p:txBody>
          <a:bodyPr/>
          <a:lstStyle/>
          <a:p>
            <a:r>
              <a:rPr lang="en-US" dirty="0"/>
              <a:t>https://www.youtube.com/watch?v=_HrAz0nZG14&amp;t=34s</a:t>
            </a:r>
          </a:p>
        </p:txBody>
      </p:sp>
    </p:spTree>
    <p:extLst>
      <p:ext uri="{BB962C8B-B14F-4D97-AF65-F5344CB8AC3E}">
        <p14:creationId xmlns:p14="http://schemas.microsoft.com/office/powerpoint/2010/main" val="250311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7E60-A68A-9425-A17E-D22986572166}"/>
              </a:ext>
            </a:extLst>
          </p:cNvPr>
          <p:cNvSpPr>
            <a:spLocks noGrp="1"/>
          </p:cNvSpPr>
          <p:nvPr>
            <p:ph type="title"/>
          </p:nvPr>
        </p:nvSpPr>
        <p:spPr/>
        <p:txBody>
          <a:bodyPr/>
          <a:lstStyle/>
          <a:p>
            <a:r>
              <a:rPr lang="en-US" dirty="0"/>
              <a:t>Celebrity patients…</a:t>
            </a:r>
          </a:p>
        </p:txBody>
      </p:sp>
      <p:pic>
        <p:nvPicPr>
          <p:cNvPr id="5" name="Content Placeholder 4">
            <a:extLst>
              <a:ext uri="{FF2B5EF4-FFF2-40B4-BE49-F238E27FC236}">
                <a16:creationId xmlns:a16="http://schemas.microsoft.com/office/drawing/2014/main" id="{E175055C-96EA-E46F-1ABE-55356F6AAB9C}"/>
              </a:ext>
            </a:extLst>
          </p:cNvPr>
          <p:cNvPicPr>
            <a:picLocks noGrp="1" noChangeAspect="1"/>
          </p:cNvPicPr>
          <p:nvPr>
            <p:ph idx="1"/>
          </p:nvPr>
        </p:nvPicPr>
        <p:blipFill>
          <a:blip r:embed="rId2"/>
          <a:stretch>
            <a:fillRect/>
          </a:stretch>
        </p:blipFill>
        <p:spPr>
          <a:xfrm>
            <a:off x="4267422" y="1927225"/>
            <a:ext cx="3657155" cy="4351338"/>
          </a:xfrm>
          <a:prstGeom prst="rect">
            <a:avLst/>
          </a:prstGeom>
        </p:spPr>
      </p:pic>
    </p:spTree>
    <p:extLst>
      <p:ext uri="{BB962C8B-B14F-4D97-AF65-F5344CB8AC3E}">
        <p14:creationId xmlns:p14="http://schemas.microsoft.com/office/powerpoint/2010/main" val="928531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08563-EE06-D547-A10B-9C6BE0201700}"/>
              </a:ext>
            </a:extLst>
          </p:cNvPr>
          <p:cNvSpPr>
            <a:spLocks noGrp="1"/>
          </p:cNvSpPr>
          <p:nvPr>
            <p:ph type="title"/>
          </p:nvPr>
        </p:nvSpPr>
        <p:spPr/>
        <p:txBody>
          <a:bodyPr/>
          <a:lstStyle/>
          <a:p>
            <a:r>
              <a:rPr lang="en-US" dirty="0"/>
              <a:t>SMILE’s niche</a:t>
            </a:r>
          </a:p>
        </p:txBody>
      </p:sp>
      <p:sp>
        <p:nvSpPr>
          <p:cNvPr id="3" name="Content Placeholder 2">
            <a:extLst>
              <a:ext uri="{FF2B5EF4-FFF2-40B4-BE49-F238E27FC236}">
                <a16:creationId xmlns:a16="http://schemas.microsoft.com/office/drawing/2014/main" id="{CE40DB1B-22D3-DA28-9B88-63A3F9FF21BC}"/>
              </a:ext>
            </a:extLst>
          </p:cNvPr>
          <p:cNvSpPr>
            <a:spLocks noGrp="1"/>
          </p:cNvSpPr>
          <p:nvPr>
            <p:ph idx="1"/>
          </p:nvPr>
        </p:nvSpPr>
        <p:spPr/>
        <p:txBody>
          <a:bodyPr/>
          <a:lstStyle/>
          <a:p>
            <a:r>
              <a:rPr lang="en-US" dirty="0"/>
              <a:t>3 + diopters myopia, +/- </a:t>
            </a:r>
            <a:r>
              <a:rPr lang="en-US" dirty="0" err="1"/>
              <a:t>astig</a:t>
            </a:r>
            <a:endParaRPr lang="en-US" dirty="0"/>
          </a:p>
          <a:p>
            <a:r>
              <a:rPr lang="en-US" dirty="0"/>
              <a:t>Better than LASIK/PRK in </a:t>
            </a:r>
            <a:r>
              <a:rPr lang="en-US" i="1" dirty="0"/>
              <a:t>Mild</a:t>
            </a:r>
            <a:r>
              <a:rPr lang="en-US" dirty="0"/>
              <a:t> </a:t>
            </a:r>
            <a:r>
              <a:rPr lang="en-US" dirty="0">
                <a:highlight>
                  <a:srgbClr val="FFFF00"/>
                </a:highlight>
              </a:rPr>
              <a:t>dry eye syndrome</a:t>
            </a:r>
          </a:p>
          <a:p>
            <a:r>
              <a:rPr lang="en-US" dirty="0"/>
              <a:t>Better than LASIK if evidence of mild </a:t>
            </a:r>
            <a:r>
              <a:rPr lang="en-US" dirty="0">
                <a:highlight>
                  <a:srgbClr val="FFFF00"/>
                </a:highlight>
              </a:rPr>
              <a:t>corneal weakening</a:t>
            </a:r>
          </a:p>
          <a:p>
            <a:r>
              <a:rPr lang="en-US" dirty="0"/>
              <a:t>Excellent for very active individuals who formerly would have had PRK</a:t>
            </a:r>
          </a:p>
          <a:p>
            <a:pPr lvl="1"/>
            <a:r>
              <a:rPr lang="en-US" dirty="0"/>
              <a:t>Athletes, boxers, MMA fighters</a:t>
            </a:r>
          </a:p>
          <a:p>
            <a:r>
              <a:rPr lang="en-US" dirty="0"/>
              <a:t>Used successfully s/p Bell palsy, </a:t>
            </a:r>
            <a:r>
              <a:rPr lang="en-US" dirty="0" err="1"/>
              <a:t>etc</a:t>
            </a:r>
            <a:endParaRPr lang="en-US" dirty="0"/>
          </a:p>
          <a:p>
            <a:endParaRPr lang="en-US" dirty="0"/>
          </a:p>
        </p:txBody>
      </p:sp>
    </p:spTree>
    <p:extLst>
      <p:ext uri="{BB962C8B-B14F-4D97-AF65-F5344CB8AC3E}">
        <p14:creationId xmlns:p14="http://schemas.microsoft.com/office/powerpoint/2010/main" val="16175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3D37-BDE5-7ED4-F6CC-972F188AC597}"/>
              </a:ext>
            </a:extLst>
          </p:cNvPr>
          <p:cNvSpPr>
            <a:spLocks noGrp="1"/>
          </p:cNvSpPr>
          <p:nvPr>
            <p:ph type="title"/>
          </p:nvPr>
        </p:nvSpPr>
        <p:spPr/>
        <p:txBody>
          <a:bodyPr/>
          <a:lstStyle/>
          <a:p>
            <a:r>
              <a:rPr lang="en-US" dirty="0"/>
              <a:t>Advantages of SMILE</a:t>
            </a:r>
          </a:p>
        </p:txBody>
      </p:sp>
      <p:sp>
        <p:nvSpPr>
          <p:cNvPr id="3" name="Content Placeholder 2">
            <a:extLst>
              <a:ext uri="{FF2B5EF4-FFF2-40B4-BE49-F238E27FC236}">
                <a16:creationId xmlns:a16="http://schemas.microsoft.com/office/drawing/2014/main" id="{353EC453-F80A-6A76-FCF1-11D750939400}"/>
              </a:ext>
            </a:extLst>
          </p:cNvPr>
          <p:cNvSpPr>
            <a:spLocks noGrp="1"/>
          </p:cNvSpPr>
          <p:nvPr>
            <p:ph idx="1"/>
          </p:nvPr>
        </p:nvSpPr>
        <p:spPr/>
        <p:txBody>
          <a:bodyPr/>
          <a:lstStyle/>
          <a:p>
            <a:r>
              <a:rPr lang="en-US" dirty="0"/>
              <a:t>Majority of anterior corneal nerve plexus is preserved</a:t>
            </a:r>
          </a:p>
          <a:p>
            <a:pPr lvl="1"/>
            <a:r>
              <a:rPr lang="en-US" dirty="0">
                <a:solidFill>
                  <a:srgbClr val="FF0000"/>
                </a:solidFill>
              </a:rPr>
              <a:t>LESS DRYNESS </a:t>
            </a:r>
            <a:r>
              <a:rPr lang="en-US" dirty="0"/>
              <a:t>(We live in Utah) than LASIK</a:t>
            </a:r>
          </a:p>
          <a:p>
            <a:r>
              <a:rPr lang="en-US" dirty="0"/>
              <a:t>Bowman’s membrane and anterior stroma are preserved</a:t>
            </a:r>
          </a:p>
          <a:p>
            <a:pPr lvl="1"/>
            <a:r>
              <a:rPr lang="en-US" dirty="0">
                <a:solidFill>
                  <a:srgbClr val="FF0000"/>
                </a:solidFill>
              </a:rPr>
              <a:t>STRONGER CORNEA </a:t>
            </a:r>
            <a:r>
              <a:rPr lang="en-US" dirty="0"/>
              <a:t>post-surgery than LASIK</a:t>
            </a:r>
          </a:p>
          <a:p>
            <a:pPr lvl="1"/>
            <a:r>
              <a:rPr lang="en-US" dirty="0">
                <a:solidFill>
                  <a:srgbClr val="FF0000"/>
                </a:solidFill>
              </a:rPr>
              <a:t>NO FLAP </a:t>
            </a:r>
            <a:r>
              <a:rPr lang="en-US" dirty="0"/>
              <a:t>TO DISLODGE</a:t>
            </a:r>
          </a:p>
          <a:p>
            <a:pPr lvl="2"/>
            <a:r>
              <a:rPr lang="en-US" dirty="0"/>
              <a:t>Lower rates of ectasia than LASIK</a:t>
            </a:r>
          </a:p>
          <a:p>
            <a:pPr lvl="1"/>
            <a:r>
              <a:rPr lang="en-US" dirty="0"/>
              <a:t>PRK vaporizes strongest part of cornea</a:t>
            </a:r>
          </a:p>
          <a:p>
            <a:r>
              <a:rPr lang="en-US" dirty="0"/>
              <a:t>Epithelium left intact</a:t>
            </a:r>
          </a:p>
          <a:p>
            <a:pPr lvl="1"/>
            <a:r>
              <a:rPr lang="en-US" dirty="0">
                <a:solidFill>
                  <a:srgbClr val="FF0000"/>
                </a:solidFill>
              </a:rPr>
              <a:t>FASTER HEALING </a:t>
            </a:r>
            <a:r>
              <a:rPr lang="en-US" dirty="0"/>
              <a:t>than PRK</a:t>
            </a:r>
          </a:p>
          <a:p>
            <a:endParaRPr lang="en-US" dirty="0"/>
          </a:p>
          <a:p>
            <a:pPr lvl="1"/>
            <a:endParaRPr lang="en-US" dirty="0"/>
          </a:p>
        </p:txBody>
      </p:sp>
      <p:pic>
        <p:nvPicPr>
          <p:cNvPr id="6146" name="Picture 2" descr="Illustration of the microscopic layers of the cornea, including Bowman's membrane. This layer is under the epithelium, which is the outermost layer of the cornea.">
            <a:extLst>
              <a:ext uri="{FF2B5EF4-FFF2-40B4-BE49-F238E27FC236}">
                <a16:creationId xmlns:a16="http://schemas.microsoft.com/office/drawing/2014/main" id="{281AF162-750E-BA98-3586-A03961555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522133"/>
            <a:ext cx="3810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31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3E8D-C09A-7B23-9786-5F5468D48586}"/>
              </a:ext>
            </a:extLst>
          </p:cNvPr>
          <p:cNvSpPr>
            <a:spLocks noGrp="1"/>
          </p:cNvSpPr>
          <p:nvPr>
            <p:ph type="title"/>
          </p:nvPr>
        </p:nvSpPr>
        <p:spPr/>
        <p:txBody>
          <a:bodyPr/>
          <a:lstStyle/>
          <a:p>
            <a:r>
              <a:rPr lang="en-US" dirty="0"/>
              <a:t>Disadvantages of SMILE</a:t>
            </a:r>
          </a:p>
        </p:txBody>
      </p:sp>
      <p:sp>
        <p:nvSpPr>
          <p:cNvPr id="3" name="Content Placeholder 2">
            <a:extLst>
              <a:ext uri="{FF2B5EF4-FFF2-40B4-BE49-F238E27FC236}">
                <a16:creationId xmlns:a16="http://schemas.microsoft.com/office/drawing/2014/main" id="{B79552A1-359C-8DCD-4189-2605C5269915}"/>
              </a:ext>
            </a:extLst>
          </p:cNvPr>
          <p:cNvSpPr>
            <a:spLocks noGrp="1"/>
          </p:cNvSpPr>
          <p:nvPr>
            <p:ph idx="1"/>
          </p:nvPr>
        </p:nvSpPr>
        <p:spPr/>
        <p:txBody>
          <a:bodyPr>
            <a:normAutofit fontScale="92500" lnSpcReduction="10000"/>
          </a:bodyPr>
          <a:lstStyle/>
          <a:p>
            <a:r>
              <a:rPr lang="en-US" dirty="0"/>
              <a:t>SMILE IS </a:t>
            </a:r>
            <a:r>
              <a:rPr lang="en-US" dirty="0">
                <a:solidFill>
                  <a:srgbClr val="00B0F0"/>
                </a:solidFill>
              </a:rPr>
              <a:t>NEWER</a:t>
            </a:r>
          </a:p>
          <a:p>
            <a:pPr lvl="1"/>
            <a:r>
              <a:rPr lang="en-US" dirty="0"/>
              <a:t>FDA approved in 2016 (2018 for astigmatism) vs 1996 for LASIK</a:t>
            </a:r>
          </a:p>
          <a:p>
            <a:pPr lvl="1"/>
            <a:r>
              <a:rPr lang="en-US" dirty="0"/>
              <a:t>Manual centration of the apparatus </a:t>
            </a:r>
          </a:p>
          <a:p>
            <a:pPr lvl="1"/>
            <a:r>
              <a:rPr lang="en-US" dirty="0">
                <a:solidFill>
                  <a:srgbClr val="00B0F0"/>
                </a:solidFill>
              </a:rPr>
              <a:t>Decentered treatment </a:t>
            </a:r>
            <a:r>
              <a:rPr lang="en-US" dirty="0"/>
              <a:t>possible</a:t>
            </a:r>
          </a:p>
          <a:p>
            <a:r>
              <a:rPr lang="en-US" dirty="0">
                <a:solidFill>
                  <a:srgbClr val="00B0F0"/>
                </a:solidFill>
              </a:rPr>
              <a:t>SLOWER VISUAL RECOVERY </a:t>
            </a:r>
            <a:r>
              <a:rPr lang="en-US" dirty="0"/>
              <a:t>THAN LASIK</a:t>
            </a:r>
          </a:p>
          <a:p>
            <a:r>
              <a:rPr lang="en-US" dirty="0"/>
              <a:t>Not able to use topographical guidance (to reduce HOAs)</a:t>
            </a:r>
          </a:p>
          <a:p>
            <a:r>
              <a:rPr lang="en-US" dirty="0"/>
              <a:t>Difficult to treat &lt; 3 diopters myopia</a:t>
            </a:r>
          </a:p>
          <a:p>
            <a:r>
              <a:rPr lang="en-US" dirty="0">
                <a:solidFill>
                  <a:srgbClr val="00B0F0"/>
                </a:solidFill>
              </a:rPr>
              <a:t>Is it less accurate </a:t>
            </a:r>
            <a:r>
              <a:rPr lang="en-US" dirty="0"/>
              <a:t>than LASIK/PRK?</a:t>
            </a:r>
          </a:p>
          <a:p>
            <a:pPr lvl="1"/>
            <a:r>
              <a:rPr lang="en-US" dirty="0"/>
              <a:t>Some studies show a miniscule but measurable decrease in final UCVA compared to LASIK</a:t>
            </a:r>
          </a:p>
          <a:p>
            <a:pPr lvl="1"/>
            <a:r>
              <a:rPr lang="en-US" dirty="0"/>
              <a:t>Debatable significance</a:t>
            </a:r>
          </a:p>
          <a:p>
            <a:endParaRPr lang="en-US" dirty="0"/>
          </a:p>
          <a:p>
            <a:pPr lvl="1"/>
            <a:endParaRPr lang="en-US" dirty="0"/>
          </a:p>
        </p:txBody>
      </p:sp>
    </p:spTree>
    <p:extLst>
      <p:ext uri="{BB962C8B-B14F-4D97-AF65-F5344CB8AC3E}">
        <p14:creationId xmlns:p14="http://schemas.microsoft.com/office/powerpoint/2010/main" val="1834760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E8C3-3AB4-7675-DB92-E0B5D84A63D5}"/>
              </a:ext>
            </a:extLst>
          </p:cNvPr>
          <p:cNvSpPr>
            <a:spLocks noGrp="1"/>
          </p:cNvSpPr>
          <p:nvPr>
            <p:ph type="title"/>
          </p:nvPr>
        </p:nvSpPr>
        <p:spPr/>
        <p:txBody>
          <a:bodyPr/>
          <a:lstStyle/>
          <a:p>
            <a:r>
              <a:rPr lang="en-US" dirty="0"/>
              <a:t>Complications of SMILE</a:t>
            </a:r>
          </a:p>
        </p:txBody>
      </p:sp>
      <p:sp>
        <p:nvSpPr>
          <p:cNvPr id="3" name="Content Placeholder 2">
            <a:extLst>
              <a:ext uri="{FF2B5EF4-FFF2-40B4-BE49-F238E27FC236}">
                <a16:creationId xmlns:a16="http://schemas.microsoft.com/office/drawing/2014/main" id="{BA2B1B94-7074-AC58-1427-37509EB2086B}"/>
              </a:ext>
            </a:extLst>
          </p:cNvPr>
          <p:cNvSpPr>
            <a:spLocks noGrp="1"/>
          </p:cNvSpPr>
          <p:nvPr>
            <p:ph idx="1"/>
          </p:nvPr>
        </p:nvSpPr>
        <p:spPr/>
        <p:txBody>
          <a:bodyPr/>
          <a:lstStyle/>
          <a:p>
            <a:r>
              <a:rPr lang="en-US" dirty="0"/>
              <a:t>Refractive error</a:t>
            </a:r>
          </a:p>
          <a:p>
            <a:pPr lvl="1"/>
            <a:r>
              <a:rPr lang="en-US" dirty="0"/>
              <a:t>PRK, Circle</a:t>
            </a:r>
          </a:p>
          <a:p>
            <a:r>
              <a:rPr lang="en-US" dirty="0"/>
              <a:t>Epithelial abrasions</a:t>
            </a:r>
          </a:p>
          <a:p>
            <a:r>
              <a:rPr lang="en-US" dirty="0"/>
              <a:t>Loss of suction/conversion to PRK</a:t>
            </a:r>
          </a:p>
          <a:p>
            <a:pPr lvl="1"/>
            <a:r>
              <a:rPr lang="en-US" dirty="0"/>
              <a:t>Rare</a:t>
            </a:r>
          </a:p>
          <a:p>
            <a:r>
              <a:rPr lang="en-US" dirty="0"/>
              <a:t>Residual lenticule pieces</a:t>
            </a:r>
          </a:p>
          <a:p>
            <a:pPr lvl="1"/>
            <a:r>
              <a:rPr lang="en-US" dirty="0"/>
              <a:t>Rare</a:t>
            </a:r>
          </a:p>
          <a:p>
            <a:r>
              <a:rPr lang="en-US" dirty="0"/>
              <a:t>Others</a:t>
            </a:r>
          </a:p>
          <a:p>
            <a:endParaRPr lang="en-US" dirty="0"/>
          </a:p>
          <a:p>
            <a:endParaRPr lang="en-US" dirty="0"/>
          </a:p>
        </p:txBody>
      </p:sp>
    </p:spTree>
    <p:extLst>
      <p:ext uri="{BB962C8B-B14F-4D97-AF65-F5344CB8AC3E}">
        <p14:creationId xmlns:p14="http://schemas.microsoft.com/office/powerpoint/2010/main" val="250592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at Vision Checkup – Jokes by Scout Life">
            <a:extLst>
              <a:ext uri="{FF2B5EF4-FFF2-40B4-BE49-F238E27FC236}">
                <a16:creationId xmlns:a16="http://schemas.microsoft.com/office/drawing/2014/main" id="{E7A7D0E3-2F53-8AEF-DCBD-5E6AB75CE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4833" y="631418"/>
            <a:ext cx="5122333" cy="559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446C-411C-29CB-F4E7-621ED2085DAA}"/>
              </a:ext>
            </a:extLst>
          </p:cNvPr>
          <p:cNvSpPr>
            <a:spLocks noGrp="1"/>
          </p:cNvSpPr>
          <p:nvPr>
            <p:ph type="title"/>
          </p:nvPr>
        </p:nvSpPr>
        <p:spPr/>
        <p:txBody>
          <a:bodyPr/>
          <a:lstStyle/>
          <a:p>
            <a:r>
              <a:rPr lang="en-US" dirty="0"/>
              <a:t>Randomly selected SMILE Case Review</a:t>
            </a:r>
          </a:p>
        </p:txBody>
      </p:sp>
      <p:sp>
        <p:nvSpPr>
          <p:cNvPr id="3" name="Content Placeholder 2">
            <a:extLst>
              <a:ext uri="{FF2B5EF4-FFF2-40B4-BE49-F238E27FC236}">
                <a16:creationId xmlns:a16="http://schemas.microsoft.com/office/drawing/2014/main" id="{2B9211BA-0A38-B400-32CD-4D8B2E385872}"/>
              </a:ext>
            </a:extLst>
          </p:cNvPr>
          <p:cNvSpPr>
            <a:spLocks noGrp="1"/>
          </p:cNvSpPr>
          <p:nvPr>
            <p:ph idx="1"/>
          </p:nvPr>
        </p:nvSpPr>
        <p:spPr/>
        <p:txBody>
          <a:bodyPr>
            <a:normAutofit/>
          </a:bodyPr>
          <a:lstStyle/>
          <a:p>
            <a:r>
              <a:rPr lang="en-US" dirty="0"/>
              <a:t>26 </a:t>
            </a:r>
            <a:r>
              <a:rPr lang="en-US" dirty="0" err="1"/>
              <a:t>yo</a:t>
            </a:r>
            <a:r>
              <a:rPr lang="en-US" dirty="0"/>
              <a:t> M</a:t>
            </a:r>
          </a:p>
          <a:p>
            <a:r>
              <a:rPr lang="en-US" dirty="0"/>
              <a:t>MRx</a:t>
            </a:r>
          </a:p>
          <a:p>
            <a:pPr lvl="1"/>
            <a:r>
              <a:rPr lang="en-US" dirty="0"/>
              <a:t>OD -6.50 - 050 x030	20/20</a:t>
            </a:r>
          </a:p>
          <a:p>
            <a:pPr lvl="1"/>
            <a:r>
              <a:rPr lang="en-US" dirty="0"/>
              <a:t>OS -5.50 - 2.75 x175	20/20</a:t>
            </a:r>
          </a:p>
          <a:p>
            <a:r>
              <a:rPr lang="en-US" dirty="0"/>
              <a:t>Soft contact lens wearer X10 years</a:t>
            </a:r>
          </a:p>
          <a:p>
            <a:r>
              <a:rPr lang="en-US" dirty="0"/>
              <a:t>Schirmer (5 min)</a:t>
            </a:r>
          </a:p>
          <a:p>
            <a:pPr lvl="1"/>
            <a:r>
              <a:rPr lang="en-US" dirty="0"/>
              <a:t>OD 29mm</a:t>
            </a:r>
          </a:p>
          <a:p>
            <a:pPr lvl="1"/>
            <a:r>
              <a:rPr lang="en-US" dirty="0"/>
              <a:t>OS 35mm</a:t>
            </a:r>
          </a:p>
          <a:p>
            <a:r>
              <a:rPr lang="en-US" dirty="0"/>
              <a:t>Exam: normal, other than c/d ratios 0.65 OU, with excellent health</a:t>
            </a:r>
          </a:p>
        </p:txBody>
      </p:sp>
    </p:spTree>
    <p:extLst>
      <p:ext uri="{BB962C8B-B14F-4D97-AF65-F5344CB8AC3E}">
        <p14:creationId xmlns:p14="http://schemas.microsoft.com/office/powerpoint/2010/main" val="53046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5FEE-2C7B-EC54-BDF8-E7D0A6394274}"/>
              </a:ext>
            </a:extLst>
          </p:cNvPr>
          <p:cNvSpPr>
            <a:spLocks noGrp="1"/>
          </p:cNvSpPr>
          <p:nvPr>
            <p:ph type="title"/>
          </p:nvPr>
        </p:nvSpPr>
        <p:spPr/>
        <p:txBody>
          <a:bodyPr/>
          <a:lstStyle/>
          <a:p>
            <a:r>
              <a:rPr lang="en-US" dirty="0"/>
              <a:t>Pre-operative tomography</a:t>
            </a:r>
          </a:p>
        </p:txBody>
      </p:sp>
      <p:pic>
        <p:nvPicPr>
          <p:cNvPr id="5" name="Content Placeholder 4">
            <a:extLst>
              <a:ext uri="{FF2B5EF4-FFF2-40B4-BE49-F238E27FC236}">
                <a16:creationId xmlns:a16="http://schemas.microsoft.com/office/drawing/2014/main" id="{A41CF785-7505-7F36-FFA1-C48677F668BE}"/>
              </a:ext>
            </a:extLst>
          </p:cNvPr>
          <p:cNvPicPr>
            <a:picLocks noGrp="1" noChangeAspect="1"/>
          </p:cNvPicPr>
          <p:nvPr>
            <p:ph idx="1"/>
          </p:nvPr>
        </p:nvPicPr>
        <p:blipFill>
          <a:blip r:embed="rId2"/>
          <a:stretch>
            <a:fillRect/>
          </a:stretch>
        </p:blipFill>
        <p:spPr>
          <a:xfrm>
            <a:off x="1321117" y="1973421"/>
            <a:ext cx="4566902" cy="4519454"/>
          </a:xfrm>
        </p:spPr>
      </p:pic>
      <p:pic>
        <p:nvPicPr>
          <p:cNvPr id="7" name="Picture 6">
            <a:extLst>
              <a:ext uri="{FF2B5EF4-FFF2-40B4-BE49-F238E27FC236}">
                <a16:creationId xmlns:a16="http://schemas.microsoft.com/office/drawing/2014/main" id="{19833C81-1B2A-8E0D-F356-9CAEBDF537A6}"/>
              </a:ext>
            </a:extLst>
          </p:cNvPr>
          <p:cNvPicPr>
            <a:picLocks noChangeAspect="1"/>
          </p:cNvPicPr>
          <p:nvPr/>
        </p:nvPicPr>
        <p:blipFill>
          <a:blip r:embed="rId3"/>
          <a:stretch>
            <a:fillRect/>
          </a:stretch>
        </p:blipFill>
        <p:spPr>
          <a:xfrm>
            <a:off x="6301554" y="2001995"/>
            <a:ext cx="4550282" cy="4490879"/>
          </a:xfrm>
          <a:prstGeom prst="rect">
            <a:avLst/>
          </a:prstGeom>
        </p:spPr>
      </p:pic>
    </p:spTree>
    <p:extLst>
      <p:ext uri="{BB962C8B-B14F-4D97-AF65-F5344CB8AC3E}">
        <p14:creationId xmlns:p14="http://schemas.microsoft.com/office/powerpoint/2010/main" val="126899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A43A-3007-D52B-19DD-D4480C1E9DFC}"/>
              </a:ext>
            </a:extLst>
          </p:cNvPr>
          <p:cNvSpPr>
            <a:spLocks noGrp="1"/>
          </p:cNvSpPr>
          <p:nvPr>
            <p:ph type="title"/>
          </p:nvPr>
        </p:nvSpPr>
        <p:spPr/>
        <p:txBody>
          <a:bodyPr/>
          <a:lstStyle/>
          <a:p>
            <a:r>
              <a:rPr lang="en-US" dirty="0"/>
              <a:t>Other details</a:t>
            </a:r>
          </a:p>
        </p:txBody>
      </p:sp>
      <p:sp>
        <p:nvSpPr>
          <p:cNvPr id="3" name="Content Placeholder 2">
            <a:extLst>
              <a:ext uri="{FF2B5EF4-FFF2-40B4-BE49-F238E27FC236}">
                <a16:creationId xmlns:a16="http://schemas.microsoft.com/office/drawing/2014/main" id="{2B9496B4-FA2A-A484-65B5-A41280CEA31C}"/>
              </a:ext>
            </a:extLst>
          </p:cNvPr>
          <p:cNvSpPr>
            <a:spLocks noGrp="1"/>
          </p:cNvSpPr>
          <p:nvPr>
            <p:ph idx="1"/>
          </p:nvPr>
        </p:nvSpPr>
        <p:spPr/>
        <p:txBody>
          <a:bodyPr/>
          <a:lstStyle/>
          <a:p>
            <a:r>
              <a:rPr lang="en-US" dirty="0"/>
              <a:t>Anterior chamber depth: 3.6mm OU (plenty of </a:t>
            </a:r>
            <a:r>
              <a:rPr lang="en-US" dirty="0">
                <a:solidFill>
                  <a:srgbClr val="00B0F0"/>
                </a:solidFill>
              </a:rPr>
              <a:t>room for ICL</a:t>
            </a:r>
            <a:r>
              <a:rPr lang="en-US" dirty="0"/>
              <a:t>)</a:t>
            </a:r>
          </a:p>
          <a:p>
            <a:r>
              <a:rPr lang="en-US" dirty="0"/>
              <a:t>No amblyopia despite amblyogenic cylinder OS</a:t>
            </a:r>
          </a:p>
          <a:p>
            <a:r>
              <a:rPr lang="en-US" dirty="0"/>
              <a:t>Lives in Utah (occasionally </a:t>
            </a:r>
            <a:r>
              <a:rPr lang="en-US" dirty="0">
                <a:solidFill>
                  <a:srgbClr val="00B0F0"/>
                </a:solidFill>
              </a:rPr>
              <a:t>difficult climate </a:t>
            </a:r>
            <a:r>
              <a:rPr lang="en-US" dirty="0"/>
              <a:t>for eye surface health)</a:t>
            </a:r>
          </a:p>
        </p:txBody>
      </p:sp>
    </p:spTree>
    <p:extLst>
      <p:ext uri="{BB962C8B-B14F-4D97-AF65-F5344CB8AC3E}">
        <p14:creationId xmlns:p14="http://schemas.microsoft.com/office/powerpoint/2010/main" val="2358747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B3C8-3BBC-BB66-23B9-70F668F1015D}"/>
              </a:ext>
            </a:extLst>
          </p:cNvPr>
          <p:cNvSpPr>
            <a:spLocks noGrp="1"/>
          </p:cNvSpPr>
          <p:nvPr>
            <p:ph type="title"/>
          </p:nvPr>
        </p:nvSpPr>
        <p:spPr/>
        <p:txBody>
          <a:bodyPr/>
          <a:lstStyle/>
          <a:p>
            <a:r>
              <a:rPr lang="en-US" dirty="0"/>
              <a:t>Isn’t it gratifying to help people see?</a:t>
            </a:r>
          </a:p>
        </p:txBody>
      </p:sp>
      <p:sp>
        <p:nvSpPr>
          <p:cNvPr id="3" name="Content Placeholder 2">
            <a:extLst>
              <a:ext uri="{FF2B5EF4-FFF2-40B4-BE49-F238E27FC236}">
                <a16:creationId xmlns:a16="http://schemas.microsoft.com/office/drawing/2014/main" id="{8E1F5D91-B460-C042-8424-5E1A14414B9B}"/>
              </a:ext>
            </a:extLst>
          </p:cNvPr>
          <p:cNvSpPr>
            <a:spLocks noGrp="1"/>
          </p:cNvSpPr>
          <p:nvPr>
            <p:ph idx="1"/>
          </p:nvPr>
        </p:nvSpPr>
        <p:spPr/>
        <p:txBody>
          <a:bodyPr/>
          <a:lstStyle/>
          <a:p>
            <a:r>
              <a:rPr lang="en-US" dirty="0"/>
              <a:t>Behind some ecclesiastic-cultural and familial points, helping people see is my great joy!</a:t>
            </a:r>
          </a:p>
          <a:p>
            <a:r>
              <a:rPr lang="en-US" dirty="0"/>
              <a:t>Don’t true passions win some opposition?</a:t>
            </a:r>
          </a:p>
          <a:p>
            <a:pPr lvl="1"/>
            <a:r>
              <a:rPr lang="en-US" dirty="0"/>
              <a:t>Curmudgeons, threat of law suit, </a:t>
            </a:r>
            <a:r>
              <a:rPr lang="en-US" dirty="0" err="1"/>
              <a:t>Zenni</a:t>
            </a:r>
            <a:r>
              <a:rPr lang="en-US" dirty="0"/>
              <a:t>, 1800Contacts</a:t>
            </a:r>
          </a:p>
          <a:p>
            <a:r>
              <a:rPr lang="en-US" dirty="0"/>
              <a:t>Helping people SEE brings the joy, makes EVERYTHING worth it!</a:t>
            </a:r>
          </a:p>
          <a:p>
            <a:pPr lvl="1"/>
            <a:r>
              <a:rPr lang="en-US" dirty="0"/>
              <a:t>First glasses MRx, first </a:t>
            </a:r>
            <a:r>
              <a:rPr lang="en-US" dirty="0" err="1"/>
              <a:t>CLRx</a:t>
            </a:r>
            <a:endParaRPr lang="en-US" dirty="0"/>
          </a:p>
          <a:p>
            <a:pPr lvl="1"/>
            <a:r>
              <a:rPr lang="en-US" dirty="0"/>
              <a:t>https://www.youtube.com/watch?v=plCOPfl8Tgo</a:t>
            </a:r>
          </a:p>
        </p:txBody>
      </p:sp>
    </p:spTree>
    <p:extLst>
      <p:ext uri="{BB962C8B-B14F-4D97-AF65-F5344CB8AC3E}">
        <p14:creationId xmlns:p14="http://schemas.microsoft.com/office/powerpoint/2010/main" val="1006116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0C53-778F-660D-CD48-50F5C8C0CD46}"/>
              </a:ext>
            </a:extLst>
          </p:cNvPr>
          <p:cNvSpPr>
            <a:spLocks noGrp="1"/>
          </p:cNvSpPr>
          <p:nvPr>
            <p:ph type="title"/>
          </p:nvPr>
        </p:nvSpPr>
        <p:spPr/>
        <p:txBody>
          <a:bodyPr/>
          <a:lstStyle/>
          <a:p>
            <a:r>
              <a:rPr lang="en-US" dirty="0"/>
              <a:t>What is he a candidate for?</a:t>
            </a:r>
          </a:p>
        </p:txBody>
      </p:sp>
      <p:sp>
        <p:nvSpPr>
          <p:cNvPr id="3" name="Content Placeholder 2">
            <a:extLst>
              <a:ext uri="{FF2B5EF4-FFF2-40B4-BE49-F238E27FC236}">
                <a16:creationId xmlns:a16="http://schemas.microsoft.com/office/drawing/2014/main" id="{A8679718-F931-AEF0-B62D-717977151E8C}"/>
              </a:ext>
            </a:extLst>
          </p:cNvPr>
          <p:cNvSpPr>
            <a:spLocks noGrp="1"/>
          </p:cNvSpPr>
          <p:nvPr>
            <p:ph idx="1"/>
          </p:nvPr>
        </p:nvSpPr>
        <p:spPr/>
        <p:txBody>
          <a:bodyPr>
            <a:normAutofit lnSpcReduction="10000"/>
          </a:bodyPr>
          <a:lstStyle/>
          <a:p>
            <a:r>
              <a:rPr lang="en-US" dirty="0"/>
              <a:t>SMILE</a:t>
            </a:r>
          </a:p>
          <a:p>
            <a:pPr lvl="1"/>
            <a:r>
              <a:rPr lang="en-US" dirty="0"/>
              <a:t>Yes</a:t>
            </a:r>
          </a:p>
          <a:p>
            <a:r>
              <a:rPr lang="en-US" dirty="0"/>
              <a:t>LASIK</a:t>
            </a:r>
          </a:p>
          <a:p>
            <a:pPr lvl="1"/>
            <a:r>
              <a:rPr lang="en-US" dirty="0"/>
              <a:t>Yes PTA 38% OS w/6.0mm optical zone (advised to keep PTA &lt;40%)</a:t>
            </a:r>
          </a:p>
          <a:p>
            <a:r>
              <a:rPr lang="en-US" dirty="0"/>
              <a:t>PRK</a:t>
            </a:r>
          </a:p>
          <a:p>
            <a:pPr lvl="1"/>
            <a:r>
              <a:rPr lang="en-US" dirty="0"/>
              <a:t>Yes</a:t>
            </a:r>
          </a:p>
          <a:p>
            <a:r>
              <a:rPr lang="en-US" dirty="0"/>
              <a:t>ICL</a:t>
            </a:r>
          </a:p>
          <a:p>
            <a:pPr lvl="1"/>
            <a:r>
              <a:rPr lang="en-US" dirty="0"/>
              <a:t>Yes</a:t>
            </a:r>
          </a:p>
          <a:p>
            <a:r>
              <a:rPr lang="en-US" dirty="0"/>
              <a:t>CLEX</a:t>
            </a:r>
          </a:p>
          <a:p>
            <a:pPr lvl="1"/>
            <a:r>
              <a:rPr lang="en-US" dirty="0">
                <a:solidFill>
                  <a:srgbClr val="00B0F0"/>
                </a:solidFill>
              </a:rPr>
              <a:t>No</a:t>
            </a:r>
          </a:p>
        </p:txBody>
      </p:sp>
    </p:spTree>
    <p:extLst>
      <p:ext uri="{BB962C8B-B14F-4D97-AF65-F5344CB8AC3E}">
        <p14:creationId xmlns:p14="http://schemas.microsoft.com/office/powerpoint/2010/main" val="130538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78BB-B8D8-1C12-4BAD-50324560C2BA}"/>
              </a:ext>
            </a:extLst>
          </p:cNvPr>
          <p:cNvSpPr>
            <a:spLocks noGrp="1"/>
          </p:cNvSpPr>
          <p:nvPr>
            <p:ph type="title"/>
          </p:nvPr>
        </p:nvSpPr>
        <p:spPr/>
        <p:txBody>
          <a:bodyPr/>
          <a:lstStyle/>
          <a:p>
            <a:r>
              <a:rPr lang="en-US" dirty="0"/>
              <a:t>Discuss with patient options, RBA</a:t>
            </a:r>
          </a:p>
        </p:txBody>
      </p:sp>
      <p:sp>
        <p:nvSpPr>
          <p:cNvPr id="3" name="Content Placeholder 2">
            <a:extLst>
              <a:ext uri="{FF2B5EF4-FFF2-40B4-BE49-F238E27FC236}">
                <a16:creationId xmlns:a16="http://schemas.microsoft.com/office/drawing/2014/main" id="{6B067683-70C5-9E82-3AE4-D77AFE96F0C3}"/>
              </a:ext>
            </a:extLst>
          </p:cNvPr>
          <p:cNvSpPr>
            <a:spLocks noGrp="1"/>
          </p:cNvSpPr>
          <p:nvPr>
            <p:ph idx="1"/>
          </p:nvPr>
        </p:nvSpPr>
        <p:spPr/>
        <p:txBody>
          <a:bodyPr/>
          <a:lstStyle/>
          <a:p>
            <a:r>
              <a:rPr lang="en-US" dirty="0"/>
              <a:t>He chose SMILE</a:t>
            </a:r>
          </a:p>
          <a:p>
            <a:pPr lvl="1"/>
            <a:r>
              <a:rPr lang="en-US" dirty="0"/>
              <a:t>No flap, preservation of nerve plexus (less dryness), faster healing than PRK, safer than ICL (and less expensive)</a:t>
            </a:r>
          </a:p>
        </p:txBody>
      </p:sp>
    </p:spTree>
    <p:extLst>
      <p:ext uri="{BB962C8B-B14F-4D97-AF65-F5344CB8AC3E}">
        <p14:creationId xmlns:p14="http://schemas.microsoft.com/office/powerpoint/2010/main" val="3100567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F29-4374-CE0B-E65D-756CB86DE1A4}"/>
              </a:ext>
            </a:extLst>
          </p:cNvPr>
          <p:cNvSpPr>
            <a:spLocks noGrp="1"/>
          </p:cNvSpPr>
          <p:nvPr>
            <p:ph type="title"/>
          </p:nvPr>
        </p:nvSpPr>
        <p:spPr>
          <a:xfrm>
            <a:off x="838200" y="365125"/>
            <a:ext cx="1769533" cy="1325563"/>
          </a:xfrm>
        </p:spPr>
        <p:txBody>
          <a:bodyPr>
            <a:normAutofit fontScale="90000"/>
          </a:bodyPr>
          <a:lstStyle/>
          <a:p>
            <a:r>
              <a:rPr lang="en-US" dirty="0"/>
              <a:t>1:00 &amp; 3:56 &amp; 4:55</a:t>
            </a:r>
          </a:p>
        </p:txBody>
      </p:sp>
      <p:pic>
        <p:nvPicPr>
          <p:cNvPr id="4" name="Buckner SMILE">
            <a:hlinkClick r:id="" action="ppaction://media"/>
            <a:extLst>
              <a:ext uri="{FF2B5EF4-FFF2-40B4-BE49-F238E27FC236}">
                <a16:creationId xmlns:a16="http://schemas.microsoft.com/office/drawing/2014/main" id="{F5B6482C-7F9C-43BB-8B85-0B9EEA163FA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48616" y="365125"/>
            <a:ext cx="7139517" cy="5838132"/>
          </a:xfrm>
        </p:spPr>
      </p:pic>
    </p:spTree>
    <p:extLst>
      <p:ext uri="{BB962C8B-B14F-4D97-AF65-F5344CB8AC3E}">
        <p14:creationId xmlns:p14="http://schemas.microsoft.com/office/powerpoint/2010/main" val="42120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672F-1D58-5450-E9BA-B922F860BCFD}"/>
              </a:ext>
            </a:extLst>
          </p:cNvPr>
          <p:cNvSpPr>
            <a:spLocks noGrp="1"/>
          </p:cNvSpPr>
          <p:nvPr>
            <p:ph type="title"/>
          </p:nvPr>
        </p:nvSpPr>
        <p:spPr/>
        <p:txBody>
          <a:bodyPr/>
          <a:lstStyle/>
          <a:p>
            <a:r>
              <a:rPr lang="en-US" dirty="0"/>
              <a:t>1 Day post-op</a:t>
            </a:r>
          </a:p>
        </p:txBody>
      </p:sp>
      <p:sp>
        <p:nvSpPr>
          <p:cNvPr id="3" name="Content Placeholder 2">
            <a:extLst>
              <a:ext uri="{FF2B5EF4-FFF2-40B4-BE49-F238E27FC236}">
                <a16:creationId xmlns:a16="http://schemas.microsoft.com/office/drawing/2014/main" id="{21F4FF7C-123E-E323-4FA5-4C68917A6A13}"/>
              </a:ext>
            </a:extLst>
          </p:cNvPr>
          <p:cNvSpPr>
            <a:spLocks noGrp="1"/>
          </p:cNvSpPr>
          <p:nvPr>
            <p:ph idx="1"/>
          </p:nvPr>
        </p:nvSpPr>
        <p:spPr/>
        <p:txBody>
          <a:bodyPr/>
          <a:lstStyle/>
          <a:p>
            <a:r>
              <a:rPr lang="en-US" dirty="0"/>
              <a:t>OD feels gritty</a:t>
            </a:r>
          </a:p>
          <a:p>
            <a:r>
              <a:rPr lang="en-US" dirty="0"/>
              <a:t>OS feels fine</a:t>
            </a:r>
          </a:p>
          <a:p>
            <a:endParaRPr lang="en-US" dirty="0"/>
          </a:p>
          <a:p>
            <a:r>
              <a:rPr lang="en-US" dirty="0"/>
              <a:t>OD 20/25-2</a:t>
            </a:r>
          </a:p>
          <a:p>
            <a:r>
              <a:rPr lang="en-US" dirty="0"/>
              <a:t>OS 20/20-</a:t>
            </a:r>
          </a:p>
          <a:p>
            <a:endParaRPr lang="en-US" dirty="0"/>
          </a:p>
          <a:p>
            <a:r>
              <a:rPr lang="en-US" dirty="0"/>
              <a:t>A few precipitates seen in interface OD</a:t>
            </a:r>
          </a:p>
          <a:p>
            <a:r>
              <a:rPr lang="en-US" dirty="0"/>
              <a:t>RTC 1 month</a:t>
            </a:r>
          </a:p>
        </p:txBody>
      </p:sp>
    </p:spTree>
    <p:extLst>
      <p:ext uri="{BB962C8B-B14F-4D97-AF65-F5344CB8AC3E}">
        <p14:creationId xmlns:p14="http://schemas.microsoft.com/office/powerpoint/2010/main" val="3924252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9D38-9BA2-23C6-9DE7-5F1523CAEC8D}"/>
              </a:ext>
            </a:extLst>
          </p:cNvPr>
          <p:cNvSpPr>
            <a:spLocks noGrp="1"/>
          </p:cNvSpPr>
          <p:nvPr>
            <p:ph type="title"/>
          </p:nvPr>
        </p:nvSpPr>
        <p:spPr/>
        <p:txBody>
          <a:bodyPr/>
          <a:lstStyle/>
          <a:p>
            <a:r>
              <a:rPr lang="en-US" dirty="0"/>
              <a:t>1 Month post-op</a:t>
            </a:r>
          </a:p>
        </p:txBody>
      </p:sp>
      <p:sp>
        <p:nvSpPr>
          <p:cNvPr id="3" name="Content Placeholder 2">
            <a:extLst>
              <a:ext uri="{FF2B5EF4-FFF2-40B4-BE49-F238E27FC236}">
                <a16:creationId xmlns:a16="http://schemas.microsoft.com/office/drawing/2014/main" id="{B3D707B9-0CE0-9D79-3FA4-BC43F73BAB89}"/>
              </a:ext>
            </a:extLst>
          </p:cNvPr>
          <p:cNvSpPr>
            <a:spLocks noGrp="1"/>
          </p:cNvSpPr>
          <p:nvPr>
            <p:ph idx="1"/>
          </p:nvPr>
        </p:nvSpPr>
        <p:spPr/>
        <p:txBody>
          <a:bodyPr>
            <a:normAutofit fontScale="92500" lnSpcReduction="10000"/>
          </a:bodyPr>
          <a:lstStyle/>
          <a:p>
            <a:r>
              <a:rPr lang="en-US" dirty="0"/>
              <a:t>Good ocular comfort OU</a:t>
            </a:r>
          </a:p>
          <a:p>
            <a:r>
              <a:rPr lang="en-US" dirty="0"/>
              <a:t>Vision is “Great!”</a:t>
            </a:r>
          </a:p>
          <a:p>
            <a:endParaRPr lang="en-US" dirty="0"/>
          </a:p>
          <a:p>
            <a:r>
              <a:rPr lang="en-US" dirty="0"/>
              <a:t>OD 20/20</a:t>
            </a:r>
          </a:p>
          <a:p>
            <a:r>
              <a:rPr lang="en-US" dirty="0"/>
              <a:t>OS 20/20-</a:t>
            </a:r>
          </a:p>
          <a:p>
            <a:r>
              <a:rPr lang="en-US" dirty="0"/>
              <a:t>OU 20/15</a:t>
            </a:r>
          </a:p>
          <a:p>
            <a:endParaRPr lang="en-US" dirty="0"/>
          </a:p>
          <a:p>
            <a:r>
              <a:rPr lang="en-US" dirty="0"/>
              <a:t>Exam: trace interface debris OD (likely steroid precipitate)</a:t>
            </a:r>
          </a:p>
          <a:p>
            <a:pPr lvl="1"/>
            <a:r>
              <a:rPr lang="en-US" dirty="0"/>
              <a:t>Visually </a:t>
            </a:r>
            <a:r>
              <a:rPr lang="en-US" dirty="0">
                <a:solidFill>
                  <a:srgbClr val="00B0F0"/>
                </a:solidFill>
              </a:rPr>
              <a:t>in</a:t>
            </a:r>
            <a:r>
              <a:rPr lang="en-US" dirty="0"/>
              <a:t>significant, macrophages clean</a:t>
            </a:r>
          </a:p>
          <a:p>
            <a:pPr lvl="1"/>
            <a:r>
              <a:rPr lang="en-US" dirty="0"/>
              <a:t>Used to irrigate out, but found that visual recovery is faster with less edema induced</a:t>
            </a:r>
          </a:p>
        </p:txBody>
      </p:sp>
    </p:spTree>
    <p:extLst>
      <p:ext uri="{BB962C8B-B14F-4D97-AF65-F5344CB8AC3E}">
        <p14:creationId xmlns:p14="http://schemas.microsoft.com/office/powerpoint/2010/main" val="3729239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A3E7-201F-DD1C-0919-8D5E65F7F2F4}"/>
              </a:ext>
            </a:extLst>
          </p:cNvPr>
          <p:cNvSpPr>
            <a:spLocks noGrp="1"/>
          </p:cNvSpPr>
          <p:nvPr>
            <p:ph type="title"/>
          </p:nvPr>
        </p:nvSpPr>
        <p:spPr/>
        <p:txBody>
          <a:bodyPr/>
          <a:lstStyle/>
          <a:p>
            <a:r>
              <a:rPr lang="en-US" dirty="0"/>
              <a:t>What are eye doctors doing?</a:t>
            </a:r>
          </a:p>
        </p:txBody>
      </p:sp>
      <p:sp>
        <p:nvSpPr>
          <p:cNvPr id="3" name="Content Placeholder 2">
            <a:extLst>
              <a:ext uri="{FF2B5EF4-FFF2-40B4-BE49-F238E27FC236}">
                <a16:creationId xmlns:a16="http://schemas.microsoft.com/office/drawing/2014/main" id="{D3DF7F43-AD0A-6A16-43BD-83E617D43B23}"/>
              </a:ext>
            </a:extLst>
          </p:cNvPr>
          <p:cNvSpPr>
            <a:spLocks noGrp="1"/>
          </p:cNvSpPr>
          <p:nvPr>
            <p:ph idx="1"/>
          </p:nvPr>
        </p:nvSpPr>
        <p:spPr/>
        <p:txBody>
          <a:bodyPr/>
          <a:lstStyle/>
          <a:p>
            <a:r>
              <a:rPr lang="en-US" dirty="0"/>
              <a:t>Granting people freedom</a:t>
            </a:r>
          </a:p>
          <a:p>
            <a:pPr lvl="1"/>
            <a:r>
              <a:rPr lang="en-US" dirty="0"/>
              <a:t>How many people need your services to drive?</a:t>
            </a:r>
          </a:p>
          <a:p>
            <a:pPr lvl="1"/>
            <a:r>
              <a:rPr lang="en-US" dirty="0"/>
              <a:t>How many pilots can fly because of you?</a:t>
            </a:r>
          </a:p>
          <a:p>
            <a:r>
              <a:rPr lang="en-US" dirty="0"/>
              <a:t>Helping people see better now</a:t>
            </a:r>
          </a:p>
          <a:p>
            <a:r>
              <a:rPr lang="en-US" dirty="0"/>
              <a:t>Preserving and protecting sight for later</a:t>
            </a:r>
          </a:p>
          <a:p>
            <a:r>
              <a:rPr lang="en-US" dirty="0"/>
              <a:t>Same goals, same hopes</a:t>
            </a:r>
          </a:p>
        </p:txBody>
      </p:sp>
    </p:spTree>
    <p:extLst>
      <p:ext uri="{BB962C8B-B14F-4D97-AF65-F5344CB8AC3E}">
        <p14:creationId xmlns:p14="http://schemas.microsoft.com/office/powerpoint/2010/main" val="29979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40C5-0E75-666A-6ABD-551561B0F4B5}"/>
              </a:ext>
            </a:extLst>
          </p:cNvPr>
          <p:cNvSpPr>
            <a:spLocks noGrp="1"/>
          </p:cNvSpPr>
          <p:nvPr>
            <p:ph type="title"/>
          </p:nvPr>
        </p:nvSpPr>
        <p:spPr/>
        <p:txBody>
          <a:bodyPr/>
          <a:lstStyle/>
          <a:p>
            <a:r>
              <a:rPr lang="en-US" dirty="0"/>
              <a:t>Random SMILE case pull #2</a:t>
            </a:r>
          </a:p>
        </p:txBody>
      </p:sp>
      <p:sp>
        <p:nvSpPr>
          <p:cNvPr id="3" name="Content Placeholder 2">
            <a:extLst>
              <a:ext uri="{FF2B5EF4-FFF2-40B4-BE49-F238E27FC236}">
                <a16:creationId xmlns:a16="http://schemas.microsoft.com/office/drawing/2014/main" id="{F211F771-F42D-99F5-9AA5-516756208870}"/>
              </a:ext>
            </a:extLst>
          </p:cNvPr>
          <p:cNvSpPr>
            <a:spLocks noGrp="1"/>
          </p:cNvSpPr>
          <p:nvPr>
            <p:ph idx="1"/>
          </p:nvPr>
        </p:nvSpPr>
        <p:spPr/>
        <p:txBody>
          <a:bodyPr/>
          <a:lstStyle/>
          <a:p>
            <a:r>
              <a:rPr lang="en-US" dirty="0"/>
              <a:t>36 </a:t>
            </a:r>
            <a:r>
              <a:rPr lang="en-US" dirty="0" err="1"/>
              <a:t>yo</a:t>
            </a:r>
            <a:r>
              <a:rPr lang="en-US" dirty="0"/>
              <a:t> F</a:t>
            </a:r>
          </a:p>
          <a:p>
            <a:r>
              <a:rPr lang="en-US" dirty="0"/>
              <a:t>MRx</a:t>
            </a:r>
          </a:p>
          <a:p>
            <a:pPr lvl="1"/>
            <a:r>
              <a:rPr lang="en-US" dirty="0"/>
              <a:t>OD -3.25- 3.50 x088	20/20</a:t>
            </a:r>
          </a:p>
          <a:p>
            <a:pPr lvl="1"/>
            <a:r>
              <a:rPr lang="en-US" dirty="0"/>
              <a:t>OS -3.75 – 3.25 x090	20/20</a:t>
            </a:r>
          </a:p>
          <a:p>
            <a:r>
              <a:rPr lang="en-US" dirty="0"/>
              <a:t>Works in law enforcement: possibility of eye trauma in future</a:t>
            </a:r>
          </a:p>
          <a:p>
            <a:r>
              <a:rPr lang="en-US" dirty="0"/>
              <a:t>Schirmer (5 min)</a:t>
            </a:r>
          </a:p>
          <a:p>
            <a:pPr lvl="1"/>
            <a:r>
              <a:rPr lang="en-US" dirty="0"/>
              <a:t>OD 30mm</a:t>
            </a:r>
          </a:p>
          <a:p>
            <a:pPr lvl="1"/>
            <a:r>
              <a:rPr lang="en-US" dirty="0"/>
              <a:t>OS 30mm</a:t>
            </a:r>
          </a:p>
          <a:p>
            <a:r>
              <a:rPr lang="en-US" dirty="0"/>
              <a:t>Exam: normal OU</a:t>
            </a:r>
          </a:p>
          <a:p>
            <a:endParaRPr lang="en-US" dirty="0"/>
          </a:p>
        </p:txBody>
      </p:sp>
    </p:spTree>
    <p:extLst>
      <p:ext uri="{BB962C8B-B14F-4D97-AF65-F5344CB8AC3E}">
        <p14:creationId xmlns:p14="http://schemas.microsoft.com/office/powerpoint/2010/main" val="1266061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984-7267-C3FB-D789-5B660179388F}"/>
              </a:ext>
            </a:extLst>
          </p:cNvPr>
          <p:cNvSpPr>
            <a:spLocks noGrp="1"/>
          </p:cNvSpPr>
          <p:nvPr>
            <p:ph type="title"/>
          </p:nvPr>
        </p:nvSpPr>
        <p:spPr/>
        <p:txBody>
          <a:bodyPr/>
          <a:lstStyle/>
          <a:p>
            <a:r>
              <a:rPr lang="en-US" dirty="0"/>
              <a:t>Pre-operative tomography</a:t>
            </a:r>
          </a:p>
        </p:txBody>
      </p:sp>
      <p:pic>
        <p:nvPicPr>
          <p:cNvPr id="5" name="Content Placeholder 4">
            <a:extLst>
              <a:ext uri="{FF2B5EF4-FFF2-40B4-BE49-F238E27FC236}">
                <a16:creationId xmlns:a16="http://schemas.microsoft.com/office/drawing/2014/main" id="{C3EFE2EE-E7CB-E288-470A-3E8F4C1EDDB0}"/>
              </a:ext>
            </a:extLst>
          </p:cNvPr>
          <p:cNvPicPr>
            <a:picLocks noGrp="1" noChangeAspect="1"/>
          </p:cNvPicPr>
          <p:nvPr>
            <p:ph idx="1"/>
          </p:nvPr>
        </p:nvPicPr>
        <p:blipFill>
          <a:blip r:embed="rId2"/>
          <a:stretch>
            <a:fillRect/>
          </a:stretch>
        </p:blipFill>
        <p:spPr>
          <a:xfrm>
            <a:off x="838200" y="1774825"/>
            <a:ext cx="4744644" cy="4351338"/>
          </a:xfrm>
        </p:spPr>
      </p:pic>
      <p:pic>
        <p:nvPicPr>
          <p:cNvPr id="7" name="Picture 6">
            <a:extLst>
              <a:ext uri="{FF2B5EF4-FFF2-40B4-BE49-F238E27FC236}">
                <a16:creationId xmlns:a16="http://schemas.microsoft.com/office/drawing/2014/main" id="{11B2CF4C-7339-78D3-BA13-A2041EA78E74}"/>
              </a:ext>
            </a:extLst>
          </p:cNvPr>
          <p:cNvPicPr>
            <a:picLocks noChangeAspect="1"/>
          </p:cNvPicPr>
          <p:nvPr/>
        </p:nvPicPr>
        <p:blipFill>
          <a:blip r:embed="rId3"/>
          <a:stretch>
            <a:fillRect/>
          </a:stretch>
        </p:blipFill>
        <p:spPr>
          <a:xfrm>
            <a:off x="6581162" y="1774825"/>
            <a:ext cx="4772638" cy="4351338"/>
          </a:xfrm>
          <a:prstGeom prst="rect">
            <a:avLst/>
          </a:prstGeom>
        </p:spPr>
      </p:pic>
    </p:spTree>
    <p:extLst>
      <p:ext uri="{BB962C8B-B14F-4D97-AF65-F5344CB8AC3E}">
        <p14:creationId xmlns:p14="http://schemas.microsoft.com/office/powerpoint/2010/main" val="62565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EB75-7F70-9C48-58B3-77CC65765D26}"/>
              </a:ext>
            </a:extLst>
          </p:cNvPr>
          <p:cNvSpPr>
            <a:spLocks noGrp="1"/>
          </p:cNvSpPr>
          <p:nvPr>
            <p:ph type="title"/>
          </p:nvPr>
        </p:nvSpPr>
        <p:spPr/>
        <p:txBody>
          <a:bodyPr/>
          <a:lstStyle/>
          <a:p>
            <a:r>
              <a:rPr lang="en-US" dirty="0"/>
              <a:t>Other Details</a:t>
            </a:r>
          </a:p>
        </p:txBody>
      </p:sp>
      <p:sp>
        <p:nvSpPr>
          <p:cNvPr id="3" name="Content Placeholder 2">
            <a:extLst>
              <a:ext uri="{FF2B5EF4-FFF2-40B4-BE49-F238E27FC236}">
                <a16:creationId xmlns:a16="http://schemas.microsoft.com/office/drawing/2014/main" id="{95619BB0-C7F1-2DF7-1167-926CFDE90E4A}"/>
              </a:ext>
            </a:extLst>
          </p:cNvPr>
          <p:cNvSpPr>
            <a:spLocks noGrp="1"/>
          </p:cNvSpPr>
          <p:nvPr>
            <p:ph idx="1"/>
          </p:nvPr>
        </p:nvSpPr>
        <p:spPr/>
        <p:txBody>
          <a:bodyPr/>
          <a:lstStyle/>
          <a:p>
            <a:r>
              <a:rPr lang="en-US" dirty="0"/>
              <a:t>Thick corneas</a:t>
            </a:r>
          </a:p>
          <a:p>
            <a:r>
              <a:rPr lang="en-US" dirty="0"/>
              <a:t>ATR cylinder</a:t>
            </a:r>
          </a:p>
          <a:p>
            <a:r>
              <a:rPr lang="en-US" dirty="0"/>
              <a:t>Anterior chamber depth 3.0 OU (room for ICL)</a:t>
            </a:r>
          </a:p>
        </p:txBody>
      </p:sp>
    </p:spTree>
    <p:extLst>
      <p:ext uri="{BB962C8B-B14F-4D97-AF65-F5344CB8AC3E}">
        <p14:creationId xmlns:p14="http://schemas.microsoft.com/office/powerpoint/2010/main" val="1974259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C931-4F3F-9EA9-B875-0B8AFECC5A3C}"/>
              </a:ext>
            </a:extLst>
          </p:cNvPr>
          <p:cNvSpPr>
            <a:spLocks noGrp="1"/>
          </p:cNvSpPr>
          <p:nvPr>
            <p:ph type="title"/>
          </p:nvPr>
        </p:nvSpPr>
        <p:spPr/>
        <p:txBody>
          <a:bodyPr/>
          <a:lstStyle/>
          <a:p>
            <a:r>
              <a:rPr lang="en-US" dirty="0"/>
              <a:t>Discussion of RBA</a:t>
            </a:r>
          </a:p>
        </p:txBody>
      </p:sp>
      <p:sp>
        <p:nvSpPr>
          <p:cNvPr id="3" name="Content Placeholder 2">
            <a:extLst>
              <a:ext uri="{FF2B5EF4-FFF2-40B4-BE49-F238E27FC236}">
                <a16:creationId xmlns:a16="http://schemas.microsoft.com/office/drawing/2014/main" id="{D3D22699-1DE8-A76A-FC9A-E3BE73D7489C}"/>
              </a:ext>
            </a:extLst>
          </p:cNvPr>
          <p:cNvSpPr>
            <a:spLocks noGrp="1"/>
          </p:cNvSpPr>
          <p:nvPr>
            <p:ph idx="1"/>
          </p:nvPr>
        </p:nvSpPr>
        <p:spPr/>
        <p:txBody>
          <a:bodyPr/>
          <a:lstStyle/>
          <a:p>
            <a:r>
              <a:rPr lang="en-US" dirty="0"/>
              <a:t>ATR cylinder</a:t>
            </a:r>
          </a:p>
          <a:p>
            <a:pPr lvl="1"/>
            <a:r>
              <a:rPr lang="en-US" dirty="0"/>
              <a:t>LASIK risk of ectasia: 1/1000 PRK/SMILE: 1/4000-1/5000</a:t>
            </a:r>
          </a:p>
          <a:p>
            <a:pPr lvl="1"/>
            <a:r>
              <a:rPr lang="en-US" dirty="0"/>
              <a:t>Ectasia diagnosed on average around year 4-5 post-op</a:t>
            </a:r>
          </a:p>
          <a:p>
            <a:pPr lvl="1"/>
            <a:endParaRPr lang="en-US" dirty="0"/>
          </a:p>
          <a:p>
            <a:r>
              <a:rPr lang="en-US" dirty="0"/>
              <a:t>Law enforcement: trauma possible</a:t>
            </a:r>
          </a:p>
          <a:p>
            <a:pPr lvl="1"/>
            <a:r>
              <a:rPr lang="en-US" dirty="0"/>
              <a:t>ICL carries increased cataract and glaucoma risk</a:t>
            </a:r>
          </a:p>
          <a:p>
            <a:pPr lvl="1"/>
            <a:r>
              <a:rPr lang="en-US" dirty="0"/>
              <a:t>LASIK flap complications are rare, but she is higher risk</a:t>
            </a:r>
          </a:p>
          <a:p>
            <a:endParaRPr lang="en-US" dirty="0"/>
          </a:p>
          <a:p>
            <a:r>
              <a:rPr lang="en-US" dirty="0"/>
              <a:t>She chose SMILE</a:t>
            </a:r>
          </a:p>
        </p:txBody>
      </p:sp>
    </p:spTree>
    <p:extLst>
      <p:ext uri="{BB962C8B-B14F-4D97-AF65-F5344CB8AC3E}">
        <p14:creationId xmlns:p14="http://schemas.microsoft.com/office/powerpoint/2010/main" val="342276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94F7-A7C6-F659-4BFF-EDFEDF1265B3}"/>
              </a:ext>
            </a:extLst>
          </p:cNvPr>
          <p:cNvSpPr>
            <a:spLocks noGrp="1"/>
          </p:cNvSpPr>
          <p:nvPr>
            <p:ph type="title"/>
          </p:nvPr>
        </p:nvSpPr>
        <p:spPr/>
        <p:txBody>
          <a:bodyPr/>
          <a:lstStyle/>
          <a:p>
            <a:r>
              <a:rPr lang="en-US" dirty="0"/>
              <a:t>Kansas City Chiefs</a:t>
            </a:r>
          </a:p>
        </p:txBody>
      </p:sp>
      <p:sp>
        <p:nvSpPr>
          <p:cNvPr id="3" name="Content Placeholder 2">
            <a:extLst>
              <a:ext uri="{FF2B5EF4-FFF2-40B4-BE49-F238E27FC236}">
                <a16:creationId xmlns:a16="http://schemas.microsoft.com/office/drawing/2014/main" id="{60F55BE7-DC40-B4A7-55CC-783881722F66}"/>
              </a:ext>
            </a:extLst>
          </p:cNvPr>
          <p:cNvSpPr>
            <a:spLocks noGrp="1"/>
          </p:cNvSpPr>
          <p:nvPr>
            <p:ph idx="1"/>
          </p:nvPr>
        </p:nvSpPr>
        <p:spPr/>
        <p:txBody>
          <a:bodyPr/>
          <a:lstStyle/>
          <a:p>
            <a:r>
              <a:rPr lang="en-US" dirty="0"/>
              <a:t>Phil Hoopes, Sr</a:t>
            </a:r>
          </a:p>
          <a:p>
            <a:pPr lvl="1"/>
            <a:r>
              <a:rPr lang="en-US" dirty="0"/>
              <a:t>Parents moved to Kansas City, age 16</a:t>
            </a:r>
          </a:p>
          <a:p>
            <a:pPr lvl="1"/>
            <a:r>
              <a:rPr lang="en-US" dirty="0"/>
              <a:t>Thriving practice in Kansas City before “retirement”</a:t>
            </a:r>
          </a:p>
          <a:p>
            <a:pPr lvl="1"/>
            <a:r>
              <a:rPr lang="en-US" dirty="0"/>
              <a:t>First spherical and astigmatic PRK in USA performed at his practice</a:t>
            </a:r>
          </a:p>
          <a:p>
            <a:pPr lvl="2"/>
            <a:r>
              <a:rPr lang="en-US" dirty="0"/>
              <a:t>He did the first astigmatic PRK in USA</a:t>
            </a:r>
          </a:p>
          <a:p>
            <a:r>
              <a:rPr lang="en-US" dirty="0"/>
              <a:t>Phil Hoopes, Jr</a:t>
            </a:r>
          </a:p>
          <a:p>
            <a:pPr lvl="1"/>
            <a:r>
              <a:rPr lang="en-US" dirty="0"/>
              <a:t>Raised in Kansas City</a:t>
            </a:r>
          </a:p>
          <a:p>
            <a:pPr lvl="1"/>
            <a:r>
              <a:rPr lang="en-US" dirty="0"/>
              <a:t>Went to BYU, but prefers KU basketball</a:t>
            </a:r>
          </a:p>
          <a:p>
            <a:r>
              <a:rPr lang="en-US" dirty="0"/>
              <a:t>Ben Buckner</a:t>
            </a:r>
          </a:p>
          <a:p>
            <a:pPr lvl="1"/>
            <a:r>
              <a:rPr lang="en-US" dirty="0"/>
              <a:t>Did residency @ Mizzou</a:t>
            </a:r>
          </a:p>
        </p:txBody>
      </p:sp>
    </p:spTree>
    <p:extLst>
      <p:ext uri="{BB962C8B-B14F-4D97-AF65-F5344CB8AC3E}">
        <p14:creationId xmlns:p14="http://schemas.microsoft.com/office/powerpoint/2010/main" val="2626491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F612-EB8E-25F7-8CAA-81E11C73D8CE}"/>
              </a:ext>
            </a:extLst>
          </p:cNvPr>
          <p:cNvSpPr>
            <a:spLocks noGrp="1"/>
          </p:cNvSpPr>
          <p:nvPr>
            <p:ph type="title"/>
          </p:nvPr>
        </p:nvSpPr>
        <p:spPr/>
        <p:txBody>
          <a:bodyPr/>
          <a:lstStyle/>
          <a:p>
            <a:r>
              <a:rPr lang="en-US" dirty="0"/>
              <a:t>1 Day post-op</a:t>
            </a:r>
          </a:p>
        </p:txBody>
      </p:sp>
      <p:sp>
        <p:nvSpPr>
          <p:cNvPr id="3" name="Content Placeholder 2">
            <a:extLst>
              <a:ext uri="{FF2B5EF4-FFF2-40B4-BE49-F238E27FC236}">
                <a16:creationId xmlns:a16="http://schemas.microsoft.com/office/drawing/2014/main" id="{CFC0EFB7-1CCC-7669-48A2-1B1FFEE20083}"/>
              </a:ext>
            </a:extLst>
          </p:cNvPr>
          <p:cNvSpPr>
            <a:spLocks noGrp="1"/>
          </p:cNvSpPr>
          <p:nvPr>
            <p:ph idx="1"/>
          </p:nvPr>
        </p:nvSpPr>
        <p:spPr/>
        <p:txBody>
          <a:bodyPr>
            <a:normAutofit fontScale="92500" lnSpcReduction="20000"/>
          </a:bodyPr>
          <a:lstStyle/>
          <a:p>
            <a:r>
              <a:rPr lang="en-US" dirty="0"/>
              <a:t>“I can see!”</a:t>
            </a:r>
          </a:p>
          <a:p>
            <a:endParaRPr lang="en-US" dirty="0"/>
          </a:p>
          <a:p>
            <a:r>
              <a:rPr lang="en-US" dirty="0"/>
              <a:t>OD 20/30</a:t>
            </a:r>
          </a:p>
          <a:p>
            <a:r>
              <a:rPr lang="en-US" dirty="0"/>
              <a:t>OS 20/40-</a:t>
            </a:r>
          </a:p>
          <a:p>
            <a:r>
              <a:rPr lang="en-US" dirty="0"/>
              <a:t>OU 20/25</a:t>
            </a:r>
          </a:p>
          <a:p>
            <a:endParaRPr lang="en-US" dirty="0"/>
          </a:p>
          <a:p>
            <a:r>
              <a:rPr lang="en-US" dirty="0"/>
              <a:t>Loose epithelium near SMILE entrance OD during surgery: BCL removed today</a:t>
            </a:r>
          </a:p>
          <a:p>
            <a:r>
              <a:rPr lang="en-US" dirty="0"/>
              <a:t>2+ SPK OS</a:t>
            </a:r>
          </a:p>
          <a:p>
            <a:endParaRPr lang="en-US" dirty="0"/>
          </a:p>
          <a:p>
            <a:r>
              <a:rPr lang="en-US" dirty="0"/>
              <a:t>Return 1-2 weeks for dryness</a:t>
            </a:r>
          </a:p>
          <a:p>
            <a:endParaRPr lang="en-US" dirty="0"/>
          </a:p>
        </p:txBody>
      </p:sp>
    </p:spTree>
    <p:extLst>
      <p:ext uri="{BB962C8B-B14F-4D97-AF65-F5344CB8AC3E}">
        <p14:creationId xmlns:p14="http://schemas.microsoft.com/office/powerpoint/2010/main" val="347404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74B3-71F4-AE7B-F8E6-97FCC7EAD816}"/>
              </a:ext>
            </a:extLst>
          </p:cNvPr>
          <p:cNvSpPr>
            <a:spLocks noGrp="1"/>
          </p:cNvSpPr>
          <p:nvPr>
            <p:ph type="title"/>
          </p:nvPr>
        </p:nvSpPr>
        <p:spPr/>
        <p:txBody>
          <a:bodyPr/>
          <a:lstStyle/>
          <a:p>
            <a:r>
              <a:rPr lang="en-US" dirty="0"/>
              <a:t>10 Day post-op</a:t>
            </a:r>
          </a:p>
        </p:txBody>
      </p:sp>
      <p:sp>
        <p:nvSpPr>
          <p:cNvPr id="3" name="Content Placeholder 2">
            <a:extLst>
              <a:ext uri="{FF2B5EF4-FFF2-40B4-BE49-F238E27FC236}">
                <a16:creationId xmlns:a16="http://schemas.microsoft.com/office/drawing/2014/main" id="{716CEC43-5DF3-630A-B2EE-A09F005633A9}"/>
              </a:ext>
            </a:extLst>
          </p:cNvPr>
          <p:cNvSpPr>
            <a:spLocks noGrp="1"/>
          </p:cNvSpPr>
          <p:nvPr>
            <p:ph idx="1"/>
          </p:nvPr>
        </p:nvSpPr>
        <p:spPr/>
        <p:txBody>
          <a:bodyPr>
            <a:normAutofit fontScale="92500" lnSpcReduction="10000"/>
          </a:bodyPr>
          <a:lstStyle/>
          <a:p>
            <a:r>
              <a:rPr lang="en-US" dirty="0"/>
              <a:t>No pain</a:t>
            </a:r>
          </a:p>
          <a:p>
            <a:r>
              <a:rPr lang="en-US" dirty="0"/>
              <a:t>Mild dryness OU</a:t>
            </a:r>
          </a:p>
          <a:p>
            <a:r>
              <a:rPr lang="en-US" dirty="0"/>
              <a:t>Vision is “Amazing!”</a:t>
            </a:r>
          </a:p>
          <a:p>
            <a:endParaRPr lang="en-US" dirty="0"/>
          </a:p>
          <a:p>
            <a:r>
              <a:rPr lang="en-US" dirty="0"/>
              <a:t>OD 20/20</a:t>
            </a:r>
          </a:p>
          <a:p>
            <a:r>
              <a:rPr lang="en-US" dirty="0"/>
              <a:t>OS 20/20-</a:t>
            </a:r>
          </a:p>
          <a:p>
            <a:r>
              <a:rPr lang="en-US" dirty="0"/>
              <a:t>OU 20/20</a:t>
            </a:r>
          </a:p>
          <a:p>
            <a:endParaRPr lang="en-US" dirty="0"/>
          </a:p>
          <a:p>
            <a:r>
              <a:rPr lang="en-US" dirty="0"/>
              <a:t>Exam: trace interface debris OU (common/expected in SMILE as we do not irrigate it out, we let the macrophages remove it)</a:t>
            </a:r>
          </a:p>
          <a:p>
            <a:endParaRPr lang="en-US" dirty="0"/>
          </a:p>
        </p:txBody>
      </p:sp>
    </p:spTree>
    <p:extLst>
      <p:ext uri="{BB962C8B-B14F-4D97-AF65-F5344CB8AC3E}">
        <p14:creationId xmlns:p14="http://schemas.microsoft.com/office/powerpoint/2010/main" val="1828378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F87-799E-1B59-073A-F0DDFB36E592}"/>
              </a:ext>
            </a:extLst>
          </p:cNvPr>
          <p:cNvSpPr>
            <a:spLocks noGrp="1"/>
          </p:cNvSpPr>
          <p:nvPr>
            <p:ph type="title"/>
          </p:nvPr>
        </p:nvSpPr>
        <p:spPr/>
        <p:txBody>
          <a:bodyPr/>
          <a:lstStyle/>
          <a:p>
            <a:r>
              <a:rPr lang="en-US" dirty="0"/>
              <a:t>PRK randomly pulled case</a:t>
            </a:r>
          </a:p>
        </p:txBody>
      </p:sp>
      <p:sp>
        <p:nvSpPr>
          <p:cNvPr id="3" name="Content Placeholder 2">
            <a:extLst>
              <a:ext uri="{FF2B5EF4-FFF2-40B4-BE49-F238E27FC236}">
                <a16:creationId xmlns:a16="http://schemas.microsoft.com/office/drawing/2014/main" id="{9FE9A9DE-7144-4421-44B2-9C6CBE835F4D}"/>
              </a:ext>
            </a:extLst>
          </p:cNvPr>
          <p:cNvSpPr>
            <a:spLocks noGrp="1"/>
          </p:cNvSpPr>
          <p:nvPr>
            <p:ph idx="1"/>
          </p:nvPr>
        </p:nvSpPr>
        <p:spPr/>
        <p:txBody>
          <a:bodyPr/>
          <a:lstStyle/>
          <a:p>
            <a:r>
              <a:rPr lang="en-US" dirty="0"/>
              <a:t>29 </a:t>
            </a:r>
            <a:r>
              <a:rPr lang="en-US" dirty="0" err="1"/>
              <a:t>yo</a:t>
            </a:r>
            <a:r>
              <a:rPr lang="en-US" dirty="0"/>
              <a:t> F</a:t>
            </a:r>
          </a:p>
          <a:p>
            <a:r>
              <a:rPr lang="en-US" dirty="0"/>
              <a:t>MRx</a:t>
            </a:r>
          </a:p>
          <a:p>
            <a:pPr lvl="1"/>
            <a:r>
              <a:rPr lang="en-US" dirty="0"/>
              <a:t>OD -1.50 - 0.50 x167	20/20</a:t>
            </a:r>
          </a:p>
          <a:p>
            <a:pPr lvl="1"/>
            <a:r>
              <a:rPr lang="en-US" dirty="0"/>
              <a:t>OS -1.00 - 0.75 x004	20/20</a:t>
            </a:r>
          </a:p>
          <a:p>
            <a:r>
              <a:rPr lang="en-US" dirty="0"/>
              <a:t>Graphic designer</a:t>
            </a:r>
          </a:p>
          <a:p>
            <a:r>
              <a:rPr lang="en-US" dirty="0"/>
              <a:t>Schirmer </a:t>
            </a:r>
          </a:p>
          <a:p>
            <a:pPr lvl="1"/>
            <a:r>
              <a:rPr lang="en-US" dirty="0"/>
              <a:t>OD 13mm</a:t>
            </a:r>
          </a:p>
          <a:p>
            <a:pPr lvl="1"/>
            <a:r>
              <a:rPr lang="en-US" dirty="0"/>
              <a:t>OS 12mm</a:t>
            </a:r>
          </a:p>
          <a:p>
            <a:r>
              <a:rPr lang="en-US" dirty="0"/>
              <a:t>Exam: normal OU</a:t>
            </a:r>
          </a:p>
          <a:p>
            <a:endParaRPr lang="en-US" dirty="0"/>
          </a:p>
        </p:txBody>
      </p:sp>
    </p:spTree>
    <p:extLst>
      <p:ext uri="{BB962C8B-B14F-4D97-AF65-F5344CB8AC3E}">
        <p14:creationId xmlns:p14="http://schemas.microsoft.com/office/powerpoint/2010/main" val="3035611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BA22-51FF-7312-A3A5-DD65AC30546F}"/>
              </a:ext>
            </a:extLst>
          </p:cNvPr>
          <p:cNvSpPr>
            <a:spLocks noGrp="1"/>
          </p:cNvSpPr>
          <p:nvPr>
            <p:ph type="title"/>
          </p:nvPr>
        </p:nvSpPr>
        <p:spPr/>
        <p:txBody>
          <a:bodyPr/>
          <a:lstStyle/>
          <a:p>
            <a:r>
              <a:rPr lang="en-US" dirty="0"/>
              <a:t>Pre-operative tomography</a:t>
            </a:r>
          </a:p>
        </p:txBody>
      </p:sp>
      <p:pic>
        <p:nvPicPr>
          <p:cNvPr id="5" name="Content Placeholder 4">
            <a:extLst>
              <a:ext uri="{FF2B5EF4-FFF2-40B4-BE49-F238E27FC236}">
                <a16:creationId xmlns:a16="http://schemas.microsoft.com/office/drawing/2014/main" id="{BAB5A200-F8DE-9521-ECF9-3F3E2C163735}"/>
              </a:ext>
            </a:extLst>
          </p:cNvPr>
          <p:cNvPicPr>
            <a:picLocks noGrp="1" noChangeAspect="1"/>
          </p:cNvPicPr>
          <p:nvPr>
            <p:ph idx="1"/>
          </p:nvPr>
        </p:nvPicPr>
        <p:blipFill>
          <a:blip r:embed="rId2"/>
          <a:stretch>
            <a:fillRect/>
          </a:stretch>
        </p:blipFill>
        <p:spPr>
          <a:xfrm>
            <a:off x="838200" y="1817158"/>
            <a:ext cx="4766332" cy="4351338"/>
          </a:xfrm>
        </p:spPr>
      </p:pic>
      <p:pic>
        <p:nvPicPr>
          <p:cNvPr id="7" name="Picture 6">
            <a:extLst>
              <a:ext uri="{FF2B5EF4-FFF2-40B4-BE49-F238E27FC236}">
                <a16:creationId xmlns:a16="http://schemas.microsoft.com/office/drawing/2014/main" id="{AA50ED65-26E5-6AA4-7A1B-EAF17E13AC1B}"/>
              </a:ext>
            </a:extLst>
          </p:cNvPr>
          <p:cNvPicPr>
            <a:picLocks noChangeAspect="1"/>
          </p:cNvPicPr>
          <p:nvPr/>
        </p:nvPicPr>
        <p:blipFill>
          <a:blip r:embed="rId3"/>
          <a:stretch>
            <a:fillRect/>
          </a:stretch>
        </p:blipFill>
        <p:spPr>
          <a:xfrm>
            <a:off x="6587470" y="1823261"/>
            <a:ext cx="4766332" cy="4345235"/>
          </a:xfrm>
          <a:prstGeom prst="rect">
            <a:avLst/>
          </a:prstGeom>
        </p:spPr>
      </p:pic>
    </p:spTree>
    <p:extLst>
      <p:ext uri="{BB962C8B-B14F-4D97-AF65-F5344CB8AC3E}">
        <p14:creationId xmlns:p14="http://schemas.microsoft.com/office/powerpoint/2010/main" val="3685335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B8CE-BE27-A6FF-8E00-4C3354A41981}"/>
              </a:ext>
            </a:extLst>
          </p:cNvPr>
          <p:cNvSpPr>
            <a:spLocks noGrp="1"/>
          </p:cNvSpPr>
          <p:nvPr>
            <p:ph type="title"/>
          </p:nvPr>
        </p:nvSpPr>
        <p:spPr/>
        <p:txBody>
          <a:bodyPr/>
          <a:lstStyle/>
          <a:p>
            <a:r>
              <a:rPr lang="en-US" dirty="0"/>
              <a:t>Important points</a:t>
            </a:r>
          </a:p>
        </p:txBody>
      </p:sp>
      <p:sp>
        <p:nvSpPr>
          <p:cNvPr id="3" name="Content Placeholder 2">
            <a:extLst>
              <a:ext uri="{FF2B5EF4-FFF2-40B4-BE49-F238E27FC236}">
                <a16:creationId xmlns:a16="http://schemas.microsoft.com/office/drawing/2014/main" id="{C9CA7A01-E645-0E4C-BA80-79D9AAE43B67}"/>
              </a:ext>
            </a:extLst>
          </p:cNvPr>
          <p:cNvSpPr>
            <a:spLocks noGrp="1"/>
          </p:cNvSpPr>
          <p:nvPr>
            <p:ph idx="1"/>
          </p:nvPr>
        </p:nvSpPr>
        <p:spPr/>
        <p:txBody>
          <a:bodyPr/>
          <a:lstStyle/>
          <a:p>
            <a:r>
              <a:rPr lang="en-US" dirty="0"/>
              <a:t>Lower than average Schirmer (dryness possible), works on computer</a:t>
            </a:r>
          </a:p>
          <a:p>
            <a:r>
              <a:rPr lang="en-US" dirty="0"/>
              <a:t>Thin pachymetry: 470s OU</a:t>
            </a:r>
          </a:p>
          <a:p>
            <a:r>
              <a:rPr lang="en-US" dirty="0"/>
              <a:t>Mild inferior steepening is insignificant and does not flag</a:t>
            </a:r>
          </a:p>
          <a:p>
            <a:pPr lvl="1"/>
            <a:r>
              <a:rPr lang="en-US" dirty="0"/>
              <a:t>Regularity stronger indicator of strength than is pachymetry</a:t>
            </a:r>
          </a:p>
          <a:p>
            <a:r>
              <a:rPr lang="en-US" dirty="0"/>
              <a:t>Well under the 3 diopters of myopia preferred in SMILE cases</a:t>
            </a:r>
          </a:p>
          <a:p>
            <a:pPr lvl="1"/>
            <a:r>
              <a:rPr lang="en-US" dirty="0"/>
              <a:t>Higher risk of lenticular remnants in lower corrections</a:t>
            </a:r>
          </a:p>
          <a:p>
            <a:pPr lvl="1"/>
            <a:endParaRPr lang="en-US" dirty="0"/>
          </a:p>
          <a:p>
            <a:r>
              <a:rPr lang="en-US" dirty="0"/>
              <a:t>Only reasonable surgical option: PRK</a:t>
            </a:r>
          </a:p>
        </p:txBody>
      </p:sp>
    </p:spTree>
    <p:extLst>
      <p:ext uri="{BB962C8B-B14F-4D97-AF65-F5344CB8AC3E}">
        <p14:creationId xmlns:p14="http://schemas.microsoft.com/office/powerpoint/2010/main" val="2852245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6DEF-D76C-9948-4656-DAA1F1F062D8}"/>
              </a:ext>
            </a:extLst>
          </p:cNvPr>
          <p:cNvSpPr>
            <a:spLocks noGrp="1"/>
          </p:cNvSpPr>
          <p:nvPr>
            <p:ph type="title"/>
          </p:nvPr>
        </p:nvSpPr>
        <p:spPr/>
        <p:txBody>
          <a:bodyPr/>
          <a:lstStyle/>
          <a:p>
            <a:r>
              <a:rPr lang="en-US" dirty="0"/>
              <a:t>1 Day post-op</a:t>
            </a:r>
          </a:p>
        </p:txBody>
      </p:sp>
      <p:sp>
        <p:nvSpPr>
          <p:cNvPr id="3" name="Content Placeholder 2">
            <a:extLst>
              <a:ext uri="{FF2B5EF4-FFF2-40B4-BE49-F238E27FC236}">
                <a16:creationId xmlns:a16="http://schemas.microsoft.com/office/drawing/2014/main" id="{C95C6BCE-1FD2-A740-DDD2-D7C2E9F25476}"/>
              </a:ext>
            </a:extLst>
          </p:cNvPr>
          <p:cNvSpPr>
            <a:spLocks noGrp="1"/>
          </p:cNvSpPr>
          <p:nvPr>
            <p:ph idx="1"/>
          </p:nvPr>
        </p:nvSpPr>
        <p:spPr/>
        <p:txBody>
          <a:bodyPr>
            <a:normAutofit fontScale="92500" lnSpcReduction="20000"/>
          </a:bodyPr>
          <a:lstStyle/>
          <a:p>
            <a:r>
              <a:rPr lang="en-US" dirty="0"/>
              <a:t>“Pretty good, but a little blurry”</a:t>
            </a:r>
          </a:p>
          <a:p>
            <a:r>
              <a:rPr lang="en-US" dirty="0"/>
              <a:t>Mild discomfort (are women tougher than men?)</a:t>
            </a:r>
          </a:p>
          <a:p>
            <a:endParaRPr lang="en-US" dirty="0"/>
          </a:p>
          <a:p>
            <a:r>
              <a:rPr lang="en-US" dirty="0"/>
              <a:t>OD 20/40</a:t>
            </a:r>
          </a:p>
          <a:p>
            <a:r>
              <a:rPr lang="en-US" dirty="0"/>
              <a:t>OS 20/40</a:t>
            </a:r>
          </a:p>
          <a:p>
            <a:r>
              <a:rPr lang="en-US" dirty="0"/>
              <a:t>OU 20/25</a:t>
            </a:r>
          </a:p>
          <a:p>
            <a:endParaRPr lang="en-US" dirty="0"/>
          </a:p>
          <a:p>
            <a:r>
              <a:rPr lang="en-US" dirty="0"/>
              <a:t>Bandage lenses in place OU</a:t>
            </a:r>
          </a:p>
          <a:p>
            <a:endParaRPr lang="en-US" dirty="0"/>
          </a:p>
          <a:p>
            <a:r>
              <a:rPr lang="en-US" dirty="0"/>
              <a:t>Return 1 week</a:t>
            </a:r>
          </a:p>
        </p:txBody>
      </p:sp>
    </p:spTree>
    <p:extLst>
      <p:ext uri="{BB962C8B-B14F-4D97-AF65-F5344CB8AC3E}">
        <p14:creationId xmlns:p14="http://schemas.microsoft.com/office/powerpoint/2010/main" val="23723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F6A7-ECCA-0092-CF0B-86F1AE700F35}"/>
              </a:ext>
            </a:extLst>
          </p:cNvPr>
          <p:cNvSpPr>
            <a:spLocks noGrp="1"/>
          </p:cNvSpPr>
          <p:nvPr>
            <p:ph type="title"/>
          </p:nvPr>
        </p:nvSpPr>
        <p:spPr/>
        <p:txBody>
          <a:bodyPr/>
          <a:lstStyle/>
          <a:p>
            <a:r>
              <a:rPr lang="en-US" dirty="0"/>
              <a:t>1 Week post-op</a:t>
            </a:r>
          </a:p>
        </p:txBody>
      </p:sp>
      <p:sp>
        <p:nvSpPr>
          <p:cNvPr id="3" name="Content Placeholder 2">
            <a:extLst>
              <a:ext uri="{FF2B5EF4-FFF2-40B4-BE49-F238E27FC236}">
                <a16:creationId xmlns:a16="http://schemas.microsoft.com/office/drawing/2014/main" id="{D00E0030-A44B-6D20-85DD-6C352A7E051F}"/>
              </a:ext>
            </a:extLst>
          </p:cNvPr>
          <p:cNvSpPr>
            <a:spLocks noGrp="1"/>
          </p:cNvSpPr>
          <p:nvPr>
            <p:ph idx="1"/>
          </p:nvPr>
        </p:nvSpPr>
        <p:spPr/>
        <p:txBody>
          <a:bodyPr>
            <a:normAutofit fontScale="92500" lnSpcReduction="20000"/>
          </a:bodyPr>
          <a:lstStyle/>
          <a:p>
            <a:r>
              <a:rPr lang="en-US" dirty="0"/>
              <a:t>“Really Good”</a:t>
            </a:r>
          </a:p>
          <a:p>
            <a:r>
              <a:rPr lang="en-US" dirty="0"/>
              <a:t>Mild dryness</a:t>
            </a:r>
          </a:p>
          <a:p>
            <a:endParaRPr lang="en-US" dirty="0"/>
          </a:p>
          <a:p>
            <a:r>
              <a:rPr lang="en-US" dirty="0"/>
              <a:t>OD 20/20</a:t>
            </a:r>
          </a:p>
          <a:p>
            <a:r>
              <a:rPr lang="en-US" dirty="0"/>
              <a:t>OS 20/40</a:t>
            </a:r>
          </a:p>
          <a:p>
            <a:r>
              <a:rPr lang="en-US" dirty="0"/>
              <a:t>OU 20/20-</a:t>
            </a:r>
          </a:p>
          <a:p>
            <a:endParaRPr lang="en-US" dirty="0"/>
          </a:p>
          <a:p>
            <a:r>
              <a:rPr lang="en-US" dirty="0"/>
              <a:t>Bandage lenses removed OU</a:t>
            </a:r>
          </a:p>
          <a:p>
            <a:endParaRPr lang="en-US" dirty="0"/>
          </a:p>
          <a:p>
            <a:r>
              <a:rPr lang="en-US" dirty="0"/>
              <a:t>Return 3 weeks</a:t>
            </a:r>
          </a:p>
          <a:p>
            <a:endParaRPr lang="en-US" dirty="0"/>
          </a:p>
        </p:txBody>
      </p:sp>
    </p:spTree>
    <p:extLst>
      <p:ext uri="{BB962C8B-B14F-4D97-AF65-F5344CB8AC3E}">
        <p14:creationId xmlns:p14="http://schemas.microsoft.com/office/powerpoint/2010/main" val="986961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187F-9EBF-D127-7D41-45ECA099CBA7}"/>
              </a:ext>
            </a:extLst>
          </p:cNvPr>
          <p:cNvSpPr>
            <a:spLocks noGrp="1"/>
          </p:cNvSpPr>
          <p:nvPr>
            <p:ph type="title"/>
          </p:nvPr>
        </p:nvSpPr>
        <p:spPr/>
        <p:txBody>
          <a:bodyPr/>
          <a:lstStyle/>
          <a:p>
            <a:r>
              <a:rPr lang="en-US" dirty="0"/>
              <a:t>1 Month post-op</a:t>
            </a:r>
          </a:p>
        </p:txBody>
      </p:sp>
      <p:sp>
        <p:nvSpPr>
          <p:cNvPr id="3" name="Content Placeholder 2">
            <a:extLst>
              <a:ext uri="{FF2B5EF4-FFF2-40B4-BE49-F238E27FC236}">
                <a16:creationId xmlns:a16="http://schemas.microsoft.com/office/drawing/2014/main" id="{476FFD89-9C2F-8BC7-B8A0-C18896159E0A}"/>
              </a:ext>
            </a:extLst>
          </p:cNvPr>
          <p:cNvSpPr>
            <a:spLocks noGrp="1"/>
          </p:cNvSpPr>
          <p:nvPr>
            <p:ph idx="1"/>
          </p:nvPr>
        </p:nvSpPr>
        <p:spPr/>
        <p:txBody>
          <a:bodyPr>
            <a:normAutofit fontScale="85000" lnSpcReduction="20000"/>
          </a:bodyPr>
          <a:lstStyle/>
          <a:p>
            <a:r>
              <a:rPr lang="en-US" dirty="0"/>
              <a:t>Vision “The best” OU “I’m so happy with it!”</a:t>
            </a:r>
          </a:p>
          <a:p>
            <a:r>
              <a:rPr lang="en-US" dirty="0"/>
              <a:t>Mild dryness</a:t>
            </a:r>
          </a:p>
          <a:p>
            <a:endParaRPr lang="en-US" dirty="0"/>
          </a:p>
          <a:p>
            <a:r>
              <a:rPr lang="en-US" dirty="0"/>
              <a:t>OD 20/20</a:t>
            </a:r>
          </a:p>
          <a:p>
            <a:r>
              <a:rPr lang="en-US" dirty="0"/>
              <a:t>OS 20/25-</a:t>
            </a:r>
          </a:p>
          <a:p>
            <a:r>
              <a:rPr lang="en-US" dirty="0"/>
              <a:t>OU 20/20-</a:t>
            </a:r>
          </a:p>
          <a:p>
            <a:endParaRPr lang="en-US" dirty="0"/>
          </a:p>
          <a:p>
            <a:r>
              <a:rPr lang="en-US" dirty="0"/>
              <a:t>Epithelium clear OU, exam normal</a:t>
            </a:r>
          </a:p>
          <a:p>
            <a:endParaRPr lang="en-US" dirty="0"/>
          </a:p>
          <a:p>
            <a:r>
              <a:rPr lang="en-US" dirty="0"/>
              <a:t>3 month post-op exam pending</a:t>
            </a:r>
          </a:p>
          <a:p>
            <a:pPr lvl="1"/>
            <a:r>
              <a:rPr lang="en-US" dirty="0"/>
              <a:t>81 days to proper healing s/p PRK, occasionally longer in Utah or in older patients</a:t>
            </a:r>
          </a:p>
          <a:p>
            <a:pPr lvl="1"/>
            <a:r>
              <a:rPr lang="en-US" dirty="0"/>
              <a:t>4 weeks is fastest I’ve seen eyes be perfect after PRK (my friend’s eyes, thank goodness)</a:t>
            </a:r>
          </a:p>
          <a:p>
            <a:pPr lvl="1"/>
            <a:endParaRPr lang="en-US" dirty="0"/>
          </a:p>
          <a:p>
            <a:endParaRPr lang="en-US" dirty="0"/>
          </a:p>
        </p:txBody>
      </p:sp>
    </p:spTree>
    <p:extLst>
      <p:ext uri="{BB962C8B-B14F-4D97-AF65-F5344CB8AC3E}">
        <p14:creationId xmlns:p14="http://schemas.microsoft.com/office/powerpoint/2010/main" val="250894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8749-BF13-A1AA-BBBD-063830BA8F7E}"/>
              </a:ext>
            </a:extLst>
          </p:cNvPr>
          <p:cNvSpPr>
            <a:spLocks noGrp="1"/>
          </p:cNvSpPr>
          <p:nvPr>
            <p:ph type="title"/>
          </p:nvPr>
        </p:nvSpPr>
        <p:spPr/>
        <p:txBody>
          <a:bodyPr/>
          <a:lstStyle/>
          <a:p>
            <a:r>
              <a:rPr lang="en-US" dirty="0"/>
              <a:t>The Future</a:t>
            </a:r>
          </a:p>
        </p:txBody>
      </p:sp>
      <p:sp>
        <p:nvSpPr>
          <p:cNvPr id="3" name="Content Placeholder 2">
            <a:extLst>
              <a:ext uri="{FF2B5EF4-FFF2-40B4-BE49-F238E27FC236}">
                <a16:creationId xmlns:a16="http://schemas.microsoft.com/office/drawing/2014/main" id="{420F5249-73AD-53F2-14A4-D0A6B1ED82D1}"/>
              </a:ext>
            </a:extLst>
          </p:cNvPr>
          <p:cNvSpPr>
            <a:spLocks noGrp="1"/>
          </p:cNvSpPr>
          <p:nvPr>
            <p:ph idx="1"/>
          </p:nvPr>
        </p:nvSpPr>
        <p:spPr/>
        <p:txBody>
          <a:bodyPr>
            <a:normAutofit lnSpcReduction="10000"/>
          </a:bodyPr>
          <a:lstStyle/>
          <a:p>
            <a:r>
              <a:rPr lang="en-US" dirty="0"/>
              <a:t>Automatic or adjustable pupil centration</a:t>
            </a:r>
          </a:p>
          <a:p>
            <a:pPr lvl="1"/>
            <a:r>
              <a:rPr lang="en-US" dirty="0"/>
              <a:t>Must manually center eye on laser interface currently (</a:t>
            </a:r>
            <a:r>
              <a:rPr lang="en-US" dirty="0">
                <a:solidFill>
                  <a:srgbClr val="00B0F0"/>
                </a:solidFill>
              </a:rPr>
              <a:t>decentered corrections </a:t>
            </a:r>
            <a:r>
              <a:rPr lang="en-US" dirty="0"/>
              <a:t>possible)</a:t>
            </a:r>
          </a:p>
          <a:p>
            <a:r>
              <a:rPr lang="en-US" dirty="0"/>
              <a:t>In combination with corneal crosslinking</a:t>
            </a:r>
          </a:p>
          <a:p>
            <a:pPr lvl="1"/>
            <a:r>
              <a:rPr lang="en-US" dirty="0"/>
              <a:t>Inject riboflavin into the pocket, then irradiate with UV light</a:t>
            </a:r>
          </a:p>
          <a:p>
            <a:pPr lvl="2"/>
            <a:r>
              <a:rPr lang="en-US" dirty="0"/>
              <a:t>Oxygen delivery issues?</a:t>
            </a:r>
          </a:p>
          <a:p>
            <a:r>
              <a:rPr lang="en-US" dirty="0"/>
              <a:t>Improved laser energy allowances </a:t>
            </a:r>
            <a:r>
              <a:rPr lang="en-US" dirty="0">
                <a:sym typeface="Wingdings" panose="05000000000000000000" pitchFamily="2" charset="2"/>
              </a:rPr>
              <a:t> easier dissections</a:t>
            </a:r>
            <a:endParaRPr lang="en-US" dirty="0"/>
          </a:p>
          <a:p>
            <a:endParaRPr lang="en-US" dirty="0"/>
          </a:p>
          <a:p>
            <a:r>
              <a:rPr lang="en-US" dirty="0"/>
              <a:t>BB’s hopes for SMILE</a:t>
            </a:r>
          </a:p>
          <a:p>
            <a:pPr lvl="1"/>
            <a:r>
              <a:rPr lang="en-US" dirty="0"/>
              <a:t>Better energy delivery: SILK (1</a:t>
            </a:r>
            <a:r>
              <a:rPr lang="en-US" baseline="30000" dirty="0"/>
              <a:t>st</a:t>
            </a:r>
            <a:r>
              <a:rPr lang="en-US" dirty="0"/>
              <a:t> SILK in USA performed at HVCC in February)</a:t>
            </a:r>
          </a:p>
          <a:p>
            <a:pPr lvl="1"/>
            <a:r>
              <a:rPr lang="en-US" dirty="0"/>
              <a:t>Topography guided treatments to reduce HOAs</a:t>
            </a:r>
          </a:p>
        </p:txBody>
      </p:sp>
    </p:spTree>
    <p:extLst>
      <p:ext uri="{BB962C8B-B14F-4D97-AF65-F5344CB8AC3E}">
        <p14:creationId xmlns:p14="http://schemas.microsoft.com/office/powerpoint/2010/main" val="1656513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0279-3A24-C662-BA57-CB908CE47A87}"/>
              </a:ext>
            </a:extLst>
          </p:cNvPr>
          <p:cNvSpPr>
            <a:spLocks noGrp="1"/>
          </p:cNvSpPr>
          <p:nvPr>
            <p:ph type="title"/>
          </p:nvPr>
        </p:nvSpPr>
        <p:spPr/>
        <p:txBody>
          <a:bodyPr/>
          <a:lstStyle/>
          <a:p>
            <a:r>
              <a:rPr lang="en-US" dirty="0"/>
              <a:t>Randomly pulled Cross-linking case</a:t>
            </a:r>
          </a:p>
        </p:txBody>
      </p:sp>
      <p:sp>
        <p:nvSpPr>
          <p:cNvPr id="3" name="Content Placeholder 2">
            <a:extLst>
              <a:ext uri="{FF2B5EF4-FFF2-40B4-BE49-F238E27FC236}">
                <a16:creationId xmlns:a16="http://schemas.microsoft.com/office/drawing/2014/main" id="{746ACB5E-6F73-60D7-9D5A-D8B9A63FC1DA}"/>
              </a:ext>
            </a:extLst>
          </p:cNvPr>
          <p:cNvSpPr>
            <a:spLocks noGrp="1"/>
          </p:cNvSpPr>
          <p:nvPr>
            <p:ph idx="1"/>
          </p:nvPr>
        </p:nvSpPr>
        <p:spPr>
          <a:xfrm>
            <a:off x="838200" y="1825625"/>
            <a:ext cx="3903133" cy="4351338"/>
          </a:xfrm>
        </p:spPr>
        <p:txBody>
          <a:bodyPr>
            <a:normAutofit/>
          </a:bodyPr>
          <a:lstStyle/>
          <a:p>
            <a:r>
              <a:rPr lang="en-US" dirty="0"/>
              <a:t>42 </a:t>
            </a:r>
            <a:r>
              <a:rPr lang="en-US" dirty="0" err="1"/>
              <a:t>yo</a:t>
            </a:r>
            <a:r>
              <a:rPr lang="en-US" dirty="0"/>
              <a:t> M requests LASIK</a:t>
            </a:r>
          </a:p>
          <a:p>
            <a:r>
              <a:rPr lang="en-US" dirty="0"/>
              <a:t>UCDVA</a:t>
            </a:r>
          </a:p>
          <a:p>
            <a:pPr lvl="1"/>
            <a:r>
              <a:rPr lang="en-US" dirty="0"/>
              <a:t>OD CF2’</a:t>
            </a:r>
          </a:p>
          <a:p>
            <a:pPr lvl="1"/>
            <a:r>
              <a:rPr lang="en-US" dirty="0"/>
              <a:t>OS 20/60-</a:t>
            </a:r>
          </a:p>
          <a:p>
            <a:r>
              <a:rPr lang="en-US" dirty="0"/>
              <a:t>UCNVA</a:t>
            </a:r>
          </a:p>
          <a:p>
            <a:pPr lvl="1"/>
            <a:r>
              <a:rPr lang="en-US" dirty="0"/>
              <a:t>OD &gt;J10</a:t>
            </a:r>
          </a:p>
          <a:p>
            <a:pPr lvl="1"/>
            <a:r>
              <a:rPr lang="en-US" dirty="0">
                <a:solidFill>
                  <a:srgbClr val="00B0F0"/>
                </a:solidFill>
              </a:rPr>
              <a:t>OS J2</a:t>
            </a:r>
          </a:p>
          <a:p>
            <a:r>
              <a:rPr lang="en-US" dirty="0">
                <a:solidFill>
                  <a:srgbClr val="00B0F0"/>
                </a:solidFill>
              </a:rPr>
              <a:t>Electrician</a:t>
            </a:r>
          </a:p>
        </p:txBody>
      </p:sp>
      <p:sp>
        <p:nvSpPr>
          <p:cNvPr id="4" name="TextBox 3">
            <a:extLst>
              <a:ext uri="{FF2B5EF4-FFF2-40B4-BE49-F238E27FC236}">
                <a16:creationId xmlns:a16="http://schemas.microsoft.com/office/drawing/2014/main" id="{F091756A-AD88-4B56-C2CE-D6D0A43EBDBF}"/>
              </a:ext>
            </a:extLst>
          </p:cNvPr>
          <p:cNvSpPr txBox="1"/>
          <p:nvPr/>
        </p:nvSpPr>
        <p:spPr>
          <a:xfrm>
            <a:off x="6587067" y="2413000"/>
            <a:ext cx="3583032" cy="923330"/>
          </a:xfrm>
          <a:prstGeom prst="rect">
            <a:avLst/>
          </a:prstGeom>
          <a:noFill/>
        </p:spPr>
        <p:txBody>
          <a:bodyPr wrap="none" rtlCol="0">
            <a:spAutoFit/>
          </a:bodyPr>
          <a:lstStyle/>
          <a:p>
            <a:r>
              <a:rPr lang="en-US" dirty="0"/>
              <a:t>MRx</a:t>
            </a:r>
          </a:p>
          <a:p>
            <a:r>
              <a:rPr lang="en-US" dirty="0">
                <a:solidFill>
                  <a:srgbClr val="FF0000"/>
                </a:solidFill>
              </a:rPr>
              <a:t>OD +1.00 - 8.00 x 086	20/50-</a:t>
            </a:r>
          </a:p>
          <a:p>
            <a:r>
              <a:rPr lang="en-US" dirty="0"/>
              <a:t>OS  +1.00 - 3.75 x 089	20/20-</a:t>
            </a:r>
          </a:p>
        </p:txBody>
      </p:sp>
    </p:spTree>
    <p:extLst>
      <p:ext uri="{BB962C8B-B14F-4D97-AF65-F5344CB8AC3E}">
        <p14:creationId xmlns:p14="http://schemas.microsoft.com/office/powerpoint/2010/main" val="56291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0837A-ED82-3515-685E-62A707CE9F66}"/>
              </a:ext>
            </a:extLst>
          </p:cNvPr>
          <p:cNvSpPr>
            <a:spLocks noGrp="1"/>
          </p:cNvSpPr>
          <p:nvPr>
            <p:ph idx="1"/>
          </p:nvPr>
        </p:nvSpPr>
        <p:spPr>
          <a:xfrm>
            <a:off x="2734733" y="5156199"/>
            <a:ext cx="6722532" cy="1532467"/>
          </a:xfrm>
        </p:spPr>
        <p:txBody>
          <a:bodyPr>
            <a:normAutofit/>
          </a:bodyPr>
          <a:lstStyle/>
          <a:p>
            <a:r>
              <a:rPr lang="en-US" dirty="0"/>
              <a:t>Andy Reid, Kansas City Chiefs head coach</a:t>
            </a:r>
          </a:p>
          <a:p>
            <a:r>
              <a:rPr lang="en-US" dirty="0"/>
              <a:t>Attended college at BYU</a:t>
            </a:r>
          </a:p>
          <a:p>
            <a:r>
              <a:rPr lang="en-US" dirty="0"/>
              <a:t>Won 2 Lombardi trophies</a:t>
            </a:r>
          </a:p>
        </p:txBody>
      </p:sp>
      <p:pic>
        <p:nvPicPr>
          <p:cNvPr id="5122" name="Picture 2" descr="Jason Hanna/Getty Images">
            <a:extLst>
              <a:ext uri="{FF2B5EF4-FFF2-40B4-BE49-F238E27FC236}">
                <a16:creationId xmlns:a16="http://schemas.microsoft.com/office/drawing/2014/main" id="{D4E9FAC0-2E46-6D7D-10BA-6E09C2A41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389" y="530886"/>
            <a:ext cx="6635220" cy="44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41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3DE4-1327-3D3D-6EB7-B747F2A06DA1}"/>
              </a:ext>
            </a:extLst>
          </p:cNvPr>
          <p:cNvSpPr>
            <a:spLocks noGrp="1"/>
          </p:cNvSpPr>
          <p:nvPr>
            <p:ph type="title"/>
          </p:nvPr>
        </p:nvSpPr>
        <p:spPr/>
        <p:txBody>
          <a:bodyPr/>
          <a:lstStyle/>
          <a:p>
            <a:r>
              <a:rPr lang="en-US" dirty="0"/>
              <a:t>Randomly pulled Cross-linking case</a:t>
            </a:r>
          </a:p>
        </p:txBody>
      </p:sp>
      <p:pic>
        <p:nvPicPr>
          <p:cNvPr id="5" name="Content Placeholder 4">
            <a:extLst>
              <a:ext uri="{FF2B5EF4-FFF2-40B4-BE49-F238E27FC236}">
                <a16:creationId xmlns:a16="http://schemas.microsoft.com/office/drawing/2014/main" id="{15CC7E52-7901-D5CD-4531-38C2F4FBDDE4}"/>
              </a:ext>
            </a:extLst>
          </p:cNvPr>
          <p:cNvPicPr>
            <a:picLocks noGrp="1" noChangeAspect="1"/>
          </p:cNvPicPr>
          <p:nvPr>
            <p:ph idx="1"/>
          </p:nvPr>
        </p:nvPicPr>
        <p:blipFill>
          <a:blip r:embed="rId2"/>
          <a:stretch>
            <a:fillRect/>
          </a:stretch>
        </p:blipFill>
        <p:spPr>
          <a:xfrm>
            <a:off x="1116127" y="1690688"/>
            <a:ext cx="4456412" cy="4351338"/>
          </a:xfrm>
        </p:spPr>
      </p:pic>
      <p:pic>
        <p:nvPicPr>
          <p:cNvPr id="7" name="Picture 6">
            <a:extLst>
              <a:ext uri="{FF2B5EF4-FFF2-40B4-BE49-F238E27FC236}">
                <a16:creationId xmlns:a16="http://schemas.microsoft.com/office/drawing/2014/main" id="{6B5C06CD-8665-93AA-E9D2-2C8BC8E919F1}"/>
              </a:ext>
            </a:extLst>
          </p:cNvPr>
          <p:cNvPicPr>
            <a:picLocks noChangeAspect="1"/>
          </p:cNvPicPr>
          <p:nvPr/>
        </p:nvPicPr>
        <p:blipFill>
          <a:blip r:embed="rId3"/>
          <a:stretch>
            <a:fillRect/>
          </a:stretch>
        </p:blipFill>
        <p:spPr>
          <a:xfrm>
            <a:off x="6619463" y="1690688"/>
            <a:ext cx="4431349" cy="4351338"/>
          </a:xfrm>
          <a:prstGeom prst="rect">
            <a:avLst/>
          </a:prstGeom>
        </p:spPr>
      </p:pic>
    </p:spTree>
    <p:extLst>
      <p:ext uri="{BB962C8B-B14F-4D97-AF65-F5344CB8AC3E}">
        <p14:creationId xmlns:p14="http://schemas.microsoft.com/office/powerpoint/2010/main" val="278909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6E1B-539B-34D1-CB6C-5351223046B4}"/>
              </a:ext>
            </a:extLst>
          </p:cNvPr>
          <p:cNvSpPr>
            <a:spLocks noGrp="1"/>
          </p:cNvSpPr>
          <p:nvPr>
            <p:ph type="title"/>
          </p:nvPr>
        </p:nvSpPr>
        <p:spPr/>
        <p:txBody>
          <a:bodyPr/>
          <a:lstStyle/>
          <a:p>
            <a:r>
              <a:rPr lang="en-US" dirty="0"/>
              <a:t>CXL performed OD</a:t>
            </a:r>
          </a:p>
        </p:txBody>
      </p:sp>
      <p:sp>
        <p:nvSpPr>
          <p:cNvPr id="3" name="Content Placeholder 2">
            <a:extLst>
              <a:ext uri="{FF2B5EF4-FFF2-40B4-BE49-F238E27FC236}">
                <a16:creationId xmlns:a16="http://schemas.microsoft.com/office/drawing/2014/main" id="{2E0F4135-2728-482F-FC02-52280B3A80A3}"/>
              </a:ext>
            </a:extLst>
          </p:cNvPr>
          <p:cNvSpPr>
            <a:spLocks noGrp="1"/>
          </p:cNvSpPr>
          <p:nvPr>
            <p:ph idx="1"/>
          </p:nvPr>
        </p:nvSpPr>
        <p:spPr/>
        <p:txBody>
          <a:bodyPr/>
          <a:lstStyle/>
          <a:p>
            <a:r>
              <a:rPr lang="en-US" dirty="0"/>
              <a:t>Only approved corneal crosslinking in the USA is now owned by </a:t>
            </a:r>
            <a:r>
              <a:rPr lang="en-US" dirty="0" err="1"/>
              <a:t>Glaukos</a:t>
            </a:r>
            <a:endParaRPr lang="en-US" dirty="0"/>
          </a:p>
          <a:p>
            <a:pPr lvl="1"/>
            <a:r>
              <a:rPr lang="en-US" dirty="0"/>
              <a:t>Expensive, but can bill to insurance</a:t>
            </a:r>
          </a:p>
          <a:p>
            <a:pPr lvl="1"/>
            <a:r>
              <a:rPr lang="en-US" dirty="0"/>
              <a:t>Our cost on Riboflavin alone: &gt; $3100/eye</a:t>
            </a:r>
          </a:p>
          <a:p>
            <a:r>
              <a:rPr lang="en-US" dirty="0">
                <a:solidFill>
                  <a:srgbClr val="FF0000"/>
                </a:solidFill>
              </a:rPr>
              <a:t>Unapproved methods </a:t>
            </a:r>
            <a:r>
              <a:rPr lang="en-US" dirty="0"/>
              <a:t>of crosslinking in the USA have been shown to be safe in Europe (good genetic approximation of the Wasatch Front) and elsewhere, but providers who perform or refer for this carry additional </a:t>
            </a:r>
            <a:r>
              <a:rPr lang="en-US" dirty="0">
                <a:solidFill>
                  <a:srgbClr val="FF0000"/>
                </a:solidFill>
              </a:rPr>
              <a:t>legal exposure </a:t>
            </a:r>
            <a:r>
              <a:rPr lang="en-US" dirty="0"/>
              <a:t>and </a:t>
            </a:r>
            <a:r>
              <a:rPr lang="en-US" dirty="0">
                <a:solidFill>
                  <a:srgbClr val="FF0000"/>
                </a:solidFill>
              </a:rPr>
              <a:t>medical insurance cannot be billed</a:t>
            </a:r>
            <a:r>
              <a:rPr lang="en-US" dirty="0"/>
              <a:t>.</a:t>
            </a:r>
          </a:p>
        </p:txBody>
      </p:sp>
    </p:spTree>
    <p:extLst>
      <p:ext uri="{BB962C8B-B14F-4D97-AF65-F5344CB8AC3E}">
        <p14:creationId xmlns:p14="http://schemas.microsoft.com/office/powerpoint/2010/main" val="2664728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02C1-714C-2452-A30F-584910112B48}"/>
              </a:ext>
            </a:extLst>
          </p:cNvPr>
          <p:cNvSpPr>
            <a:spLocks noGrp="1"/>
          </p:cNvSpPr>
          <p:nvPr>
            <p:ph type="title"/>
          </p:nvPr>
        </p:nvSpPr>
        <p:spPr/>
        <p:txBody>
          <a:bodyPr/>
          <a:lstStyle/>
          <a:p>
            <a:r>
              <a:rPr lang="en-US" dirty="0"/>
              <a:t>Patient elected to wait on OS</a:t>
            </a:r>
          </a:p>
        </p:txBody>
      </p:sp>
      <p:sp>
        <p:nvSpPr>
          <p:cNvPr id="3" name="Content Placeholder 2">
            <a:extLst>
              <a:ext uri="{FF2B5EF4-FFF2-40B4-BE49-F238E27FC236}">
                <a16:creationId xmlns:a16="http://schemas.microsoft.com/office/drawing/2014/main" id="{58E859D1-33B9-4633-7890-825C1353341F}"/>
              </a:ext>
            </a:extLst>
          </p:cNvPr>
          <p:cNvSpPr>
            <a:spLocks noGrp="1"/>
          </p:cNvSpPr>
          <p:nvPr>
            <p:ph idx="1"/>
          </p:nvPr>
        </p:nvSpPr>
        <p:spPr/>
        <p:txBody>
          <a:bodyPr/>
          <a:lstStyle/>
          <a:p>
            <a:r>
              <a:rPr lang="en-US" dirty="0"/>
              <a:t>Good to treat all newly diagnosed KCN with CXL</a:t>
            </a:r>
          </a:p>
          <a:p>
            <a:pPr lvl="1"/>
            <a:r>
              <a:rPr lang="en-US" dirty="0"/>
              <a:t>Exceptions exist—OK to counsel together and use best judgement with GREAT FOLLOW-UP</a:t>
            </a:r>
          </a:p>
        </p:txBody>
      </p:sp>
    </p:spTree>
    <p:extLst>
      <p:ext uri="{BB962C8B-B14F-4D97-AF65-F5344CB8AC3E}">
        <p14:creationId xmlns:p14="http://schemas.microsoft.com/office/powerpoint/2010/main" val="2185868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1DBE-5179-1AD9-2000-284D9560DA32}"/>
              </a:ext>
            </a:extLst>
          </p:cNvPr>
          <p:cNvSpPr>
            <a:spLocks noGrp="1"/>
          </p:cNvSpPr>
          <p:nvPr>
            <p:ph type="title"/>
          </p:nvPr>
        </p:nvSpPr>
        <p:spPr/>
        <p:txBody>
          <a:bodyPr/>
          <a:lstStyle/>
          <a:p>
            <a:r>
              <a:rPr lang="en-US" dirty="0"/>
              <a:t>Time for a scleral contact lens OD</a:t>
            </a:r>
          </a:p>
        </p:txBody>
      </p:sp>
      <p:sp>
        <p:nvSpPr>
          <p:cNvPr id="3" name="Content Placeholder 2">
            <a:extLst>
              <a:ext uri="{FF2B5EF4-FFF2-40B4-BE49-F238E27FC236}">
                <a16:creationId xmlns:a16="http://schemas.microsoft.com/office/drawing/2014/main" id="{8A3E7868-9DFF-175E-75E1-C907347BE52C}"/>
              </a:ext>
            </a:extLst>
          </p:cNvPr>
          <p:cNvSpPr>
            <a:spLocks noGrp="1"/>
          </p:cNvSpPr>
          <p:nvPr>
            <p:ph idx="1"/>
          </p:nvPr>
        </p:nvSpPr>
        <p:spPr/>
        <p:txBody>
          <a:bodyPr/>
          <a:lstStyle/>
          <a:p>
            <a:r>
              <a:rPr lang="en-US" dirty="0"/>
              <a:t>Remarkable outcomes achieved with </a:t>
            </a:r>
            <a:r>
              <a:rPr lang="en-US" dirty="0" err="1"/>
              <a:t>sclerals</a:t>
            </a:r>
            <a:endParaRPr lang="en-US" dirty="0"/>
          </a:p>
          <a:p>
            <a:pPr lvl="1"/>
            <a:r>
              <a:rPr lang="en-US" dirty="0"/>
              <a:t>More lifechanging than LASIK BECAUSE good LASIK candidates see great with glasses or soft contact lenses.</a:t>
            </a:r>
          </a:p>
          <a:p>
            <a:r>
              <a:rPr lang="en-US" dirty="0"/>
              <a:t>Thank you kindly to those of you who offer treatments for difficult cases!</a:t>
            </a:r>
          </a:p>
        </p:txBody>
      </p:sp>
    </p:spTree>
    <p:extLst>
      <p:ext uri="{BB962C8B-B14F-4D97-AF65-F5344CB8AC3E}">
        <p14:creationId xmlns:p14="http://schemas.microsoft.com/office/powerpoint/2010/main" val="3070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FD1B-400F-DCD2-50F0-519B3EABD26A}"/>
              </a:ext>
            </a:extLst>
          </p:cNvPr>
          <p:cNvSpPr>
            <a:spLocks noGrp="1"/>
          </p:cNvSpPr>
          <p:nvPr>
            <p:ph type="title"/>
          </p:nvPr>
        </p:nvSpPr>
        <p:spPr/>
        <p:txBody>
          <a:bodyPr/>
          <a:lstStyle/>
          <a:p>
            <a:r>
              <a:rPr lang="en-US" dirty="0"/>
              <a:t>Future of Crosslinking</a:t>
            </a:r>
          </a:p>
        </p:txBody>
      </p:sp>
      <p:sp>
        <p:nvSpPr>
          <p:cNvPr id="3" name="Content Placeholder 2">
            <a:extLst>
              <a:ext uri="{FF2B5EF4-FFF2-40B4-BE49-F238E27FC236}">
                <a16:creationId xmlns:a16="http://schemas.microsoft.com/office/drawing/2014/main" id="{8927A64A-C718-DBA4-BF86-14FA79767845}"/>
              </a:ext>
            </a:extLst>
          </p:cNvPr>
          <p:cNvSpPr>
            <a:spLocks noGrp="1"/>
          </p:cNvSpPr>
          <p:nvPr>
            <p:ph idx="1"/>
          </p:nvPr>
        </p:nvSpPr>
        <p:spPr/>
        <p:txBody>
          <a:bodyPr/>
          <a:lstStyle/>
          <a:p>
            <a:r>
              <a:rPr lang="en-US" dirty="0"/>
              <a:t>Topography-guided</a:t>
            </a:r>
          </a:p>
          <a:p>
            <a:pPr lvl="1"/>
            <a:r>
              <a:rPr lang="en-US" dirty="0"/>
              <a:t>Can reduce HOAs, decrease </a:t>
            </a:r>
            <a:r>
              <a:rPr lang="en-US" dirty="0" err="1"/>
              <a:t>Kmax</a:t>
            </a:r>
            <a:r>
              <a:rPr lang="en-US" dirty="0"/>
              <a:t>, shrink the cone</a:t>
            </a:r>
          </a:p>
          <a:p>
            <a:pPr lvl="1"/>
            <a:r>
              <a:rPr lang="en-US" dirty="0"/>
              <a:t>Improve UCVA and BCVA</a:t>
            </a:r>
          </a:p>
          <a:p>
            <a:pPr lvl="1"/>
            <a:r>
              <a:rPr lang="en-US" dirty="0"/>
              <a:t>In study</a:t>
            </a:r>
          </a:p>
          <a:p>
            <a:r>
              <a:rPr lang="en-US" dirty="0"/>
              <a:t>Unapproved methods of crosslinking may get approved for treating corneal ulcers, allowing off-label status for more affordable CXL options.</a:t>
            </a:r>
          </a:p>
        </p:txBody>
      </p:sp>
    </p:spTree>
    <p:extLst>
      <p:ext uri="{BB962C8B-B14F-4D97-AF65-F5344CB8AC3E}">
        <p14:creationId xmlns:p14="http://schemas.microsoft.com/office/powerpoint/2010/main" val="1124445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965-AF78-5761-F2F1-3EDCE25F2B09}"/>
              </a:ext>
            </a:extLst>
          </p:cNvPr>
          <p:cNvSpPr>
            <a:spLocks noGrp="1"/>
          </p:cNvSpPr>
          <p:nvPr>
            <p:ph type="title"/>
          </p:nvPr>
        </p:nvSpPr>
        <p:spPr/>
        <p:txBody>
          <a:bodyPr/>
          <a:lstStyle/>
          <a:p>
            <a:r>
              <a:rPr lang="en-US" dirty="0"/>
              <a:t>Video in real time of SMILE</a:t>
            </a:r>
          </a:p>
        </p:txBody>
      </p:sp>
      <p:sp>
        <p:nvSpPr>
          <p:cNvPr id="3" name="Content Placeholder 2">
            <a:extLst>
              <a:ext uri="{FF2B5EF4-FFF2-40B4-BE49-F238E27FC236}">
                <a16:creationId xmlns:a16="http://schemas.microsoft.com/office/drawing/2014/main" id="{D3BAEC61-1CEE-5269-A5AB-E3694189E4D4}"/>
              </a:ext>
            </a:extLst>
          </p:cNvPr>
          <p:cNvSpPr>
            <a:spLocks noGrp="1"/>
          </p:cNvSpPr>
          <p:nvPr>
            <p:ph idx="1"/>
          </p:nvPr>
        </p:nvSpPr>
        <p:spPr/>
        <p:txBody>
          <a:bodyPr/>
          <a:lstStyle/>
          <a:p>
            <a:r>
              <a:rPr lang="en-US" dirty="0">
                <a:hlinkClick r:id="rId2"/>
              </a:rPr>
              <a:t>https://eyetube.net/videos/real-time-relex-smile-procedure-using-the-visumax-femtosecond-laser</a:t>
            </a:r>
            <a:endParaRPr lang="en-US" dirty="0"/>
          </a:p>
          <a:p>
            <a:endParaRPr lang="en-US" dirty="0"/>
          </a:p>
          <a:p>
            <a:r>
              <a:rPr lang="en-US" dirty="0"/>
              <a:t>Notice: FDA has stringent rules re: SMILE energy parameters in the USA. This video is in London, England where dissection and lenticule removal are frankly easier and smoother than in the USA due to more liberal laser energy use parameters.</a:t>
            </a:r>
          </a:p>
        </p:txBody>
      </p:sp>
    </p:spTree>
    <p:extLst>
      <p:ext uri="{BB962C8B-B14F-4D97-AF65-F5344CB8AC3E}">
        <p14:creationId xmlns:p14="http://schemas.microsoft.com/office/powerpoint/2010/main" val="2847500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53A0-42E0-BBE5-A145-CF3AB780AE67}"/>
              </a:ext>
            </a:extLst>
          </p:cNvPr>
          <p:cNvSpPr>
            <a:spLocks noGrp="1"/>
          </p:cNvSpPr>
          <p:nvPr>
            <p:ph type="title"/>
          </p:nvPr>
        </p:nvSpPr>
        <p:spPr/>
        <p:txBody>
          <a:bodyPr/>
          <a:lstStyle/>
          <a:p>
            <a:r>
              <a:rPr lang="en-US" dirty="0"/>
              <a:t>Demonstrations of femtosecond lasers in other applications</a:t>
            </a:r>
          </a:p>
        </p:txBody>
      </p:sp>
      <p:sp>
        <p:nvSpPr>
          <p:cNvPr id="3" name="Content Placeholder 2">
            <a:extLst>
              <a:ext uri="{FF2B5EF4-FFF2-40B4-BE49-F238E27FC236}">
                <a16:creationId xmlns:a16="http://schemas.microsoft.com/office/drawing/2014/main" id="{437A6EFC-933F-0D28-7C34-315E3717B79D}"/>
              </a:ext>
            </a:extLst>
          </p:cNvPr>
          <p:cNvSpPr>
            <a:spLocks noGrp="1"/>
          </p:cNvSpPr>
          <p:nvPr>
            <p:ph idx="1"/>
          </p:nvPr>
        </p:nvSpPr>
        <p:spPr/>
        <p:txBody>
          <a:bodyPr/>
          <a:lstStyle/>
          <a:p>
            <a:r>
              <a:rPr lang="en-US" dirty="0"/>
              <a:t>https://www.youtube.com/watch?v=69n4lzw2JUQ</a:t>
            </a:r>
          </a:p>
        </p:txBody>
      </p:sp>
    </p:spTree>
    <p:extLst>
      <p:ext uri="{BB962C8B-B14F-4D97-AF65-F5344CB8AC3E}">
        <p14:creationId xmlns:p14="http://schemas.microsoft.com/office/powerpoint/2010/main" val="310352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67C3E-A12F-4D0D-28C2-EEBC87FFC859}"/>
              </a:ext>
            </a:extLst>
          </p:cNvPr>
          <p:cNvSpPr>
            <a:spLocks noGrp="1"/>
          </p:cNvSpPr>
          <p:nvPr>
            <p:ph idx="1"/>
          </p:nvPr>
        </p:nvSpPr>
        <p:spPr>
          <a:xfrm>
            <a:off x="838200" y="2452159"/>
            <a:ext cx="6975800" cy="2175669"/>
          </a:xfrm>
        </p:spPr>
        <p:txBody>
          <a:bodyPr/>
          <a:lstStyle/>
          <a:p>
            <a:r>
              <a:rPr lang="en-US" dirty="0"/>
              <a:t>“Gentlemen, this is a football”</a:t>
            </a:r>
          </a:p>
          <a:p>
            <a:pPr lvl="1"/>
            <a:r>
              <a:rPr lang="en-US" dirty="0"/>
              <a:t>Vince Lombardi (1913-1970)</a:t>
            </a:r>
          </a:p>
          <a:p>
            <a:pPr lvl="1"/>
            <a:endParaRPr lang="en-US" dirty="0"/>
          </a:p>
          <a:p>
            <a:pPr lvl="1"/>
            <a:endParaRPr lang="en-US" dirty="0"/>
          </a:p>
        </p:txBody>
      </p:sp>
      <p:pic>
        <p:nvPicPr>
          <p:cNvPr id="4" name="Picture 2" descr="Focus On Sport/Getty Images">
            <a:extLst>
              <a:ext uri="{FF2B5EF4-FFF2-40B4-BE49-F238E27FC236}">
                <a16:creationId xmlns:a16="http://schemas.microsoft.com/office/drawing/2014/main" id="{D12A3F3F-5E6F-34E9-7377-22CC0D5B1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161" y="1154282"/>
            <a:ext cx="3094037" cy="454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0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5ABF2-6F9B-6EC7-6382-FF1D079F8E54}"/>
              </a:ext>
            </a:extLst>
          </p:cNvPr>
          <p:cNvSpPr>
            <a:spLocks noGrp="1"/>
          </p:cNvSpPr>
          <p:nvPr>
            <p:ph idx="1"/>
          </p:nvPr>
        </p:nvSpPr>
        <p:spPr>
          <a:xfrm>
            <a:off x="3217332" y="606425"/>
            <a:ext cx="5757333" cy="502708"/>
          </a:xfrm>
        </p:spPr>
        <p:txBody>
          <a:bodyPr>
            <a:normAutofit/>
          </a:bodyPr>
          <a:lstStyle/>
          <a:p>
            <a:pPr marL="0" indent="0">
              <a:buNone/>
            </a:pPr>
            <a:r>
              <a:rPr lang="en-US" dirty="0"/>
              <a:t>“Ladies and gentlemen, this is an eye”</a:t>
            </a:r>
          </a:p>
        </p:txBody>
      </p:sp>
      <p:pic>
        <p:nvPicPr>
          <p:cNvPr id="2050" name="Picture 2" descr="Human eye | ESO Supernova">
            <a:extLst>
              <a:ext uri="{FF2B5EF4-FFF2-40B4-BE49-F238E27FC236}">
                <a16:creationId xmlns:a16="http://schemas.microsoft.com/office/drawing/2014/main" id="{B713362C-005C-808C-F739-C8FB1B0F6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073" y="1820334"/>
            <a:ext cx="6347852" cy="425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18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asure Axial Length to Guide Myopia Management - Review of Myopia  Management">
            <a:extLst>
              <a:ext uri="{FF2B5EF4-FFF2-40B4-BE49-F238E27FC236}">
                <a16:creationId xmlns:a16="http://schemas.microsoft.com/office/drawing/2014/main" id="{0BCCD2E7-9E07-3E28-BD79-171B35C6B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690" y="124286"/>
            <a:ext cx="7422620" cy="5980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CAE0DF-9EEB-B0D3-5D9F-0D870C9DE753}"/>
              </a:ext>
            </a:extLst>
          </p:cNvPr>
          <p:cNvSpPr txBox="1"/>
          <p:nvPr/>
        </p:nvSpPr>
        <p:spPr>
          <a:xfrm>
            <a:off x="5460954" y="6206064"/>
            <a:ext cx="1270091" cy="369332"/>
          </a:xfrm>
          <a:prstGeom prst="rect">
            <a:avLst/>
          </a:prstGeom>
          <a:noFill/>
        </p:spPr>
        <p:txBody>
          <a:bodyPr wrap="none" rtlCol="0">
            <a:spAutoFit/>
          </a:bodyPr>
          <a:lstStyle/>
          <a:p>
            <a:r>
              <a:rPr lang="en-US" dirty="0"/>
              <a:t>1 inch, ¼ oz</a:t>
            </a:r>
          </a:p>
        </p:txBody>
      </p:sp>
    </p:spTree>
    <p:extLst>
      <p:ext uri="{BB962C8B-B14F-4D97-AF65-F5344CB8AC3E}">
        <p14:creationId xmlns:p14="http://schemas.microsoft.com/office/powerpoint/2010/main" val="293541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B92D-D086-2324-1EB4-A4E21CC35EF4}"/>
              </a:ext>
            </a:extLst>
          </p:cNvPr>
          <p:cNvSpPr>
            <a:spLocks noGrp="1"/>
          </p:cNvSpPr>
          <p:nvPr>
            <p:ph type="title"/>
          </p:nvPr>
        </p:nvSpPr>
        <p:spPr/>
        <p:txBody>
          <a:bodyPr/>
          <a:lstStyle/>
          <a:p>
            <a:r>
              <a:rPr lang="en-US" dirty="0"/>
              <a:t>Eyelids</a:t>
            </a:r>
          </a:p>
        </p:txBody>
      </p:sp>
      <p:sp>
        <p:nvSpPr>
          <p:cNvPr id="3" name="Content Placeholder 2">
            <a:extLst>
              <a:ext uri="{FF2B5EF4-FFF2-40B4-BE49-F238E27FC236}">
                <a16:creationId xmlns:a16="http://schemas.microsoft.com/office/drawing/2014/main" id="{2EB4D7FA-F478-9230-2D79-4B4D0F00AD24}"/>
              </a:ext>
            </a:extLst>
          </p:cNvPr>
          <p:cNvSpPr>
            <a:spLocks noGrp="1"/>
          </p:cNvSpPr>
          <p:nvPr>
            <p:ph idx="1"/>
          </p:nvPr>
        </p:nvSpPr>
        <p:spPr/>
        <p:txBody>
          <a:bodyPr/>
          <a:lstStyle/>
          <a:p>
            <a:r>
              <a:rPr lang="en-US" dirty="0"/>
              <a:t>Blink around 325,000,000 times in a lifespan</a:t>
            </a:r>
          </a:p>
          <a:p>
            <a:r>
              <a:rPr lang="en-US" dirty="0"/>
              <a:t>Eyelashes that protect the cornea</a:t>
            </a:r>
          </a:p>
          <a:p>
            <a:r>
              <a:rPr lang="en-US" dirty="0"/>
              <a:t>Tarsal (meibomian) glands for corneal lubrication</a:t>
            </a:r>
          </a:p>
          <a:p>
            <a:r>
              <a:rPr lang="en-US" dirty="0"/>
              <a:t>Give hints about eye surface health</a:t>
            </a:r>
          </a:p>
          <a:p>
            <a:r>
              <a:rPr lang="en-US" dirty="0"/>
              <a:t>Irreplaceable and indispensable</a:t>
            </a:r>
          </a:p>
          <a:p>
            <a:endParaRPr lang="en-US" dirty="0"/>
          </a:p>
          <a:p>
            <a:endParaRPr lang="en-US" dirty="0"/>
          </a:p>
        </p:txBody>
      </p:sp>
    </p:spTree>
    <p:extLst>
      <p:ext uri="{BB962C8B-B14F-4D97-AF65-F5344CB8AC3E}">
        <p14:creationId xmlns:p14="http://schemas.microsoft.com/office/powerpoint/2010/main" val="1780603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4432</TotalTime>
  <Words>1687</Words>
  <Application>Microsoft Office PowerPoint</Application>
  <PresentationFormat>Widescreen</PresentationFormat>
  <Paragraphs>308</Paragraphs>
  <Slides>56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Alternative Vision Correction Options: SMILE+</vt:lpstr>
      <vt:lpstr>How many eye doctors does it take to change a light bulb?</vt:lpstr>
      <vt:lpstr>Isn’t it gratifying to help people see?</vt:lpstr>
      <vt:lpstr>Kansas City Chiefs</vt:lpstr>
      <vt:lpstr>PowerPoint Presentation</vt:lpstr>
      <vt:lpstr>PowerPoint Presentation</vt:lpstr>
      <vt:lpstr>PowerPoint Presentation</vt:lpstr>
      <vt:lpstr>PowerPoint Presentation</vt:lpstr>
      <vt:lpstr>Eyelids</vt:lpstr>
      <vt:lpstr>PowerPoint Presentation</vt:lpstr>
      <vt:lpstr>You are super!</vt:lpstr>
      <vt:lpstr>Anterior chamber</vt:lpstr>
      <vt:lpstr>Iris</vt:lpstr>
      <vt:lpstr>Lens</vt:lpstr>
      <vt:lpstr>Vitreous</vt:lpstr>
      <vt:lpstr>Retina</vt:lpstr>
      <vt:lpstr>Choroid</vt:lpstr>
      <vt:lpstr>PowerPoint Presentation</vt:lpstr>
      <vt:lpstr>PowerPoint Presentation</vt:lpstr>
      <vt:lpstr>SMILE animation</vt:lpstr>
      <vt:lpstr>Celebrity patients…</vt:lpstr>
      <vt:lpstr>SMILE’s niche</vt:lpstr>
      <vt:lpstr>Advantages of SMILE</vt:lpstr>
      <vt:lpstr>Disadvantages of SMILE</vt:lpstr>
      <vt:lpstr>Complications of SMILE</vt:lpstr>
      <vt:lpstr>PowerPoint Presentation</vt:lpstr>
      <vt:lpstr>Randomly selected SMILE Case Review</vt:lpstr>
      <vt:lpstr>Pre-operative tomography</vt:lpstr>
      <vt:lpstr>Other details</vt:lpstr>
      <vt:lpstr>What is he a candidate for?</vt:lpstr>
      <vt:lpstr>Discuss with patient options, RBA</vt:lpstr>
      <vt:lpstr>1:00 &amp; 3:56 &amp; 4:55</vt:lpstr>
      <vt:lpstr>1 Day post-op</vt:lpstr>
      <vt:lpstr>1 Month post-op</vt:lpstr>
      <vt:lpstr>What are eye doctors doing?</vt:lpstr>
      <vt:lpstr>Random SMILE case pull #2</vt:lpstr>
      <vt:lpstr>Pre-operative tomography</vt:lpstr>
      <vt:lpstr>Other Details</vt:lpstr>
      <vt:lpstr>Discussion of RBA</vt:lpstr>
      <vt:lpstr>1 Day post-op</vt:lpstr>
      <vt:lpstr>10 Day post-op</vt:lpstr>
      <vt:lpstr>PRK randomly pulled case</vt:lpstr>
      <vt:lpstr>Pre-operative tomography</vt:lpstr>
      <vt:lpstr>Important points</vt:lpstr>
      <vt:lpstr>1 Day post-op</vt:lpstr>
      <vt:lpstr>1 Week post-op</vt:lpstr>
      <vt:lpstr>1 Month post-op</vt:lpstr>
      <vt:lpstr>The Future</vt:lpstr>
      <vt:lpstr>Randomly pulled Cross-linking case</vt:lpstr>
      <vt:lpstr>Randomly pulled Cross-linking case</vt:lpstr>
      <vt:lpstr>CXL performed OD</vt:lpstr>
      <vt:lpstr>Patient elected to wait on OS</vt:lpstr>
      <vt:lpstr>Time for a scleral contact lens OD</vt:lpstr>
      <vt:lpstr>Future of Crosslinking</vt:lpstr>
      <vt:lpstr>Video in real time of SMILE</vt:lpstr>
      <vt:lpstr>Demonstrations of femtosecond lasers in other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Small-incision Lenticule Extraction</dc:title>
  <dc:creator>Ben Buckner</dc:creator>
  <cp:lastModifiedBy>Ben Buckner</cp:lastModifiedBy>
  <cp:revision>50</cp:revision>
  <dcterms:created xsi:type="dcterms:W3CDTF">2023-02-28T05:28:58Z</dcterms:created>
  <dcterms:modified xsi:type="dcterms:W3CDTF">2023-03-03T07:21:31Z</dcterms:modified>
</cp:coreProperties>
</file>