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09" r:id="rId17"/>
    <p:sldId id="271" r:id="rId18"/>
    <p:sldId id="299" r:id="rId19"/>
    <p:sldId id="294" r:id="rId20"/>
    <p:sldId id="298" r:id="rId21"/>
    <p:sldId id="296" r:id="rId22"/>
    <p:sldId id="295" r:id="rId23"/>
    <p:sldId id="272" r:id="rId24"/>
    <p:sldId id="273" r:id="rId25"/>
    <p:sldId id="274" r:id="rId26"/>
    <p:sldId id="275" r:id="rId27"/>
    <p:sldId id="279" r:id="rId28"/>
    <p:sldId id="280" r:id="rId29"/>
    <p:sldId id="281" r:id="rId30"/>
    <p:sldId id="282" r:id="rId31"/>
    <p:sldId id="283" r:id="rId32"/>
    <p:sldId id="284" r:id="rId33"/>
    <p:sldId id="285" r:id="rId34"/>
    <p:sldId id="286" r:id="rId35"/>
    <p:sldId id="287" r:id="rId36"/>
    <p:sldId id="288" r:id="rId37"/>
    <p:sldId id="310" r:id="rId38"/>
    <p:sldId id="276" r:id="rId39"/>
    <p:sldId id="300" r:id="rId40"/>
    <p:sldId id="302" r:id="rId41"/>
    <p:sldId id="303" r:id="rId42"/>
    <p:sldId id="304" r:id="rId43"/>
    <p:sldId id="301" r:id="rId44"/>
    <p:sldId id="277" r:id="rId45"/>
    <p:sldId id="278" r:id="rId46"/>
    <p:sldId id="289" r:id="rId47"/>
    <p:sldId id="290" r:id="rId48"/>
    <p:sldId id="291" r:id="rId49"/>
    <p:sldId id="305" r:id="rId50"/>
    <p:sldId id="306" r:id="rId51"/>
    <p:sldId id="307" r:id="rId52"/>
    <p:sldId id="308" r:id="rId53"/>
    <p:sldId id="292" r:id="rId54"/>
    <p:sldId id="293" r:id="rId55"/>
    <p:sldId id="311" r:id="rId5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hh9pwlycXMcInWxJ5VP0rQW3Y9x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7" name="Google Shape;1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2892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Latina and McCall SLT lenses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201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Latina and McCall SLT lenses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76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8311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5945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PAS:  peripheral anterior synechiae</a:t>
            </a:r>
            <a:endParaRPr/>
          </a:p>
        </p:txBody>
      </p:sp>
      <p:sp>
        <p:nvSpPr>
          <p:cNvPr id="237" name="Google Shape;23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1588326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PAS:  peripheral anterior synechiae</a:t>
            </a:r>
            <a:endParaRPr/>
          </a:p>
        </p:txBody>
      </p:sp>
      <p:sp>
        <p:nvSpPr>
          <p:cNvPr id="245" name="Google Shape;24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2531350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4621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9919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6787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2456612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0107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1641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8662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356 in the SLT group</a:t>
            </a:r>
          </a:p>
          <a:p>
            <a:pPr marL="0" lvl="0" indent="0" algn="l" rtl="0">
              <a:spcBef>
                <a:spcPts val="0"/>
              </a:spcBef>
              <a:spcAft>
                <a:spcPts val="0"/>
              </a:spcAft>
              <a:buNone/>
            </a:pPr>
            <a:r>
              <a:rPr lang="en-US" dirty="0"/>
              <a:t>363 in the eye drop group</a:t>
            </a:r>
            <a:endParaRPr dirty="0"/>
          </a:p>
        </p:txBody>
      </p:sp>
      <p:sp>
        <p:nvSpPr>
          <p:cNvPr id="121" name="Google Shape;1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A0E9FF"/>
              </a:buClr>
              <a:buSzPts val="2400"/>
              <a:buNone/>
              <a:defRPr sz="2400">
                <a:solidFill>
                  <a:srgbClr val="A0E9FF"/>
                </a:solidFill>
              </a:defRPr>
            </a:lvl1pPr>
            <a:lvl2pPr marL="914400" lvl="1" indent="-228600" algn="l">
              <a:lnSpc>
                <a:spcPct val="90000"/>
              </a:lnSpc>
              <a:spcBef>
                <a:spcPts val="500"/>
              </a:spcBef>
              <a:spcAft>
                <a:spcPts val="0"/>
              </a:spcAft>
              <a:buClr>
                <a:srgbClr val="A0E9FF"/>
              </a:buClr>
              <a:buSzPts val="2000"/>
              <a:buNone/>
              <a:defRPr sz="2000">
                <a:solidFill>
                  <a:srgbClr val="A0E9FF"/>
                </a:solidFill>
              </a:defRPr>
            </a:lvl2pPr>
            <a:lvl3pPr marL="1371600" lvl="2" indent="-228600" algn="l">
              <a:lnSpc>
                <a:spcPct val="90000"/>
              </a:lnSpc>
              <a:spcBef>
                <a:spcPts val="500"/>
              </a:spcBef>
              <a:spcAft>
                <a:spcPts val="0"/>
              </a:spcAft>
              <a:buClr>
                <a:srgbClr val="A0E9FF"/>
              </a:buClr>
              <a:buSzPts val="1800"/>
              <a:buNone/>
              <a:defRPr sz="1800">
                <a:solidFill>
                  <a:srgbClr val="A0E9FF"/>
                </a:solidFill>
              </a:defRPr>
            </a:lvl3pPr>
            <a:lvl4pPr marL="1828800" lvl="3" indent="-228600" algn="l">
              <a:lnSpc>
                <a:spcPct val="90000"/>
              </a:lnSpc>
              <a:spcBef>
                <a:spcPts val="500"/>
              </a:spcBef>
              <a:spcAft>
                <a:spcPts val="0"/>
              </a:spcAft>
              <a:buClr>
                <a:srgbClr val="A0E9FF"/>
              </a:buClr>
              <a:buSzPts val="1600"/>
              <a:buNone/>
              <a:defRPr sz="1600">
                <a:solidFill>
                  <a:srgbClr val="A0E9FF"/>
                </a:solidFill>
              </a:defRPr>
            </a:lvl4pPr>
            <a:lvl5pPr marL="2286000" lvl="4" indent="-228600" algn="l">
              <a:lnSpc>
                <a:spcPct val="90000"/>
              </a:lnSpc>
              <a:spcBef>
                <a:spcPts val="500"/>
              </a:spcBef>
              <a:spcAft>
                <a:spcPts val="0"/>
              </a:spcAft>
              <a:buClr>
                <a:srgbClr val="A0E9FF"/>
              </a:buClr>
              <a:buSzPts val="1600"/>
              <a:buNone/>
              <a:defRPr sz="1600">
                <a:solidFill>
                  <a:srgbClr val="A0E9FF"/>
                </a:solidFill>
              </a:defRPr>
            </a:lvl5pPr>
            <a:lvl6pPr marL="2743200" lvl="5" indent="-228600" algn="l">
              <a:lnSpc>
                <a:spcPct val="90000"/>
              </a:lnSpc>
              <a:spcBef>
                <a:spcPts val="500"/>
              </a:spcBef>
              <a:spcAft>
                <a:spcPts val="0"/>
              </a:spcAft>
              <a:buClr>
                <a:srgbClr val="A0E9FF"/>
              </a:buClr>
              <a:buSzPts val="1600"/>
              <a:buNone/>
              <a:defRPr sz="1600">
                <a:solidFill>
                  <a:srgbClr val="A0E9FF"/>
                </a:solidFill>
              </a:defRPr>
            </a:lvl6pPr>
            <a:lvl7pPr marL="3200400" lvl="6" indent="-228600" algn="l">
              <a:lnSpc>
                <a:spcPct val="90000"/>
              </a:lnSpc>
              <a:spcBef>
                <a:spcPts val="500"/>
              </a:spcBef>
              <a:spcAft>
                <a:spcPts val="0"/>
              </a:spcAft>
              <a:buClr>
                <a:srgbClr val="A0E9FF"/>
              </a:buClr>
              <a:buSzPts val="1600"/>
              <a:buNone/>
              <a:defRPr sz="1600">
                <a:solidFill>
                  <a:srgbClr val="A0E9FF"/>
                </a:solidFill>
              </a:defRPr>
            </a:lvl7pPr>
            <a:lvl8pPr marL="3657600" lvl="7" indent="-228600" algn="l">
              <a:lnSpc>
                <a:spcPct val="90000"/>
              </a:lnSpc>
              <a:spcBef>
                <a:spcPts val="500"/>
              </a:spcBef>
              <a:spcAft>
                <a:spcPts val="0"/>
              </a:spcAft>
              <a:buClr>
                <a:srgbClr val="A0E9FF"/>
              </a:buClr>
              <a:buSzPts val="1600"/>
              <a:buNone/>
              <a:defRPr sz="1600">
                <a:solidFill>
                  <a:srgbClr val="A0E9FF"/>
                </a:solidFill>
              </a:defRPr>
            </a:lvl8pPr>
            <a:lvl9pPr marL="4114800" lvl="8" indent="-228600" algn="l">
              <a:lnSpc>
                <a:spcPct val="90000"/>
              </a:lnSpc>
              <a:spcBef>
                <a:spcPts val="500"/>
              </a:spcBef>
              <a:spcAft>
                <a:spcPts val="0"/>
              </a:spcAft>
              <a:buClr>
                <a:srgbClr val="A0E9FF"/>
              </a:buClr>
              <a:buSzPts val="1600"/>
              <a:buNone/>
              <a:defRPr sz="1600">
                <a:solidFill>
                  <a:srgbClr val="A0E9FF"/>
                </a:solidFill>
              </a:defRPr>
            </a:lvl9pPr>
          </a:lstStyle>
          <a:p>
            <a:endParaRPr/>
          </a:p>
        </p:txBody>
      </p:sp>
      <p:sp>
        <p:nvSpPr>
          <p:cNvPr id="30" name="Google Shape;3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A0E9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A0E9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A0E9FF"/>
                </a:solidFill>
                <a:latin typeface="Calibri"/>
                <a:ea typeface="Calibri"/>
                <a:cs typeface="Calibri"/>
                <a:sym typeface="Calibri"/>
              </a:defRPr>
            </a:lvl1pPr>
            <a:lvl2pPr marL="0" marR="0" lvl="1" indent="0" algn="r" rtl="0">
              <a:spcBef>
                <a:spcPts val="0"/>
              </a:spcBef>
              <a:buNone/>
              <a:defRPr sz="1200" b="0" i="0" u="none" strike="noStrike" cap="none">
                <a:solidFill>
                  <a:srgbClr val="A0E9FF"/>
                </a:solidFill>
                <a:latin typeface="Calibri"/>
                <a:ea typeface="Calibri"/>
                <a:cs typeface="Calibri"/>
                <a:sym typeface="Calibri"/>
              </a:defRPr>
            </a:lvl2pPr>
            <a:lvl3pPr marL="0" marR="0" lvl="2" indent="0" algn="r" rtl="0">
              <a:spcBef>
                <a:spcPts val="0"/>
              </a:spcBef>
              <a:buNone/>
              <a:defRPr sz="1200" b="0" i="0" u="none" strike="noStrike" cap="none">
                <a:solidFill>
                  <a:srgbClr val="A0E9FF"/>
                </a:solidFill>
                <a:latin typeface="Calibri"/>
                <a:ea typeface="Calibri"/>
                <a:cs typeface="Calibri"/>
                <a:sym typeface="Calibri"/>
              </a:defRPr>
            </a:lvl3pPr>
            <a:lvl4pPr marL="0" marR="0" lvl="3" indent="0" algn="r" rtl="0">
              <a:spcBef>
                <a:spcPts val="0"/>
              </a:spcBef>
              <a:buNone/>
              <a:defRPr sz="1200" b="0" i="0" u="none" strike="noStrike" cap="none">
                <a:solidFill>
                  <a:srgbClr val="A0E9FF"/>
                </a:solidFill>
                <a:latin typeface="Calibri"/>
                <a:ea typeface="Calibri"/>
                <a:cs typeface="Calibri"/>
                <a:sym typeface="Calibri"/>
              </a:defRPr>
            </a:lvl4pPr>
            <a:lvl5pPr marL="0" marR="0" lvl="4" indent="0" algn="r" rtl="0">
              <a:spcBef>
                <a:spcPts val="0"/>
              </a:spcBef>
              <a:buNone/>
              <a:defRPr sz="1200" b="0" i="0" u="none" strike="noStrike" cap="none">
                <a:solidFill>
                  <a:srgbClr val="A0E9FF"/>
                </a:solidFill>
                <a:latin typeface="Calibri"/>
                <a:ea typeface="Calibri"/>
                <a:cs typeface="Calibri"/>
                <a:sym typeface="Calibri"/>
              </a:defRPr>
            </a:lvl5pPr>
            <a:lvl6pPr marL="0" marR="0" lvl="5" indent="0" algn="r" rtl="0">
              <a:spcBef>
                <a:spcPts val="0"/>
              </a:spcBef>
              <a:buNone/>
              <a:defRPr sz="1200" b="0" i="0" u="none" strike="noStrike" cap="none">
                <a:solidFill>
                  <a:srgbClr val="A0E9FF"/>
                </a:solidFill>
                <a:latin typeface="Calibri"/>
                <a:ea typeface="Calibri"/>
                <a:cs typeface="Calibri"/>
                <a:sym typeface="Calibri"/>
              </a:defRPr>
            </a:lvl6pPr>
            <a:lvl7pPr marL="0" marR="0" lvl="6" indent="0" algn="r" rtl="0">
              <a:spcBef>
                <a:spcPts val="0"/>
              </a:spcBef>
              <a:buNone/>
              <a:defRPr sz="1200" b="0" i="0" u="none" strike="noStrike" cap="none">
                <a:solidFill>
                  <a:srgbClr val="A0E9FF"/>
                </a:solidFill>
                <a:latin typeface="Calibri"/>
                <a:ea typeface="Calibri"/>
                <a:cs typeface="Calibri"/>
                <a:sym typeface="Calibri"/>
              </a:defRPr>
            </a:lvl7pPr>
            <a:lvl8pPr marL="0" marR="0" lvl="7" indent="0" algn="r" rtl="0">
              <a:spcBef>
                <a:spcPts val="0"/>
              </a:spcBef>
              <a:buNone/>
              <a:defRPr sz="1200" b="0" i="0" u="none" strike="noStrike" cap="none">
                <a:solidFill>
                  <a:srgbClr val="A0E9FF"/>
                </a:solidFill>
                <a:latin typeface="Calibri"/>
                <a:ea typeface="Calibri"/>
                <a:cs typeface="Calibri"/>
                <a:sym typeface="Calibri"/>
              </a:defRPr>
            </a:lvl8pPr>
            <a:lvl9pPr marL="0" marR="0" lvl="8" indent="0" algn="r" rtl="0">
              <a:spcBef>
                <a:spcPts val="0"/>
              </a:spcBef>
              <a:buNone/>
              <a:defRPr sz="1200" b="0" i="0" u="none" strike="noStrike" cap="none">
                <a:solidFill>
                  <a:srgbClr val="A0E9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665163"/>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6AFCFF"/>
              </a:buClr>
              <a:buSzPct val="100000"/>
              <a:buFont typeface="Calibri"/>
              <a:buNone/>
            </a:pPr>
            <a:r>
              <a:rPr lang="en-US" b="1">
                <a:solidFill>
                  <a:srgbClr val="6AFCFF"/>
                </a:solidFill>
              </a:rPr>
              <a:t>Shooting Pearls:</a:t>
            </a:r>
            <a:br>
              <a:rPr lang="en-US" b="1">
                <a:solidFill>
                  <a:srgbClr val="6AFCFF"/>
                </a:solidFill>
              </a:rPr>
            </a:br>
            <a:r>
              <a:rPr lang="en-US" b="1">
                <a:solidFill>
                  <a:srgbClr val="6AFCFF"/>
                </a:solidFill>
              </a:rPr>
              <a:t>SLT, LPI, and YAG Capsulotomy</a:t>
            </a:r>
            <a:endParaRPr/>
          </a:p>
        </p:txBody>
      </p:sp>
      <p:sp>
        <p:nvSpPr>
          <p:cNvPr id="89" name="Google Shape;89;p1"/>
          <p:cNvSpPr txBox="1">
            <a:spLocks noGrp="1"/>
          </p:cNvSpPr>
          <p:nvPr>
            <p:ph type="subTitle" idx="1"/>
          </p:nvPr>
        </p:nvSpPr>
        <p:spPr>
          <a:xfrm>
            <a:off x="-342123" y="4537075"/>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CFDFC"/>
              </a:buClr>
              <a:buSzPts val="2400"/>
              <a:buNone/>
            </a:pPr>
            <a:r>
              <a:rPr lang="en-US">
                <a:solidFill>
                  <a:srgbClr val="FCFDFC"/>
                </a:solidFill>
              </a:rPr>
              <a:t>Spencer D. Johnson, O.D., F.A.A.O</a:t>
            </a:r>
            <a:endParaRPr/>
          </a:p>
          <a:p>
            <a:pPr marL="0" lvl="0" indent="0" algn="ctr" rtl="0">
              <a:lnSpc>
                <a:spcPct val="90000"/>
              </a:lnSpc>
              <a:spcBef>
                <a:spcPts val="1000"/>
              </a:spcBef>
              <a:spcAft>
                <a:spcPts val="0"/>
              </a:spcAft>
              <a:buClr>
                <a:srgbClr val="FCFDFC"/>
              </a:buClr>
              <a:buSzPts val="2400"/>
              <a:buNone/>
            </a:pPr>
            <a:r>
              <a:rPr lang="en-US">
                <a:solidFill>
                  <a:srgbClr val="FCFDFC"/>
                </a:solidFill>
              </a:rPr>
              <a:t>Oklahoma College of Optometry</a:t>
            </a:r>
            <a:endParaRPr/>
          </a:p>
          <a:p>
            <a:pPr marL="0" lvl="0" indent="0" algn="ctr" rtl="0">
              <a:lnSpc>
                <a:spcPct val="90000"/>
              </a:lnSpc>
              <a:spcBef>
                <a:spcPts val="1000"/>
              </a:spcBef>
              <a:spcAft>
                <a:spcPts val="0"/>
              </a:spcAft>
              <a:buClr>
                <a:srgbClr val="FCFDFC"/>
              </a:buClr>
              <a:buSzPts val="2400"/>
              <a:buNone/>
            </a:pPr>
            <a:r>
              <a:rPr lang="en-US">
                <a:solidFill>
                  <a:srgbClr val="FCFDFC"/>
                </a:solidFill>
              </a:rPr>
              <a:t>johns137@nsuok.edu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Selective Laser Trabeculoplasty</a:t>
            </a:r>
            <a:endParaRPr/>
          </a:p>
        </p:txBody>
      </p:sp>
      <p:sp>
        <p:nvSpPr>
          <p:cNvPr id="142" name="Google Shape;142;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CFDFC"/>
              </a:buClr>
              <a:buSzPts val="2800"/>
              <a:buChar char="•"/>
            </a:pPr>
            <a:r>
              <a:rPr lang="en-US">
                <a:solidFill>
                  <a:srgbClr val="FCFDFC"/>
                </a:solidFill>
              </a:rPr>
              <a:t>Gandolfi et. al.:</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a:p>
            <a:pPr marL="228600" lvl="0" indent="-228600" algn="l" rtl="0">
              <a:lnSpc>
                <a:spcPct val="90000"/>
              </a:lnSpc>
              <a:spcBef>
                <a:spcPts val="1000"/>
              </a:spcBef>
              <a:spcAft>
                <a:spcPts val="0"/>
              </a:spcAft>
              <a:buClr>
                <a:srgbClr val="FCFDFC"/>
              </a:buClr>
              <a:buSzPts val="2800"/>
              <a:buChar char="•"/>
            </a:pPr>
            <a:r>
              <a:rPr lang="en-US">
                <a:solidFill>
                  <a:srgbClr val="FCFDFC"/>
                </a:solidFill>
              </a:rPr>
              <a:t>10 years after treatment, percentage of each group that did </a:t>
            </a:r>
            <a:r>
              <a:rPr lang="en-US" u="sng">
                <a:solidFill>
                  <a:srgbClr val="FCFDFC"/>
                </a:solidFill>
              </a:rPr>
              <a:t>not</a:t>
            </a:r>
            <a:r>
              <a:rPr lang="en-US">
                <a:solidFill>
                  <a:srgbClr val="FCFDFC"/>
                </a:solidFill>
              </a:rPr>
              <a:t> require medication:</a:t>
            </a:r>
            <a:endParaRPr/>
          </a:p>
          <a:p>
            <a:pPr marL="685800" lvl="1" indent="-76200" algn="l" rtl="0">
              <a:lnSpc>
                <a:spcPct val="90000"/>
              </a:lnSpc>
              <a:spcBef>
                <a:spcPts val="500"/>
              </a:spcBef>
              <a:spcAft>
                <a:spcPts val="0"/>
              </a:spcAft>
              <a:buClr>
                <a:schemeClr val="dk1"/>
              </a:buClr>
              <a:buSzPts val="2400"/>
              <a:buNone/>
            </a:pPr>
            <a:endParaRPr>
              <a:solidFill>
                <a:srgbClr val="FFFF00"/>
              </a:solidFill>
            </a:endParaRPr>
          </a:p>
          <a:p>
            <a:pPr marL="685800" lvl="1" indent="-228600" algn="l" rtl="0">
              <a:lnSpc>
                <a:spcPct val="90000"/>
              </a:lnSpc>
              <a:spcBef>
                <a:spcPts val="500"/>
              </a:spcBef>
              <a:spcAft>
                <a:spcPts val="0"/>
              </a:spcAft>
              <a:buClr>
                <a:srgbClr val="FFFF00"/>
              </a:buClr>
              <a:buSzPts val="2400"/>
              <a:buChar char="•"/>
            </a:pPr>
            <a:r>
              <a:rPr lang="en-US">
                <a:solidFill>
                  <a:srgbClr val="FFFF00"/>
                </a:solidFill>
              </a:rPr>
              <a:t>58%</a:t>
            </a:r>
            <a:r>
              <a:rPr lang="en-US">
                <a:solidFill>
                  <a:srgbClr val="FCFDFC"/>
                </a:solidFill>
              </a:rPr>
              <a:t> (Group A)</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25% (Group B)</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23% (Group C)</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Selective Laser Trabeculoplasty</a:t>
            </a:r>
            <a:endParaRPr/>
          </a:p>
        </p:txBody>
      </p:sp>
      <p:sp>
        <p:nvSpPr>
          <p:cNvPr id="148" name="Google Shape;148;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CFDFC"/>
              </a:buClr>
              <a:buSzPts val="2800"/>
              <a:buChar char="•"/>
            </a:pPr>
            <a:r>
              <a:rPr lang="en-US">
                <a:solidFill>
                  <a:srgbClr val="FCFDFC"/>
                </a:solidFill>
              </a:rPr>
              <a:t>Gandolfi et. al.:</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a:p>
            <a:pPr marL="228600" lvl="0" indent="-228600" algn="l" rtl="0">
              <a:lnSpc>
                <a:spcPct val="90000"/>
              </a:lnSpc>
              <a:spcBef>
                <a:spcPts val="1000"/>
              </a:spcBef>
              <a:spcAft>
                <a:spcPts val="0"/>
              </a:spcAft>
              <a:buClr>
                <a:srgbClr val="FCFDFC"/>
              </a:buClr>
              <a:buSzPts val="2800"/>
              <a:buChar char="•"/>
            </a:pPr>
            <a:r>
              <a:rPr lang="en-US">
                <a:solidFill>
                  <a:srgbClr val="FCFDFC"/>
                </a:solidFill>
              </a:rPr>
              <a:t>Meantime to medication was:</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a:p>
            <a:pPr marL="685800" lvl="1" indent="-228600" algn="l" rtl="0">
              <a:lnSpc>
                <a:spcPct val="90000"/>
              </a:lnSpc>
              <a:spcBef>
                <a:spcPts val="500"/>
              </a:spcBef>
              <a:spcAft>
                <a:spcPts val="0"/>
              </a:spcAft>
              <a:buClr>
                <a:srgbClr val="FFFF00"/>
              </a:buClr>
              <a:buSzPts val="2400"/>
              <a:buChar char="•"/>
            </a:pPr>
            <a:r>
              <a:rPr lang="en-US">
                <a:solidFill>
                  <a:srgbClr val="FFFF00"/>
                </a:solidFill>
              </a:rPr>
              <a:t>6.2</a:t>
            </a:r>
            <a:r>
              <a:rPr lang="en-US">
                <a:solidFill>
                  <a:srgbClr val="FCFDFC"/>
                </a:solidFill>
              </a:rPr>
              <a:t>  years (Group A)</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3.2 years (Group B)</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2.8 years (Group C)</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Selective Laser Trabeculoplasty</a:t>
            </a:r>
            <a:endParaRPr/>
          </a:p>
        </p:txBody>
      </p:sp>
      <p:sp>
        <p:nvSpPr>
          <p:cNvPr id="154" name="Google Shape;154;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CFDFC"/>
              </a:buClr>
              <a:buSzPts val="2800"/>
              <a:buChar char="•"/>
            </a:pPr>
            <a:r>
              <a:rPr lang="en-US">
                <a:solidFill>
                  <a:srgbClr val="FCFDFC"/>
                </a:solidFill>
              </a:rPr>
              <a:t>Gandolfi et. al.:</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a:p>
            <a:pPr marL="228600" lvl="0" indent="-228600" algn="l" rtl="0">
              <a:lnSpc>
                <a:spcPct val="90000"/>
              </a:lnSpc>
              <a:spcBef>
                <a:spcPts val="1000"/>
              </a:spcBef>
              <a:spcAft>
                <a:spcPts val="0"/>
              </a:spcAft>
              <a:buClr>
                <a:srgbClr val="FCFDFC"/>
              </a:buClr>
              <a:buSzPts val="2800"/>
              <a:buChar char="•"/>
            </a:pPr>
            <a:r>
              <a:rPr lang="en-US">
                <a:solidFill>
                  <a:srgbClr val="FCFDFC"/>
                </a:solidFill>
              </a:rPr>
              <a:t>Conclusions:  An SLT low-power treatment / re-treatment schedule, timed yearly, </a:t>
            </a:r>
            <a:r>
              <a:rPr lang="en-US">
                <a:solidFill>
                  <a:srgbClr val="FFFF00"/>
                </a:solidFill>
              </a:rPr>
              <a:t>performed better </a:t>
            </a:r>
            <a:r>
              <a:rPr lang="en-US">
                <a:solidFill>
                  <a:srgbClr val="FCFDFC"/>
                </a:solidFill>
              </a:rPr>
              <a:t>than both a conventional SLT PRN schedule and an ALT in</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(a) delaying the need for medications and </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(b) medication requirement to control IOP in OAG eyes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Selective Laser Trabeculoplasty</a:t>
            </a:r>
            <a:endParaRPr/>
          </a:p>
        </p:txBody>
      </p:sp>
      <p:sp>
        <p:nvSpPr>
          <p:cNvPr id="160" name="Google Shape;160;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FFFF"/>
              </a:buClr>
              <a:buSzPts val="2800"/>
              <a:buChar char="•"/>
            </a:pPr>
            <a:r>
              <a:rPr lang="en-US" dirty="0">
                <a:solidFill>
                  <a:srgbClr val="FFFFFF"/>
                </a:solidFill>
              </a:rPr>
              <a:t>In light of these finding, a pair of multicenter randomized trials to evaluate outcomes of </a:t>
            </a:r>
            <a:r>
              <a:rPr lang="en-US" dirty="0">
                <a:solidFill>
                  <a:srgbClr val="FFFF66"/>
                </a:solidFill>
              </a:rPr>
              <a:t>SLT performed annually at low energy </a:t>
            </a:r>
            <a:r>
              <a:rPr lang="en-US" dirty="0">
                <a:solidFill>
                  <a:srgbClr val="FFFFFF"/>
                </a:solidFill>
              </a:rPr>
              <a:t>are currently in the pre-enrollment phase</a:t>
            </a:r>
            <a:endParaRPr dirty="0"/>
          </a:p>
          <a:p>
            <a:pPr marL="228600" lvl="0" indent="-50800" algn="l" rtl="0">
              <a:lnSpc>
                <a:spcPct val="90000"/>
              </a:lnSpc>
              <a:spcBef>
                <a:spcPts val="1000"/>
              </a:spcBef>
              <a:spcAft>
                <a:spcPts val="0"/>
              </a:spcAft>
              <a:buClr>
                <a:schemeClr val="dk1"/>
              </a:buClr>
              <a:buSzPts val="2800"/>
              <a:buNone/>
            </a:pPr>
            <a:endParaRPr dirty="0">
              <a:solidFill>
                <a:srgbClr val="FFFFFF"/>
              </a:solidFill>
            </a:endParaRPr>
          </a:p>
          <a:p>
            <a:pPr marL="228600" lvl="0" indent="-228600" algn="l" rtl="0">
              <a:lnSpc>
                <a:spcPct val="90000"/>
              </a:lnSpc>
              <a:spcBef>
                <a:spcPts val="1000"/>
              </a:spcBef>
              <a:spcAft>
                <a:spcPts val="0"/>
              </a:spcAft>
              <a:buClr>
                <a:srgbClr val="FFFFFF"/>
              </a:buClr>
              <a:buSzPts val="2800"/>
              <a:buChar char="•"/>
            </a:pPr>
            <a:r>
              <a:rPr lang="en-US" dirty="0">
                <a:solidFill>
                  <a:srgbClr val="FFFFFF"/>
                </a:solidFill>
              </a:rPr>
              <a:t>These trials—collectively named the Clarifying the Optimal Application of SLT Therapy (</a:t>
            </a:r>
            <a:r>
              <a:rPr lang="en-US" dirty="0">
                <a:solidFill>
                  <a:srgbClr val="FFFF66"/>
                </a:solidFill>
              </a:rPr>
              <a:t>COAST</a:t>
            </a:r>
            <a:r>
              <a:rPr lang="en-US" dirty="0">
                <a:solidFill>
                  <a:srgbClr val="FFFFFF"/>
                </a:solidFill>
              </a:rPr>
              <a:t>) trial—were funded in late 2020 by NEI to compare standard versus low-energy </a:t>
            </a:r>
            <a:r>
              <a:rPr lang="en-US" u="sng" dirty="0">
                <a:solidFill>
                  <a:srgbClr val="FFFFFF"/>
                </a:solidFill>
              </a:rPr>
              <a:t>primary</a:t>
            </a:r>
            <a:r>
              <a:rPr lang="en-US" dirty="0">
                <a:solidFill>
                  <a:srgbClr val="FFFFFF"/>
                </a:solidFill>
              </a:rPr>
              <a:t> SLT and annual versus pro re </a:t>
            </a:r>
            <a:r>
              <a:rPr lang="en-US" dirty="0" err="1">
                <a:solidFill>
                  <a:srgbClr val="FFFFFF"/>
                </a:solidFill>
              </a:rPr>
              <a:t>nata</a:t>
            </a:r>
            <a:r>
              <a:rPr lang="en-US" dirty="0">
                <a:solidFill>
                  <a:srgbClr val="FFFFFF"/>
                </a:solidFill>
              </a:rPr>
              <a:t> (</a:t>
            </a:r>
            <a:r>
              <a:rPr lang="en-US" u="sng" dirty="0">
                <a:solidFill>
                  <a:srgbClr val="FFFFFF"/>
                </a:solidFill>
              </a:rPr>
              <a:t>PRN</a:t>
            </a:r>
            <a:r>
              <a:rPr lang="en-US" dirty="0">
                <a:solidFill>
                  <a:srgbClr val="FFFFFF"/>
                </a:solidFill>
              </a:rPr>
              <a:t>) repeat SLT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Selective Laser Trabeculoplasty</a:t>
            </a:r>
            <a:endParaRPr/>
          </a:p>
        </p:txBody>
      </p:sp>
      <p:sp>
        <p:nvSpPr>
          <p:cNvPr id="166" name="Google Shape;16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FFFF"/>
              </a:buClr>
              <a:buSzPts val="2800"/>
              <a:buChar char="•"/>
            </a:pPr>
            <a:r>
              <a:rPr lang="en-US">
                <a:solidFill>
                  <a:srgbClr val="FFFFFF"/>
                </a:solidFill>
              </a:rPr>
              <a:t>Advantages of SLT as a first-line treatment</a:t>
            </a:r>
            <a:endParaRPr/>
          </a:p>
          <a:p>
            <a:pPr marL="228600" lvl="0" indent="-50800" algn="l" rtl="0">
              <a:lnSpc>
                <a:spcPct val="90000"/>
              </a:lnSpc>
              <a:spcBef>
                <a:spcPts val="1000"/>
              </a:spcBef>
              <a:spcAft>
                <a:spcPts val="0"/>
              </a:spcAft>
              <a:buClr>
                <a:schemeClr val="dk1"/>
              </a:buClr>
              <a:buSzPts val="2800"/>
              <a:buNone/>
            </a:pPr>
            <a:endParaRPr>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a:solidFill>
                  <a:srgbClr val="FFFFFF"/>
                </a:solidFill>
              </a:rPr>
              <a:t>Better compliance, leading to less IOP fluctuation </a:t>
            </a:r>
            <a:endParaRPr/>
          </a:p>
          <a:p>
            <a:pPr marL="685800" lvl="1" indent="-76200" algn="l" rtl="0">
              <a:lnSpc>
                <a:spcPct val="90000"/>
              </a:lnSpc>
              <a:spcBef>
                <a:spcPts val="500"/>
              </a:spcBef>
              <a:spcAft>
                <a:spcPts val="0"/>
              </a:spcAft>
              <a:buClr>
                <a:schemeClr val="dk1"/>
              </a:buClr>
              <a:buSzPts val="2400"/>
              <a:buNone/>
            </a:pPr>
            <a:endParaRPr>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a:solidFill>
                  <a:srgbClr val="FFFFFF"/>
                </a:solidFill>
              </a:rPr>
              <a:t>Patient convenience</a:t>
            </a:r>
            <a:endParaRPr/>
          </a:p>
          <a:p>
            <a:pPr marL="685800" lvl="1" indent="-76200" algn="l" rtl="0">
              <a:lnSpc>
                <a:spcPct val="90000"/>
              </a:lnSpc>
              <a:spcBef>
                <a:spcPts val="500"/>
              </a:spcBef>
              <a:spcAft>
                <a:spcPts val="0"/>
              </a:spcAft>
              <a:buClr>
                <a:schemeClr val="dk1"/>
              </a:buClr>
              <a:buSzPts val="2400"/>
              <a:buNone/>
            </a:pPr>
            <a:endParaRPr>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a:solidFill>
                  <a:srgbClr val="FFFFFF"/>
                </a:solidFill>
              </a:rPr>
              <a:t>Overall cost to the healthcare system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Selective Laser Trabeculoplasty</a:t>
            </a:r>
            <a:endParaRPr/>
          </a:p>
        </p:txBody>
      </p:sp>
      <p:sp>
        <p:nvSpPr>
          <p:cNvPr id="172" name="Google Shape;172;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FFFF"/>
              </a:buClr>
              <a:buSzPts val="2800"/>
              <a:buChar char="•"/>
            </a:pPr>
            <a:r>
              <a:rPr lang="en-US">
                <a:solidFill>
                  <a:srgbClr val="FFFFFF"/>
                </a:solidFill>
              </a:rPr>
              <a:t>SLT vs. Latanoprost 1 year cost comparison:</a:t>
            </a:r>
            <a:endParaRPr/>
          </a:p>
          <a:p>
            <a:pPr marL="228600" lvl="0" indent="-50800" algn="l" rtl="0">
              <a:lnSpc>
                <a:spcPct val="90000"/>
              </a:lnSpc>
              <a:spcBef>
                <a:spcPts val="1000"/>
              </a:spcBef>
              <a:spcAft>
                <a:spcPts val="0"/>
              </a:spcAft>
              <a:buClr>
                <a:schemeClr val="dk1"/>
              </a:buClr>
              <a:buSzPts val="2800"/>
              <a:buNone/>
            </a:pPr>
            <a:endParaRPr>
              <a:solidFill>
                <a:srgbClr val="FFFFFF"/>
              </a:solidFill>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CPT 65855, bilateral code, Medicare reimbursement:  </a:t>
            </a:r>
            <a:r>
              <a:rPr lang="en-US">
                <a:solidFill>
                  <a:srgbClr val="FFFF66"/>
                </a:solidFill>
              </a:rPr>
              <a:t>$250.53</a:t>
            </a:r>
            <a:endParaRPr/>
          </a:p>
          <a:p>
            <a:pPr marL="228600" lvl="0" indent="-50800" algn="l" rtl="0">
              <a:lnSpc>
                <a:spcPct val="90000"/>
              </a:lnSpc>
              <a:spcBef>
                <a:spcPts val="1000"/>
              </a:spcBef>
              <a:spcAft>
                <a:spcPts val="0"/>
              </a:spcAft>
              <a:buClr>
                <a:schemeClr val="dk1"/>
              </a:buClr>
              <a:buSzPts val="2800"/>
              <a:buNone/>
            </a:pPr>
            <a:endParaRPr>
              <a:solidFill>
                <a:srgbClr val="FFFFFF"/>
              </a:solidFill>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Latanoprost 2.5 ml:  $61.99</a:t>
            </a:r>
            <a:endParaRPr/>
          </a:p>
          <a:p>
            <a:pPr marL="228600" lvl="0" indent="-50800" algn="l" rtl="0">
              <a:lnSpc>
                <a:spcPct val="90000"/>
              </a:lnSpc>
              <a:spcBef>
                <a:spcPts val="1000"/>
              </a:spcBef>
              <a:spcAft>
                <a:spcPts val="0"/>
              </a:spcAft>
              <a:buClr>
                <a:schemeClr val="dk1"/>
              </a:buClr>
              <a:buSzPts val="2800"/>
              <a:buNone/>
            </a:pPr>
            <a:endParaRPr>
              <a:solidFill>
                <a:srgbClr val="FFFFFF"/>
              </a:solidFill>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Approximately 14.6 bottles per year for bilateral therapy: </a:t>
            </a:r>
            <a:r>
              <a:rPr lang="en-US">
                <a:solidFill>
                  <a:srgbClr val="FFFF66"/>
                </a:solidFill>
              </a:rPr>
              <a:t>$905.05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a:t>Selective Laser Trabeculoplasty</a:t>
            </a:r>
            <a:endParaRPr dirty="0"/>
          </a:p>
        </p:txBody>
      </p:sp>
      <p:sp>
        <p:nvSpPr>
          <p:cNvPr id="166" name="Google Shape;16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FFFF"/>
              </a:buClr>
              <a:buSzPts val="2800"/>
              <a:buChar char="•"/>
            </a:pPr>
            <a:endParaRPr lang="en-US" dirty="0">
              <a:solidFill>
                <a:srgbClr val="FFFFFF"/>
              </a:solidFill>
            </a:endParaRPr>
          </a:p>
          <a:p>
            <a:pPr marL="228600" lvl="0" indent="-228600" algn="l" rtl="0">
              <a:lnSpc>
                <a:spcPct val="90000"/>
              </a:lnSpc>
              <a:spcBef>
                <a:spcPts val="0"/>
              </a:spcBef>
              <a:spcAft>
                <a:spcPts val="0"/>
              </a:spcAft>
              <a:buClr>
                <a:srgbClr val="FFFFFF"/>
              </a:buClr>
              <a:buSzPts val="2800"/>
              <a:buChar char="•"/>
            </a:pPr>
            <a:r>
              <a:rPr lang="en-US" dirty="0">
                <a:solidFill>
                  <a:srgbClr val="FFFFFF"/>
                </a:solidFill>
              </a:rPr>
              <a:t>Consider:</a:t>
            </a:r>
          </a:p>
          <a:p>
            <a:pPr marL="228600" lvl="0" indent="-228600" algn="l" rtl="0">
              <a:lnSpc>
                <a:spcPct val="90000"/>
              </a:lnSpc>
              <a:spcBef>
                <a:spcPts val="0"/>
              </a:spcBef>
              <a:spcAft>
                <a:spcPts val="0"/>
              </a:spcAft>
              <a:buClr>
                <a:srgbClr val="FFFFFF"/>
              </a:buClr>
              <a:buSzPts val="2800"/>
              <a:buChar char="•"/>
            </a:pPr>
            <a:endParaRPr lang="en-US" dirty="0">
              <a:solidFill>
                <a:srgbClr val="FFFFFF"/>
              </a:solidFill>
            </a:endParaRPr>
          </a:p>
          <a:p>
            <a:pPr marL="685800" lvl="1" indent="-228600">
              <a:spcBef>
                <a:spcPts val="0"/>
              </a:spcBef>
              <a:buClr>
                <a:srgbClr val="FFFFFF"/>
              </a:buClr>
              <a:buSzPts val="2800"/>
            </a:pPr>
            <a:r>
              <a:rPr lang="en-US" dirty="0">
                <a:solidFill>
                  <a:srgbClr val="FFFFFF"/>
                </a:solidFill>
              </a:rPr>
              <a:t>SLT as first-line therapy</a:t>
            </a:r>
          </a:p>
          <a:p>
            <a:pPr marL="685800" lvl="1" indent="-228600">
              <a:spcBef>
                <a:spcPts val="0"/>
              </a:spcBef>
              <a:buClr>
                <a:srgbClr val="FFFFFF"/>
              </a:buClr>
              <a:buSzPts val="2800"/>
            </a:pPr>
            <a:endParaRPr lang="en-US" dirty="0">
              <a:solidFill>
                <a:srgbClr val="FFFFFF"/>
              </a:solidFill>
            </a:endParaRPr>
          </a:p>
          <a:p>
            <a:pPr marL="685800" lvl="1" indent="-228600">
              <a:spcBef>
                <a:spcPts val="0"/>
              </a:spcBef>
              <a:buClr>
                <a:srgbClr val="FFFFFF"/>
              </a:buClr>
              <a:buSzPts val="2800"/>
            </a:pPr>
            <a:r>
              <a:rPr lang="en-US" dirty="0">
                <a:solidFill>
                  <a:srgbClr val="FFFFFF"/>
                </a:solidFill>
              </a:rPr>
              <a:t>Low-power SLT repeated annually</a:t>
            </a:r>
            <a:endParaRPr dirty="0"/>
          </a:p>
        </p:txBody>
      </p:sp>
    </p:spTree>
    <p:extLst>
      <p:ext uri="{BB962C8B-B14F-4D97-AF65-F5344CB8AC3E}">
        <p14:creationId xmlns:p14="http://schemas.microsoft.com/office/powerpoint/2010/main" val="27284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a:t>Selective Laser Trabeculoplasty</a:t>
            </a:r>
            <a:endParaRPr dirty="0"/>
          </a:p>
        </p:txBody>
      </p:sp>
      <p:sp>
        <p:nvSpPr>
          <p:cNvPr id="178" name="Google Shape;178;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CFDFC"/>
              </a:buClr>
              <a:buSzPts val="2800"/>
              <a:buChar char="•"/>
            </a:pPr>
            <a:r>
              <a:rPr lang="en-US">
                <a:solidFill>
                  <a:srgbClr val="FCFDFC"/>
                </a:solidFill>
              </a:rPr>
              <a:t>Pre-procedure</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IOP</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Gonioscopy with focus on:</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1143000" lvl="2" indent="-228600" algn="l" rtl="0">
              <a:lnSpc>
                <a:spcPct val="90000"/>
              </a:lnSpc>
              <a:spcBef>
                <a:spcPts val="500"/>
              </a:spcBef>
              <a:spcAft>
                <a:spcPts val="0"/>
              </a:spcAft>
              <a:buClr>
                <a:srgbClr val="FCFDFC"/>
              </a:buClr>
              <a:buSzPts val="2000"/>
              <a:buChar char="•"/>
            </a:pPr>
            <a:r>
              <a:rPr lang="en-US">
                <a:solidFill>
                  <a:srgbClr val="FCFDFC"/>
                </a:solidFill>
              </a:rPr>
              <a:t>Most posterior structure seen in each quadrant</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1143000" lvl="2" indent="-228600" algn="l" rtl="0">
              <a:lnSpc>
                <a:spcPct val="90000"/>
              </a:lnSpc>
              <a:spcBef>
                <a:spcPts val="500"/>
              </a:spcBef>
              <a:spcAft>
                <a:spcPts val="0"/>
              </a:spcAft>
              <a:buClr>
                <a:srgbClr val="FCFDFC"/>
              </a:buClr>
              <a:buSzPts val="2000"/>
              <a:buChar char="•"/>
            </a:pPr>
            <a:r>
              <a:rPr lang="en-US">
                <a:solidFill>
                  <a:srgbClr val="FCFDFC"/>
                </a:solidFill>
              </a:rPr>
              <a:t>Degree of pigment in the trabecular meshwork</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Brimonidine ~ 20 min prior to procedure</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2168-9701-4757-9B3B-F3067B35896A}"/>
              </a:ext>
            </a:extLst>
          </p:cNvPr>
          <p:cNvSpPr>
            <a:spLocks noGrp="1"/>
          </p:cNvSpPr>
          <p:nvPr>
            <p:ph type="title"/>
          </p:nvPr>
        </p:nvSpPr>
        <p:spPr/>
        <p:txBody>
          <a:bodyPr/>
          <a:lstStyle/>
          <a:p>
            <a:pPr algn="ctr"/>
            <a:r>
              <a:rPr lang="en-US" b="1" dirty="0"/>
              <a:t>Selective Laser Trabeculoplasty</a:t>
            </a:r>
            <a:endParaRPr lang="en-US" dirty="0"/>
          </a:p>
        </p:txBody>
      </p:sp>
      <p:sp>
        <p:nvSpPr>
          <p:cNvPr id="3" name="Text Placeholder 2">
            <a:extLst>
              <a:ext uri="{FF2B5EF4-FFF2-40B4-BE49-F238E27FC236}">
                <a16:creationId xmlns:a16="http://schemas.microsoft.com/office/drawing/2014/main" id="{7E35E48D-4413-4C88-B3F8-FD639003D79E}"/>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66BCC9CB-5518-49F6-AD18-CB11EA9523D0}"/>
              </a:ext>
            </a:extLst>
          </p:cNvPr>
          <p:cNvPicPr>
            <a:picLocks noChangeAspect="1"/>
          </p:cNvPicPr>
          <p:nvPr/>
        </p:nvPicPr>
        <p:blipFill>
          <a:blip r:embed="rId2"/>
          <a:stretch>
            <a:fillRect/>
          </a:stretch>
        </p:blipFill>
        <p:spPr>
          <a:xfrm>
            <a:off x="2723965" y="1472267"/>
            <a:ext cx="6744070" cy="5058053"/>
          </a:xfrm>
          <a:prstGeom prst="rect">
            <a:avLst/>
          </a:prstGeom>
        </p:spPr>
      </p:pic>
    </p:spTree>
    <p:extLst>
      <p:ext uri="{BB962C8B-B14F-4D97-AF65-F5344CB8AC3E}">
        <p14:creationId xmlns:p14="http://schemas.microsoft.com/office/powerpoint/2010/main" val="3254861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2168-9701-4757-9B3B-F3067B35896A}"/>
              </a:ext>
            </a:extLst>
          </p:cNvPr>
          <p:cNvSpPr>
            <a:spLocks noGrp="1"/>
          </p:cNvSpPr>
          <p:nvPr>
            <p:ph type="title"/>
          </p:nvPr>
        </p:nvSpPr>
        <p:spPr/>
        <p:txBody>
          <a:bodyPr/>
          <a:lstStyle/>
          <a:p>
            <a:pPr algn="ctr"/>
            <a:r>
              <a:rPr lang="en-US" b="1" dirty="0"/>
              <a:t>Selective Laser Trabeculoplasty</a:t>
            </a:r>
            <a:endParaRPr lang="en-US" dirty="0"/>
          </a:p>
        </p:txBody>
      </p:sp>
      <p:sp>
        <p:nvSpPr>
          <p:cNvPr id="4" name="Text Placeholder 3">
            <a:extLst>
              <a:ext uri="{FF2B5EF4-FFF2-40B4-BE49-F238E27FC236}">
                <a16:creationId xmlns:a16="http://schemas.microsoft.com/office/drawing/2014/main" id="{4EDF2651-D6BF-4339-BB69-5EAA7C38D3A8}"/>
              </a:ext>
            </a:extLst>
          </p:cNvPr>
          <p:cNvSpPr>
            <a:spLocks noGrp="1"/>
          </p:cNvSpPr>
          <p:nvPr>
            <p:ph type="body" idx="1"/>
          </p:nvPr>
        </p:nvSpPr>
        <p:spPr/>
        <p:txBody>
          <a:bodyPr/>
          <a:lstStyle/>
          <a:p>
            <a:endParaRPr lang="en-US" dirty="0"/>
          </a:p>
        </p:txBody>
      </p:sp>
      <p:pic>
        <p:nvPicPr>
          <p:cNvPr id="6" name="Picture 5">
            <a:extLst>
              <a:ext uri="{FF2B5EF4-FFF2-40B4-BE49-F238E27FC236}">
                <a16:creationId xmlns:a16="http://schemas.microsoft.com/office/drawing/2014/main" id="{33E7BD41-0DA0-4AC0-9CA6-9EBC28B0B9D5}"/>
              </a:ext>
            </a:extLst>
          </p:cNvPr>
          <p:cNvPicPr>
            <a:picLocks noChangeAspect="1"/>
          </p:cNvPicPr>
          <p:nvPr/>
        </p:nvPicPr>
        <p:blipFill>
          <a:blip r:embed="rId2"/>
          <a:stretch>
            <a:fillRect/>
          </a:stretch>
        </p:blipFill>
        <p:spPr>
          <a:xfrm rot="5400000">
            <a:off x="3512043" y="2141738"/>
            <a:ext cx="4776186" cy="3582140"/>
          </a:xfrm>
          <a:prstGeom prst="rect">
            <a:avLst/>
          </a:prstGeom>
        </p:spPr>
      </p:pic>
    </p:spTree>
    <p:extLst>
      <p:ext uri="{BB962C8B-B14F-4D97-AF65-F5344CB8AC3E}">
        <p14:creationId xmlns:p14="http://schemas.microsoft.com/office/powerpoint/2010/main" val="261970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838200" y="247076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Calibri"/>
              <a:buNone/>
            </a:pPr>
            <a:r>
              <a:rPr lang="en-US" sz="6000" b="1"/>
              <a:t>Selective Laser Trabeculoplasty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2168-9701-4757-9B3B-F3067B35896A}"/>
              </a:ext>
            </a:extLst>
          </p:cNvPr>
          <p:cNvSpPr>
            <a:spLocks noGrp="1"/>
          </p:cNvSpPr>
          <p:nvPr>
            <p:ph type="title"/>
          </p:nvPr>
        </p:nvSpPr>
        <p:spPr/>
        <p:txBody>
          <a:bodyPr/>
          <a:lstStyle/>
          <a:p>
            <a:pPr algn="ctr"/>
            <a:r>
              <a:rPr lang="en-US" b="1" dirty="0"/>
              <a:t>Selective Laser Trabeculoplasty</a:t>
            </a:r>
            <a:endParaRPr lang="en-US" dirty="0"/>
          </a:p>
        </p:txBody>
      </p:sp>
      <p:sp>
        <p:nvSpPr>
          <p:cNvPr id="3" name="Text Placeholder 2">
            <a:extLst>
              <a:ext uri="{FF2B5EF4-FFF2-40B4-BE49-F238E27FC236}">
                <a16:creationId xmlns:a16="http://schemas.microsoft.com/office/drawing/2014/main" id="{7E35E48D-4413-4C88-B3F8-FD639003D79E}"/>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DF1541DC-237A-471E-958B-07AECEFCD530}"/>
              </a:ext>
            </a:extLst>
          </p:cNvPr>
          <p:cNvPicPr>
            <a:picLocks noChangeAspect="1"/>
          </p:cNvPicPr>
          <p:nvPr/>
        </p:nvPicPr>
        <p:blipFill>
          <a:blip r:embed="rId3"/>
          <a:stretch>
            <a:fillRect/>
          </a:stretch>
        </p:blipFill>
        <p:spPr>
          <a:xfrm>
            <a:off x="2379215" y="1400451"/>
            <a:ext cx="6957134" cy="5217851"/>
          </a:xfrm>
          <a:prstGeom prst="rect">
            <a:avLst/>
          </a:prstGeom>
        </p:spPr>
      </p:pic>
    </p:spTree>
    <p:extLst>
      <p:ext uri="{BB962C8B-B14F-4D97-AF65-F5344CB8AC3E}">
        <p14:creationId xmlns:p14="http://schemas.microsoft.com/office/powerpoint/2010/main" val="917454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2168-9701-4757-9B3B-F3067B35896A}"/>
              </a:ext>
            </a:extLst>
          </p:cNvPr>
          <p:cNvSpPr>
            <a:spLocks noGrp="1"/>
          </p:cNvSpPr>
          <p:nvPr>
            <p:ph type="title"/>
          </p:nvPr>
        </p:nvSpPr>
        <p:spPr/>
        <p:txBody>
          <a:bodyPr/>
          <a:lstStyle/>
          <a:p>
            <a:pPr algn="ctr"/>
            <a:r>
              <a:rPr lang="en-US" b="1" dirty="0"/>
              <a:t>Selective Laser Trabeculoplasty</a:t>
            </a:r>
            <a:endParaRPr lang="en-US" dirty="0"/>
          </a:p>
        </p:txBody>
      </p:sp>
      <p:sp>
        <p:nvSpPr>
          <p:cNvPr id="3" name="Text Placeholder 2">
            <a:extLst>
              <a:ext uri="{FF2B5EF4-FFF2-40B4-BE49-F238E27FC236}">
                <a16:creationId xmlns:a16="http://schemas.microsoft.com/office/drawing/2014/main" id="{7E35E48D-4413-4C88-B3F8-FD639003D79E}"/>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B0C5B3A7-2F8A-4C03-905E-65BB578D8742}"/>
              </a:ext>
            </a:extLst>
          </p:cNvPr>
          <p:cNvPicPr>
            <a:picLocks noChangeAspect="1"/>
          </p:cNvPicPr>
          <p:nvPr/>
        </p:nvPicPr>
        <p:blipFill rotWithShape="1">
          <a:blip r:embed="rId3"/>
          <a:srcRect l="9562" t="19664" r="12324" b="17844"/>
          <a:stretch/>
        </p:blipFill>
        <p:spPr>
          <a:xfrm>
            <a:off x="3018407" y="2135968"/>
            <a:ext cx="5805996" cy="3483598"/>
          </a:xfrm>
          <a:prstGeom prst="rect">
            <a:avLst/>
          </a:prstGeom>
        </p:spPr>
      </p:pic>
    </p:spTree>
    <p:extLst>
      <p:ext uri="{BB962C8B-B14F-4D97-AF65-F5344CB8AC3E}">
        <p14:creationId xmlns:p14="http://schemas.microsoft.com/office/powerpoint/2010/main" val="1002967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2168-9701-4757-9B3B-F3067B35896A}"/>
              </a:ext>
            </a:extLst>
          </p:cNvPr>
          <p:cNvSpPr>
            <a:spLocks noGrp="1"/>
          </p:cNvSpPr>
          <p:nvPr>
            <p:ph type="title"/>
          </p:nvPr>
        </p:nvSpPr>
        <p:spPr/>
        <p:txBody>
          <a:bodyPr/>
          <a:lstStyle/>
          <a:p>
            <a:pPr algn="ctr"/>
            <a:r>
              <a:rPr lang="en-US" b="1" dirty="0"/>
              <a:t>Selective Laser Trabeculoplasty</a:t>
            </a:r>
            <a:endParaRPr lang="en-US" dirty="0"/>
          </a:p>
        </p:txBody>
      </p:sp>
      <p:sp>
        <p:nvSpPr>
          <p:cNvPr id="3" name="Text Placeholder 2">
            <a:extLst>
              <a:ext uri="{FF2B5EF4-FFF2-40B4-BE49-F238E27FC236}">
                <a16:creationId xmlns:a16="http://schemas.microsoft.com/office/drawing/2014/main" id="{7E35E48D-4413-4C88-B3F8-FD639003D79E}"/>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07E1391D-DDF9-46A7-AC6F-6D2105307D5D}"/>
              </a:ext>
            </a:extLst>
          </p:cNvPr>
          <p:cNvPicPr>
            <a:picLocks noChangeAspect="1"/>
          </p:cNvPicPr>
          <p:nvPr/>
        </p:nvPicPr>
        <p:blipFill>
          <a:blip r:embed="rId2"/>
          <a:stretch>
            <a:fillRect/>
          </a:stretch>
        </p:blipFill>
        <p:spPr>
          <a:xfrm>
            <a:off x="2786108" y="1591321"/>
            <a:ext cx="6619783" cy="4964837"/>
          </a:xfrm>
          <a:prstGeom prst="rect">
            <a:avLst/>
          </a:prstGeom>
        </p:spPr>
      </p:pic>
    </p:spTree>
    <p:extLst>
      <p:ext uri="{BB962C8B-B14F-4D97-AF65-F5344CB8AC3E}">
        <p14:creationId xmlns:p14="http://schemas.microsoft.com/office/powerpoint/2010/main" val="4101623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Selective Laser Trabeculoplasty</a:t>
            </a:r>
            <a:endParaRPr/>
          </a:p>
        </p:txBody>
      </p:sp>
      <p:sp>
        <p:nvSpPr>
          <p:cNvPr id="184" name="Google Shape;184;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CFDFC"/>
              </a:buClr>
              <a:buSzPts val="2800"/>
              <a:buChar char="•"/>
            </a:pPr>
            <a:r>
              <a:rPr lang="en-US">
                <a:solidFill>
                  <a:srgbClr val="FCFDFC"/>
                </a:solidFill>
              </a:rPr>
              <a:t>Procedure</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Traditional </a:t>
            </a:r>
            <a:endParaRPr/>
          </a:p>
          <a:p>
            <a:pPr marL="1143000" lvl="2" indent="-228600" algn="l" rtl="0">
              <a:lnSpc>
                <a:spcPct val="90000"/>
              </a:lnSpc>
              <a:spcBef>
                <a:spcPts val="500"/>
              </a:spcBef>
              <a:spcAft>
                <a:spcPts val="0"/>
              </a:spcAft>
              <a:buClr>
                <a:srgbClr val="FCFDFC"/>
              </a:buClr>
              <a:buSzPts val="2000"/>
              <a:buChar char="•"/>
            </a:pPr>
            <a:r>
              <a:rPr lang="en-US">
                <a:solidFill>
                  <a:srgbClr val="FCFDFC"/>
                </a:solidFill>
              </a:rPr>
              <a:t>0.5-1.0 mJ titrated to first seen “champagne bubbles”, 100-120 shots, 360 degrees OU</a:t>
            </a:r>
            <a:endParaRPr/>
          </a:p>
          <a:p>
            <a:pPr marL="1143000" lvl="2" indent="-228600" algn="l" rtl="0">
              <a:lnSpc>
                <a:spcPct val="90000"/>
              </a:lnSpc>
              <a:spcBef>
                <a:spcPts val="500"/>
              </a:spcBef>
              <a:spcAft>
                <a:spcPts val="0"/>
              </a:spcAft>
              <a:buClr>
                <a:srgbClr val="FCFDFC"/>
              </a:buClr>
              <a:buSzPts val="2000"/>
              <a:buChar char="•"/>
            </a:pPr>
            <a:r>
              <a:rPr lang="en-US">
                <a:solidFill>
                  <a:srgbClr val="FCFDFC"/>
                </a:solidFill>
              </a:rPr>
              <a:t>Repeat PRN</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Low Power</a:t>
            </a:r>
            <a:endParaRPr/>
          </a:p>
          <a:p>
            <a:pPr marL="1143000" lvl="2" indent="-228600" algn="l" rtl="0">
              <a:lnSpc>
                <a:spcPct val="90000"/>
              </a:lnSpc>
              <a:spcBef>
                <a:spcPts val="500"/>
              </a:spcBef>
              <a:spcAft>
                <a:spcPts val="0"/>
              </a:spcAft>
              <a:buClr>
                <a:srgbClr val="FCFDFC"/>
              </a:buClr>
              <a:buSzPts val="2000"/>
              <a:buChar char="•"/>
            </a:pPr>
            <a:r>
              <a:rPr lang="en-US">
                <a:solidFill>
                  <a:srgbClr val="FCFDFC"/>
                </a:solidFill>
              </a:rPr>
              <a:t>0.4 mJ, 50-60 shots, 360 degrees OU</a:t>
            </a:r>
            <a:endParaRPr/>
          </a:p>
          <a:p>
            <a:pPr marL="1143000" lvl="2" indent="-228600" algn="l" rtl="0">
              <a:lnSpc>
                <a:spcPct val="90000"/>
              </a:lnSpc>
              <a:spcBef>
                <a:spcPts val="500"/>
              </a:spcBef>
              <a:spcAft>
                <a:spcPts val="0"/>
              </a:spcAft>
              <a:buClr>
                <a:srgbClr val="FCFDFC"/>
              </a:buClr>
              <a:buSzPts val="2000"/>
              <a:buChar char="•"/>
            </a:pPr>
            <a:r>
              <a:rPr lang="en-US">
                <a:solidFill>
                  <a:srgbClr val="FCFDFC"/>
                </a:solidFill>
              </a:rPr>
              <a:t>Repeat annually</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Selective Laser Trabeculoplasty</a:t>
            </a:r>
            <a:endParaRPr/>
          </a:p>
        </p:txBody>
      </p:sp>
      <p:sp>
        <p:nvSpPr>
          <p:cNvPr id="190" name="Google Shape;190;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CFDFC"/>
              </a:buClr>
              <a:buSzPts val="2800"/>
              <a:buChar char="•"/>
            </a:pPr>
            <a:r>
              <a:rPr lang="en-US">
                <a:solidFill>
                  <a:srgbClr val="FCFDFC"/>
                </a:solidFill>
              </a:rPr>
              <a:t>Post-procedure</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Brimonidine immediately following procedure</a:t>
            </a:r>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IOP check, 20-60 minutes post procedure</a:t>
            </a:r>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Oral nsaids prn</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1 week – check for inflammation and elevated IOP</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6 weeks – monitor treatment efficacy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9"/>
          <p:cNvSpPr txBox="1">
            <a:spLocks noGrp="1"/>
          </p:cNvSpPr>
          <p:nvPr>
            <p:ph type="title"/>
          </p:nvPr>
        </p:nvSpPr>
        <p:spPr>
          <a:xfrm>
            <a:off x="838200" y="247076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Calibri"/>
              <a:buNone/>
            </a:pPr>
            <a:r>
              <a:rPr lang="en-US" sz="6000" b="1"/>
              <a:t>Laser Peripheral Iridotomy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Laser Peripheral Iridotomy</a:t>
            </a:r>
            <a:endParaRPr/>
          </a:p>
        </p:txBody>
      </p:sp>
      <p:sp>
        <p:nvSpPr>
          <p:cNvPr id="201" name="Google Shape;20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CFDFC"/>
              </a:buClr>
              <a:buSzPts val="2800"/>
              <a:buChar char="•"/>
            </a:pPr>
            <a:r>
              <a:rPr lang="en-US">
                <a:solidFill>
                  <a:srgbClr val="FCFDFC"/>
                </a:solidFill>
              </a:rPr>
              <a:t>Indication</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Acute angle closure</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History of angle closure</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Anatomically narrow angles</a:t>
            </a:r>
            <a:endParaRPr/>
          </a:p>
          <a:p>
            <a:pPr marL="1143000" lvl="2" indent="-101600" algn="l" rtl="0">
              <a:lnSpc>
                <a:spcPct val="90000"/>
              </a:lnSpc>
              <a:spcBef>
                <a:spcPts val="500"/>
              </a:spcBef>
              <a:spcAft>
                <a:spcPts val="0"/>
              </a:spcAft>
              <a:buClr>
                <a:schemeClr val="dk1"/>
              </a:buClr>
              <a:buSzPts val="2000"/>
              <a:buNone/>
            </a:pPr>
            <a:endParaRPr>
              <a:solidFill>
                <a:srgbClr val="FCFDFC"/>
              </a:solidFill>
            </a:endParaRPr>
          </a:p>
          <a:p>
            <a:pPr marL="1143000" lvl="2" indent="-228600" algn="l" rtl="0">
              <a:lnSpc>
                <a:spcPct val="90000"/>
              </a:lnSpc>
              <a:spcBef>
                <a:spcPts val="500"/>
              </a:spcBef>
              <a:spcAft>
                <a:spcPts val="0"/>
              </a:spcAft>
              <a:buClr>
                <a:srgbClr val="FCFDFC"/>
              </a:buClr>
              <a:buSzPts val="2000"/>
              <a:buChar char="•"/>
            </a:pPr>
            <a:r>
              <a:rPr lang="en-US">
                <a:solidFill>
                  <a:srgbClr val="FCFDFC"/>
                </a:solidFill>
              </a:rPr>
              <a:t>(1) Gonioscopy - trabecular meshwork not visible in 2 or more quadrants</a:t>
            </a:r>
            <a:endParaRPr/>
          </a:p>
          <a:p>
            <a:pPr marL="1143000" lvl="2" indent="-101600" algn="l" rtl="0">
              <a:lnSpc>
                <a:spcPct val="90000"/>
              </a:lnSpc>
              <a:spcBef>
                <a:spcPts val="500"/>
              </a:spcBef>
              <a:spcAft>
                <a:spcPts val="0"/>
              </a:spcAft>
              <a:buClr>
                <a:schemeClr val="dk1"/>
              </a:buClr>
              <a:buSzPts val="2000"/>
              <a:buNone/>
            </a:pPr>
            <a:endParaRPr>
              <a:solidFill>
                <a:srgbClr val="FCFDFC"/>
              </a:solidFill>
            </a:endParaRPr>
          </a:p>
          <a:p>
            <a:pPr marL="1143000" lvl="2" indent="-228600" algn="l" rtl="0">
              <a:lnSpc>
                <a:spcPct val="90000"/>
              </a:lnSpc>
              <a:spcBef>
                <a:spcPts val="500"/>
              </a:spcBef>
              <a:spcAft>
                <a:spcPts val="0"/>
              </a:spcAft>
              <a:buClr>
                <a:srgbClr val="FCFDFC"/>
              </a:buClr>
              <a:buSzPts val="2000"/>
              <a:buChar char="•"/>
            </a:pPr>
            <a:r>
              <a:rPr lang="en-US">
                <a:solidFill>
                  <a:srgbClr val="FCFDFC"/>
                </a:solidFill>
              </a:rPr>
              <a:t>(2) Angle measurement with anterior segment OCT is &lt; 15 degrees</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Laser Peripheral Iridotomy</a:t>
            </a:r>
            <a:endParaRPr/>
          </a:p>
        </p:txBody>
      </p:sp>
      <p:pic>
        <p:nvPicPr>
          <p:cNvPr id="225" name="Google Shape;225;p24"/>
          <p:cNvPicPr preferRelativeResize="0">
            <a:picLocks noGrp="1"/>
          </p:cNvPicPr>
          <p:nvPr>
            <p:ph type="body" idx="1"/>
          </p:nvPr>
        </p:nvPicPr>
        <p:blipFill rotWithShape="1">
          <a:blip r:embed="rId3">
            <a:alphaModFix/>
          </a:blip>
          <a:srcRect b="5449"/>
          <a:stretch/>
        </p:blipFill>
        <p:spPr>
          <a:xfrm>
            <a:off x="3094498" y="1431342"/>
            <a:ext cx="6003003" cy="4919123"/>
          </a:xfrm>
          <a:prstGeom prst="rect">
            <a:avLst/>
          </a:prstGeom>
          <a:noFill/>
          <a:ln>
            <a:noFill/>
          </a:ln>
        </p:spPr>
      </p:pic>
      <p:sp>
        <p:nvSpPr>
          <p:cNvPr id="226" name="Google Shape;226;p24"/>
          <p:cNvSpPr/>
          <p:nvPr/>
        </p:nvSpPr>
        <p:spPr>
          <a:xfrm>
            <a:off x="6032049" y="6480075"/>
            <a:ext cx="386939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Sowka, Review of Optometry, Dec 2020</a:t>
            </a:r>
            <a:endParaRPr/>
          </a:p>
        </p:txBody>
      </p:sp>
    </p:spTree>
    <p:extLst>
      <p:ext uri="{BB962C8B-B14F-4D97-AF65-F5344CB8AC3E}">
        <p14:creationId xmlns:p14="http://schemas.microsoft.com/office/powerpoint/2010/main" val="1392147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Laser Peripheral Iridotomy</a:t>
            </a:r>
            <a:endParaRPr/>
          </a:p>
        </p:txBody>
      </p:sp>
      <p:sp>
        <p:nvSpPr>
          <p:cNvPr id="232" name="Google Shape;232;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rgbClr val="FCFDFC"/>
              </a:solidFill>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a:p>
            <a:pPr marL="228600" lvl="0" indent="-228600" algn="l" rtl="0">
              <a:lnSpc>
                <a:spcPct val="90000"/>
              </a:lnSpc>
              <a:spcBef>
                <a:spcPts val="1000"/>
              </a:spcBef>
              <a:spcAft>
                <a:spcPts val="0"/>
              </a:spcAft>
              <a:buClr>
                <a:srgbClr val="FCFDFC"/>
              </a:buClr>
              <a:buSzPts val="2800"/>
              <a:buChar char="•"/>
            </a:pPr>
            <a:r>
              <a:rPr lang="en-US">
                <a:solidFill>
                  <a:srgbClr val="FCFDFC"/>
                </a:solidFill>
              </a:rPr>
              <a:t>“Historically, the term narrow angle glaucoma has been used to connote eyes either at risk of impending angle closure or those actually experiencing it. Though this term is still used today, it is more appropriate to speak in current terms of angle closure and assign eyes to one of four categories.”</a:t>
            </a:r>
            <a:endParaRPr/>
          </a:p>
        </p:txBody>
      </p:sp>
      <p:sp>
        <p:nvSpPr>
          <p:cNvPr id="233" name="Google Shape;233;p25"/>
          <p:cNvSpPr txBox="1"/>
          <p:nvPr/>
        </p:nvSpPr>
        <p:spPr>
          <a:xfrm>
            <a:off x="5601810" y="6384022"/>
            <a:ext cx="39951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Sowka</a:t>
            </a:r>
            <a:r>
              <a:rPr lang="en-US" sz="1800" dirty="0">
                <a:solidFill>
                  <a:schemeClr val="dk1"/>
                </a:solidFill>
                <a:latin typeface="Calibri"/>
                <a:ea typeface="Calibri"/>
                <a:cs typeface="Calibri"/>
                <a:sym typeface="Calibri"/>
              </a:rPr>
              <a:t>, Review of Optometry, Dec 2020</a:t>
            </a:r>
            <a:endParaRPr dirty="0"/>
          </a:p>
        </p:txBody>
      </p:sp>
    </p:spTree>
    <p:extLst>
      <p:ext uri="{BB962C8B-B14F-4D97-AF65-F5344CB8AC3E}">
        <p14:creationId xmlns:p14="http://schemas.microsoft.com/office/powerpoint/2010/main" val="951854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Laser Peripheral Iridotomy</a:t>
            </a:r>
            <a:endParaRPr/>
          </a:p>
        </p:txBody>
      </p:sp>
      <p:sp>
        <p:nvSpPr>
          <p:cNvPr id="240" name="Google Shape;240;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64135" algn="l" rtl="0">
              <a:lnSpc>
                <a:spcPct val="90000"/>
              </a:lnSpc>
              <a:spcBef>
                <a:spcPts val="0"/>
              </a:spcBef>
              <a:spcAft>
                <a:spcPts val="0"/>
              </a:spcAft>
              <a:buClr>
                <a:schemeClr val="dk1"/>
              </a:buClr>
              <a:buSzPct val="100000"/>
              <a:buNone/>
            </a:pPr>
            <a:endParaRPr dirty="0">
              <a:solidFill>
                <a:srgbClr val="FCFDFC"/>
              </a:solidFill>
            </a:endParaRPr>
          </a:p>
          <a:p>
            <a:pPr marL="228600" lvl="0" indent="-228600" algn="l" rtl="0">
              <a:lnSpc>
                <a:spcPct val="90000"/>
              </a:lnSpc>
              <a:spcBef>
                <a:spcPts val="1000"/>
              </a:spcBef>
              <a:spcAft>
                <a:spcPts val="0"/>
              </a:spcAft>
              <a:buClr>
                <a:srgbClr val="FCFDFC"/>
              </a:buClr>
              <a:buSzPct val="100000"/>
              <a:buChar char="•"/>
            </a:pPr>
            <a:r>
              <a:rPr lang="en-US" dirty="0">
                <a:solidFill>
                  <a:srgbClr val="FCFDFC"/>
                </a:solidFill>
              </a:rPr>
              <a:t>Category I:  </a:t>
            </a:r>
            <a:r>
              <a:rPr lang="en-US" dirty="0">
                <a:solidFill>
                  <a:srgbClr val="FFFF66"/>
                </a:solidFill>
              </a:rPr>
              <a:t>pigmented TM not visible for 180⁰</a:t>
            </a:r>
            <a:r>
              <a:rPr lang="en-US" dirty="0">
                <a:solidFill>
                  <a:srgbClr val="FCFDFC"/>
                </a:solidFill>
              </a:rPr>
              <a:t>, no PAS, normal IOP, 			 ONH, and VF</a:t>
            </a:r>
            <a:endParaRPr dirty="0"/>
          </a:p>
          <a:p>
            <a:pPr marL="228600" lvl="0" indent="-64135" algn="l" rtl="0">
              <a:lnSpc>
                <a:spcPct val="90000"/>
              </a:lnSpc>
              <a:spcBef>
                <a:spcPts val="1000"/>
              </a:spcBef>
              <a:spcAft>
                <a:spcPts val="0"/>
              </a:spcAft>
              <a:buClr>
                <a:schemeClr val="dk1"/>
              </a:buClr>
              <a:buSzPct val="100000"/>
              <a:buNone/>
            </a:pPr>
            <a:endParaRPr dirty="0">
              <a:solidFill>
                <a:srgbClr val="FCFDFC"/>
              </a:solidFill>
            </a:endParaRPr>
          </a:p>
          <a:p>
            <a:pPr marL="228600" lvl="0" indent="-228600" algn="l" rtl="0">
              <a:lnSpc>
                <a:spcPct val="90000"/>
              </a:lnSpc>
              <a:spcBef>
                <a:spcPts val="1000"/>
              </a:spcBef>
              <a:spcAft>
                <a:spcPts val="0"/>
              </a:spcAft>
              <a:buClr>
                <a:srgbClr val="FCFDFC"/>
              </a:buClr>
              <a:buSzPct val="100000"/>
              <a:buChar char="•"/>
            </a:pPr>
            <a:r>
              <a:rPr lang="en-US" dirty="0">
                <a:solidFill>
                  <a:srgbClr val="FCFDFC"/>
                </a:solidFill>
              </a:rPr>
              <a:t>Category II: </a:t>
            </a:r>
            <a:r>
              <a:rPr lang="en-US" dirty="0">
                <a:solidFill>
                  <a:srgbClr val="FFFF66"/>
                </a:solidFill>
              </a:rPr>
              <a:t>pigmented TM not visible for 180⁰</a:t>
            </a:r>
            <a:r>
              <a:rPr lang="en-US" dirty="0">
                <a:solidFill>
                  <a:srgbClr val="FCFDFC"/>
                </a:solidFill>
              </a:rPr>
              <a:t>, </a:t>
            </a:r>
            <a:r>
              <a:rPr lang="en-US" dirty="0">
                <a:solidFill>
                  <a:srgbClr val="FFFF66"/>
                </a:solidFill>
              </a:rPr>
              <a:t>PAS and/or elevated        		  	IOP</a:t>
            </a:r>
            <a:r>
              <a:rPr lang="en-US" dirty="0">
                <a:solidFill>
                  <a:srgbClr val="FCFDFC"/>
                </a:solidFill>
              </a:rPr>
              <a:t>, ONH, and VF</a:t>
            </a:r>
            <a:endParaRPr dirty="0"/>
          </a:p>
          <a:p>
            <a:pPr marL="228600" lvl="0" indent="-64135" algn="l" rtl="0">
              <a:lnSpc>
                <a:spcPct val="90000"/>
              </a:lnSpc>
              <a:spcBef>
                <a:spcPts val="1000"/>
              </a:spcBef>
              <a:spcAft>
                <a:spcPts val="0"/>
              </a:spcAft>
              <a:buClr>
                <a:schemeClr val="dk1"/>
              </a:buClr>
              <a:buSzPct val="100000"/>
              <a:buNone/>
            </a:pPr>
            <a:endParaRPr dirty="0">
              <a:solidFill>
                <a:srgbClr val="FCFDFC"/>
              </a:solidFill>
            </a:endParaRPr>
          </a:p>
          <a:p>
            <a:pPr marL="228600" lvl="0" indent="-228600" algn="l" rtl="0">
              <a:lnSpc>
                <a:spcPct val="90000"/>
              </a:lnSpc>
              <a:spcBef>
                <a:spcPts val="1000"/>
              </a:spcBef>
              <a:spcAft>
                <a:spcPts val="0"/>
              </a:spcAft>
              <a:buClr>
                <a:srgbClr val="FCFDFC"/>
              </a:buClr>
              <a:buSzPct val="100000"/>
              <a:buChar char="•"/>
            </a:pPr>
            <a:r>
              <a:rPr lang="en-US" dirty="0">
                <a:solidFill>
                  <a:srgbClr val="FCFDFC"/>
                </a:solidFill>
              </a:rPr>
              <a:t>Category III: </a:t>
            </a:r>
            <a:r>
              <a:rPr lang="en-US" dirty="0">
                <a:solidFill>
                  <a:srgbClr val="FFFF66"/>
                </a:solidFill>
              </a:rPr>
              <a:t>pigmented TM not visible for 180⁰</a:t>
            </a:r>
            <a:r>
              <a:rPr lang="en-US" dirty="0">
                <a:solidFill>
                  <a:srgbClr val="FCFDFC"/>
                </a:solidFill>
              </a:rPr>
              <a:t>, </a:t>
            </a:r>
            <a:r>
              <a:rPr lang="en-US" dirty="0">
                <a:solidFill>
                  <a:srgbClr val="FFFF66"/>
                </a:solidFill>
              </a:rPr>
              <a:t>PAS and/or elevated 			 IOP</a:t>
            </a:r>
            <a:r>
              <a:rPr lang="en-US" dirty="0">
                <a:solidFill>
                  <a:srgbClr val="FCFDFC"/>
                </a:solidFill>
              </a:rPr>
              <a:t>, </a:t>
            </a:r>
            <a:r>
              <a:rPr lang="en-US" dirty="0">
                <a:solidFill>
                  <a:srgbClr val="FFFF66"/>
                </a:solidFill>
              </a:rPr>
              <a:t>ONH damage and/or VF loss</a:t>
            </a:r>
            <a:endParaRPr dirty="0"/>
          </a:p>
          <a:p>
            <a:pPr marL="228600" lvl="0" indent="-64135" algn="l" rtl="0">
              <a:lnSpc>
                <a:spcPct val="90000"/>
              </a:lnSpc>
              <a:spcBef>
                <a:spcPts val="1000"/>
              </a:spcBef>
              <a:spcAft>
                <a:spcPts val="0"/>
              </a:spcAft>
              <a:buClr>
                <a:schemeClr val="dk1"/>
              </a:buClr>
              <a:buSzPct val="100000"/>
              <a:buNone/>
            </a:pPr>
            <a:endParaRPr dirty="0">
              <a:solidFill>
                <a:srgbClr val="FCFDFC"/>
              </a:solidFill>
            </a:endParaRPr>
          </a:p>
          <a:p>
            <a:pPr marL="228600" lvl="0" indent="-228600" algn="l" rtl="0">
              <a:lnSpc>
                <a:spcPct val="90000"/>
              </a:lnSpc>
              <a:spcBef>
                <a:spcPts val="1000"/>
              </a:spcBef>
              <a:spcAft>
                <a:spcPts val="0"/>
              </a:spcAft>
              <a:buClr>
                <a:srgbClr val="FCFDFC"/>
              </a:buClr>
              <a:buSzPct val="100000"/>
              <a:buChar char="•"/>
            </a:pPr>
            <a:r>
              <a:rPr lang="en-US" dirty="0">
                <a:solidFill>
                  <a:srgbClr val="FCFDFC"/>
                </a:solidFill>
              </a:rPr>
              <a:t>Category IV: </a:t>
            </a:r>
            <a:r>
              <a:rPr lang="en-US" dirty="0">
                <a:solidFill>
                  <a:srgbClr val="FFFF66"/>
                </a:solidFill>
              </a:rPr>
              <a:t>primary angle-closure attack</a:t>
            </a:r>
            <a:endParaRPr dirty="0"/>
          </a:p>
        </p:txBody>
      </p:sp>
      <p:sp>
        <p:nvSpPr>
          <p:cNvPr id="241" name="Google Shape;241;p26"/>
          <p:cNvSpPr txBox="1"/>
          <p:nvPr/>
        </p:nvSpPr>
        <p:spPr>
          <a:xfrm>
            <a:off x="5592932" y="6384022"/>
            <a:ext cx="4004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Sowka</a:t>
            </a:r>
            <a:r>
              <a:rPr lang="en-US" sz="1800" dirty="0">
                <a:solidFill>
                  <a:schemeClr val="dk1"/>
                </a:solidFill>
                <a:latin typeface="Calibri"/>
                <a:ea typeface="Calibri"/>
                <a:cs typeface="Calibri"/>
                <a:sym typeface="Calibri"/>
              </a:rPr>
              <a:t>, Review of Optometry, Dec 2020</a:t>
            </a:r>
            <a:endParaRPr dirty="0"/>
          </a:p>
        </p:txBody>
      </p:sp>
    </p:spTree>
    <p:extLst>
      <p:ext uri="{BB962C8B-B14F-4D97-AF65-F5344CB8AC3E}">
        <p14:creationId xmlns:p14="http://schemas.microsoft.com/office/powerpoint/2010/main" val="198899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Selective Laser Trabeculoplasty</a:t>
            </a:r>
            <a:endParaRPr/>
          </a:p>
        </p:txBody>
      </p:sp>
      <p:sp>
        <p:nvSpPr>
          <p:cNvPr id="100" name="Google Shape;10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CFDFC"/>
              </a:buClr>
              <a:buSzPts val="2800"/>
              <a:buChar char="•"/>
            </a:pPr>
            <a:r>
              <a:rPr lang="en-US">
                <a:solidFill>
                  <a:srgbClr val="FCFDFC"/>
                </a:solidFill>
              </a:rPr>
              <a:t>Indications:</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Ocular Hypertension (can SLT be used as first-line therapy?)</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Desire to reduce number of topical medications</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Topical medications not effective</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Non-compliance with topical medications</a:t>
            </a:r>
            <a:endParaRPr/>
          </a:p>
          <a:p>
            <a:pPr marL="0" lvl="0" indent="0" algn="l" rtl="0">
              <a:lnSpc>
                <a:spcPct val="90000"/>
              </a:lnSpc>
              <a:spcBef>
                <a:spcPts val="1000"/>
              </a:spcBef>
              <a:spcAft>
                <a:spcPts val="0"/>
              </a:spcAft>
              <a:buClr>
                <a:schemeClr val="dk1"/>
              </a:buClr>
              <a:buSzPts val="2800"/>
              <a:buNone/>
            </a:pPr>
            <a:endParaRPr>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Laser Peripheral Iridotomy</a:t>
            </a:r>
            <a:endParaRPr/>
          </a:p>
        </p:txBody>
      </p:sp>
      <p:sp>
        <p:nvSpPr>
          <p:cNvPr id="248" name="Google Shape;248;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rgbClr val="FCFDFC"/>
              </a:solidFill>
            </a:endParaRPr>
          </a:p>
          <a:p>
            <a:pPr marL="228600" lvl="0" indent="-228600" algn="l" rtl="0">
              <a:lnSpc>
                <a:spcPct val="90000"/>
              </a:lnSpc>
              <a:spcBef>
                <a:spcPts val="1000"/>
              </a:spcBef>
              <a:spcAft>
                <a:spcPts val="0"/>
              </a:spcAft>
              <a:buClr>
                <a:srgbClr val="FCFDFC"/>
              </a:buClr>
              <a:buSzPts val="2800"/>
              <a:buChar char="•"/>
            </a:pPr>
            <a:r>
              <a:rPr lang="en-US">
                <a:solidFill>
                  <a:srgbClr val="FCFDFC"/>
                </a:solidFill>
              </a:rPr>
              <a:t>Category I: </a:t>
            </a:r>
            <a:r>
              <a:rPr lang="en-US">
                <a:solidFill>
                  <a:srgbClr val="FFFF66"/>
                </a:solidFill>
              </a:rPr>
              <a:t>LPI or observation?</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a:p>
            <a:pPr marL="228600" lvl="0" indent="-228600" algn="l" rtl="0">
              <a:lnSpc>
                <a:spcPct val="90000"/>
              </a:lnSpc>
              <a:spcBef>
                <a:spcPts val="1000"/>
              </a:spcBef>
              <a:spcAft>
                <a:spcPts val="0"/>
              </a:spcAft>
              <a:buClr>
                <a:srgbClr val="FCFDFC"/>
              </a:buClr>
              <a:buSzPts val="2800"/>
              <a:buChar char="•"/>
            </a:pPr>
            <a:r>
              <a:rPr lang="en-US">
                <a:solidFill>
                  <a:srgbClr val="FCFDFC"/>
                </a:solidFill>
              </a:rPr>
              <a:t>Category II:  </a:t>
            </a:r>
            <a:r>
              <a:rPr lang="en-US">
                <a:solidFill>
                  <a:srgbClr val="FFFF66"/>
                </a:solidFill>
              </a:rPr>
              <a:t>LPI recommended</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a:p>
            <a:pPr marL="228600" lvl="0" indent="-228600" algn="l" rtl="0">
              <a:lnSpc>
                <a:spcPct val="90000"/>
              </a:lnSpc>
              <a:spcBef>
                <a:spcPts val="1000"/>
              </a:spcBef>
              <a:spcAft>
                <a:spcPts val="0"/>
              </a:spcAft>
              <a:buClr>
                <a:srgbClr val="FCFDFC"/>
              </a:buClr>
              <a:buSzPts val="2800"/>
              <a:buChar char="•"/>
            </a:pPr>
            <a:r>
              <a:rPr lang="en-US">
                <a:solidFill>
                  <a:srgbClr val="FCFDFC"/>
                </a:solidFill>
              </a:rPr>
              <a:t>Category III: </a:t>
            </a:r>
            <a:r>
              <a:rPr lang="en-US">
                <a:solidFill>
                  <a:srgbClr val="FFFF66"/>
                </a:solidFill>
              </a:rPr>
              <a:t>LPI recommended</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a:p>
            <a:pPr marL="228600" lvl="0" indent="-228600" algn="l" rtl="0">
              <a:lnSpc>
                <a:spcPct val="90000"/>
              </a:lnSpc>
              <a:spcBef>
                <a:spcPts val="1000"/>
              </a:spcBef>
              <a:spcAft>
                <a:spcPts val="0"/>
              </a:spcAft>
              <a:buClr>
                <a:srgbClr val="FCFDFC"/>
              </a:buClr>
              <a:buSzPts val="2800"/>
              <a:buChar char="•"/>
            </a:pPr>
            <a:r>
              <a:rPr lang="en-US">
                <a:solidFill>
                  <a:srgbClr val="FCFDFC"/>
                </a:solidFill>
              </a:rPr>
              <a:t>Category IV:  </a:t>
            </a:r>
            <a:r>
              <a:rPr lang="en-US">
                <a:solidFill>
                  <a:srgbClr val="FFFF66"/>
                </a:solidFill>
              </a:rPr>
              <a:t>LPI recommended</a:t>
            </a:r>
            <a:endParaRPr/>
          </a:p>
        </p:txBody>
      </p:sp>
      <p:sp>
        <p:nvSpPr>
          <p:cNvPr id="249" name="Google Shape;249;p27"/>
          <p:cNvSpPr txBox="1"/>
          <p:nvPr/>
        </p:nvSpPr>
        <p:spPr>
          <a:xfrm>
            <a:off x="5672831" y="6384022"/>
            <a:ext cx="39241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Sowka</a:t>
            </a:r>
            <a:r>
              <a:rPr lang="en-US" sz="1800" dirty="0">
                <a:solidFill>
                  <a:schemeClr val="dk1"/>
                </a:solidFill>
                <a:latin typeface="Calibri"/>
                <a:ea typeface="Calibri"/>
                <a:cs typeface="Calibri"/>
                <a:sym typeface="Calibri"/>
              </a:rPr>
              <a:t>, Review of Optometry, Dec 2020</a:t>
            </a:r>
            <a:endParaRPr dirty="0"/>
          </a:p>
        </p:txBody>
      </p:sp>
    </p:spTree>
    <p:extLst>
      <p:ext uri="{BB962C8B-B14F-4D97-AF65-F5344CB8AC3E}">
        <p14:creationId xmlns:p14="http://schemas.microsoft.com/office/powerpoint/2010/main" val="164059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8"/>
          <p:cNvSpPr txBox="1">
            <a:spLocks noGrp="1"/>
          </p:cNvSpPr>
          <p:nvPr>
            <p:ph type="title"/>
          </p:nvPr>
        </p:nvSpPr>
        <p:spPr>
          <a:xfrm>
            <a:off x="838200" y="365125"/>
            <a:ext cx="10515600" cy="16900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Laser Peripheral Iridotomy</a:t>
            </a:r>
            <a:br>
              <a:rPr lang="en-US" b="1"/>
            </a:br>
            <a:br>
              <a:rPr lang="en-US" b="1"/>
            </a:br>
            <a:r>
              <a:rPr lang="en-US" sz="2800" b="1">
                <a:solidFill>
                  <a:srgbClr val="FFFFFF"/>
                </a:solidFill>
              </a:rPr>
              <a:t>He, et. al., </a:t>
            </a:r>
            <a:r>
              <a:rPr lang="en-US" sz="2800" b="1" i="1">
                <a:solidFill>
                  <a:srgbClr val="FFFFFF"/>
                </a:solidFill>
              </a:rPr>
              <a:t>Lancet</a:t>
            </a:r>
            <a:r>
              <a:rPr lang="en-US" sz="2800" b="1">
                <a:solidFill>
                  <a:srgbClr val="FFFFFF"/>
                </a:solidFill>
              </a:rPr>
              <a:t> 2019</a:t>
            </a:r>
            <a:endParaRPr/>
          </a:p>
        </p:txBody>
      </p:sp>
      <p:pic>
        <p:nvPicPr>
          <p:cNvPr id="255" name="Google Shape;255;p28"/>
          <p:cNvPicPr preferRelativeResize="0">
            <a:picLocks noGrp="1"/>
          </p:cNvPicPr>
          <p:nvPr>
            <p:ph type="body" idx="1"/>
          </p:nvPr>
        </p:nvPicPr>
        <p:blipFill rotWithShape="1">
          <a:blip r:embed="rId3">
            <a:alphaModFix/>
          </a:blip>
          <a:srcRect b="660"/>
          <a:stretch/>
        </p:blipFill>
        <p:spPr>
          <a:xfrm>
            <a:off x="2807345" y="2170249"/>
            <a:ext cx="6751480" cy="4322626"/>
          </a:xfrm>
          <a:prstGeom prst="rect">
            <a:avLst/>
          </a:prstGeom>
          <a:noFill/>
          <a:ln>
            <a:noFill/>
          </a:ln>
        </p:spPr>
      </p:pic>
    </p:spTree>
    <p:extLst>
      <p:ext uri="{BB962C8B-B14F-4D97-AF65-F5344CB8AC3E}">
        <p14:creationId xmlns:p14="http://schemas.microsoft.com/office/powerpoint/2010/main" val="4195843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9"/>
          <p:cNvSpPr txBox="1">
            <a:spLocks noGrp="1"/>
          </p:cNvSpPr>
          <p:nvPr>
            <p:ph type="title"/>
          </p:nvPr>
        </p:nvSpPr>
        <p:spPr>
          <a:xfrm>
            <a:off x="838200" y="365125"/>
            <a:ext cx="10515600" cy="16900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Laser Peripheral Iridotomy</a:t>
            </a:r>
            <a:br>
              <a:rPr lang="en-US" b="1"/>
            </a:br>
            <a:br>
              <a:rPr lang="en-US" b="1"/>
            </a:br>
            <a:r>
              <a:rPr lang="en-US" sz="2800" b="1">
                <a:solidFill>
                  <a:srgbClr val="FFFFFF"/>
                </a:solidFill>
              </a:rPr>
              <a:t>He, et. al., </a:t>
            </a:r>
            <a:r>
              <a:rPr lang="en-US" sz="2800" b="1" i="1">
                <a:solidFill>
                  <a:srgbClr val="FFFFFF"/>
                </a:solidFill>
              </a:rPr>
              <a:t>Lancet</a:t>
            </a:r>
            <a:r>
              <a:rPr lang="en-US" sz="2800" b="1">
                <a:solidFill>
                  <a:srgbClr val="FFFFFF"/>
                </a:solidFill>
              </a:rPr>
              <a:t> 2019</a:t>
            </a:r>
            <a:endParaRPr/>
          </a:p>
        </p:txBody>
      </p:sp>
      <p:sp>
        <p:nvSpPr>
          <p:cNvPr id="261" name="Google Shape;261;p29"/>
          <p:cNvSpPr txBox="1">
            <a:spLocks noGrp="1"/>
          </p:cNvSpPr>
          <p:nvPr>
            <p:ph type="body" idx="1"/>
          </p:nvPr>
        </p:nvSpPr>
        <p:spPr>
          <a:xfrm>
            <a:off x="838200" y="2055223"/>
            <a:ext cx="10515600" cy="412174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rgbClr val="FFFFFF"/>
              </a:solidFill>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889 bilateral primary angle closure suspects aged 50-70 years were enrolled</a:t>
            </a:r>
            <a:endParaRPr/>
          </a:p>
          <a:p>
            <a:pPr marL="228600" lvl="0" indent="-50800" algn="l" rtl="0">
              <a:lnSpc>
                <a:spcPct val="90000"/>
              </a:lnSpc>
              <a:spcBef>
                <a:spcPts val="1000"/>
              </a:spcBef>
              <a:spcAft>
                <a:spcPts val="0"/>
              </a:spcAft>
              <a:buClr>
                <a:schemeClr val="dk1"/>
              </a:buClr>
              <a:buSzPts val="2800"/>
              <a:buNone/>
            </a:pPr>
            <a:endParaRPr>
              <a:solidFill>
                <a:srgbClr val="FFFFFF"/>
              </a:solidFill>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One eye of each patient was selected for treatment, and the other remaining untreated</a:t>
            </a:r>
            <a:endParaRPr/>
          </a:p>
          <a:p>
            <a:pPr marL="228600" lvl="0" indent="-50800" algn="l" rtl="0">
              <a:lnSpc>
                <a:spcPct val="90000"/>
              </a:lnSpc>
              <a:spcBef>
                <a:spcPts val="1000"/>
              </a:spcBef>
              <a:spcAft>
                <a:spcPts val="0"/>
              </a:spcAft>
              <a:buClr>
                <a:schemeClr val="dk1"/>
              </a:buClr>
              <a:buSzPts val="2800"/>
              <a:buNone/>
            </a:pPr>
            <a:endParaRPr>
              <a:solidFill>
                <a:srgbClr val="FFFFFF"/>
              </a:solidFill>
            </a:endParaRPr>
          </a:p>
        </p:txBody>
      </p:sp>
    </p:spTree>
    <p:extLst>
      <p:ext uri="{BB962C8B-B14F-4D97-AF65-F5344CB8AC3E}">
        <p14:creationId xmlns:p14="http://schemas.microsoft.com/office/powerpoint/2010/main" val="3833183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0"/>
          <p:cNvSpPr txBox="1">
            <a:spLocks noGrp="1"/>
          </p:cNvSpPr>
          <p:nvPr>
            <p:ph type="title"/>
          </p:nvPr>
        </p:nvSpPr>
        <p:spPr>
          <a:xfrm>
            <a:off x="838200" y="365125"/>
            <a:ext cx="10515600" cy="16900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Laser Peripheral Iridotomy</a:t>
            </a:r>
            <a:br>
              <a:rPr lang="en-US" b="1"/>
            </a:br>
            <a:br>
              <a:rPr lang="en-US" b="1"/>
            </a:br>
            <a:r>
              <a:rPr lang="en-US" sz="2800" b="1">
                <a:solidFill>
                  <a:srgbClr val="FFFFFF"/>
                </a:solidFill>
              </a:rPr>
              <a:t>He, et. al., </a:t>
            </a:r>
            <a:r>
              <a:rPr lang="en-US" sz="2800" b="1" i="1">
                <a:solidFill>
                  <a:srgbClr val="FFFFFF"/>
                </a:solidFill>
              </a:rPr>
              <a:t>Lancet</a:t>
            </a:r>
            <a:r>
              <a:rPr lang="en-US" sz="2800" b="1">
                <a:solidFill>
                  <a:srgbClr val="FFFFFF"/>
                </a:solidFill>
              </a:rPr>
              <a:t> 2019</a:t>
            </a:r>
            <a:endParaRPr/>
          </a:p>
        </p:txBody>
      </p:sp>
      <p:sp>
        <p:nvSpPr>
          <p:cNvPr id="267" name="Google Shape;267;p30"/>
          <p:cNvSpPr txBox="1">
            <a:spLocks noGrp="1"/>
          </p:cNvSpPr>
          <p:nvPr>
            <p:ph type="body" idx="1"/>
          </p:nvPr>
        </p:nvSpPr>
        <p:spPr>
          <a:xfrm>
            <a:off x="838200" y="2055223"/>
            <a:ext cx="10515600" cy="412174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FFFFFF"/>
              </a:buClr>
              <a:buSzPct val="100000"/>
              <a:buChar char="•"/>
            </a:pPr>
            <a:r>
              <a:rPr lang="en-US">
                <a:solidFill>
                  <a:srgbClr val="FFFFFF"/>
                </a:solidFill>
              </a:rPr>
              <a:t>The primary outcome was the incidence of primary angle closure by eyes by </a:t>
            </a:r>
            <a:r>
              <a:rPr lang="en-US">
                <a:solidFill>
                  <a:srgbClr val="FFFF00"/>
                </a:solidFill>
              </a:rPr>
              <a:t>72 months</a:t>
            </a:r>
            <a:r>
              <a:rPr lang="en-US">
                <a:solidFill>
                  <a:srgbClr val="FFFFFF"/>
                </a:solidFill>
              </a:rPr>
              <a:t>, defined as the composite of three study endpoints:</a:t>
            </a:r>
            <a:endParaRPr/>
          </a:p>
          <a:p>
            <a:pPr marL="228600" lvl="0" indent="-64135" algn="l" rtl="0">
              <a:lnSpc>
                <a:spcPct val="90000"/>
              </a:lnSpc>
              <a:spcBef>
                <a:spcPts val="1000"/>
              </a:spcBef>
              <a:spcAft>
                <a:spcPts val="0"/>
              </a:spcAft>
              <a:buClr>
                <a:schemeClr val="dk1"/>
              </a:buClr>
              <a:buSzPct val="100000"/>
              <a:buNone/>
            </a:pPr>
            <a:endParaRPr>
              <a:solidFill>
                <a:srgbClr val="FFFFFF"/>
              </a:solidFill>
            </a:endParaRPr>
          </a:p>
          <a:p>
            <a:pPr marL="228600" lvl="0" indent="-228600" algn="l" rtl="0">
              <a:lnSpc>
                <a:spcPct val="90000"/>
              </a:lnSpc>
              <a:spcBef>
                <a:spcPts val="1000"/>
              </a:spcBef>
              <a:spcAft>
                <a:spcPts val="0"/>
              </a:spcAft>
              <a:buClr>
                <a:srgbClr val="FFFFFF"/>
              </a:buClr>
              <a:buSzPct val="100000"/>
              <a:buChar char="•"/>
            </a:pPr>
            <a:r>
              <a:rPr lang="en-US">
                <a:solidFill>
                  <a:srgbClr val="FFFFFF"/>
                </a:solidFill>
              </a:rPr>
              <a:t>(1) intraocular pressure measurements above </a:t>
            </a:r>
            <a:r>
              <a:rPr lang="en-US">
                <a:solidFill>
                  <a:srgbClr val="FFFF00"/>
                </a:solidFill>
              </a:rPr>
              <a:t>24 mm Hg </a:t>
            </a:r>
            <a:r>
              <a:rPr lang="en-US">
                <a:solidFill>
                  <a:srgbClr val="FFFFFF"/>
                </a:solidFill>
              </a:rPr>
              <a:t>on two                     separate occasions</a:t>
            </a:r>
            <a:endParaRPr/>
          </a:p>
          <a:p>
            <a:pPr marL="228600" lvl="0" indent="-64135" algn="l" rtl="0">
              <a:lnSpc>
                <a:spcPct val="90000"/>
              </a:lnSpc>
              <a:spcBef>
                <a:spcPts val="1000"/>
              </a:spcBef>
              <a:spcAft>
                <a:spcPts val="0"/>
              </a:spcAft>
              <a:buClr>
                <a:schemeClr val="dk1"/>
              </a:buClr>
              <a:buSzPct val="100000"/>
              <a:buNone/>
            </a:pPr>
            <a:endParaRPr>
              <a:solidFill>
                <a:srgbClr val="FFFFFF"/>
              </a:solidFill>
            </a:endParaRPr>
          </a:p>
          <a:p>
            <a:pPr marL="228600" lvl="0" indent="-228600" algn="l" rtl="0">
              <a:lnSpc>
                <a:spcPct val="90000"/>
              </a:lnSpc>
              <a:spcBef>
                <a:spcPts val="1000"/>
              </a:spcBef>
              <a:spcAft>
                <a:spcPts val="0"/>
              </a:spcAft>
              <a:buClr>
                <a:srgbClr val="FFFFFF"/>
              </a:buClr>
              <a:buSzPct val="100000"/>
              <a:buChar char="•"/>
            </a:pPr>
            <a:r>
              <a:rPr lang="en-US">
                <a:solidFill>
                  <a:srgbClr val="FFFFFF"/>
                </a:solidFill>
              </a:rPr>
              <a:t>(2) development of at least </a:t>
            </a:r>
            <a:r>
              <a:rPr lang="en-US">
                <a:solidFill>
                  <a:srgbClr val="FFFF00"/>
                </a:solidFill>
              </a:rPr>
              <a:t>one clock hour </a:t>
            </a:r>
            <a:r>
              <a:rPr lang="en-US">
                <a:solidFill>
                  <a:srgbClr val="FFFFFF"/>
                </a:solidFill>
              </a:rPr>
              <a:t>of peripheral anterior synechiae in any quadrant; or</a:t>
            </a:r>
            <a:endParaRPr/>
          </a:p>
          <a:p>
            <a:pPr marL="228600" lvl="0" indent="-64135" algn="l" rtl="0">
              <a:lnSpc>
                <a:spcPct val="90000"/>
              </a:lnSpc>
              <a:spcBef>
                <a:spcPts val="1000"/>
              </a:spcBef>
              <a:spcAft>
                <a:spcPts val="0"/>
              </a:spcAft>
              <a:buClr>
                <a:schemeClr val="dk1"/>
              </a:buClr>
              <a:buSzPct val="100000"/>
              <a:buNone/>
            </a:pPr>
            <a:endParaRPr>
              <a:solidFill>
                <a:srgbClr val="FFFFFF"/>
              </a:solidFill>
            </a:endParaRPr>
          </a:p>
          <a:p>
            <a:pPr marL="228600" lvl="0" indent="-228600" algn="l" rtl="0">
              <a:lnSpc>
                <a:spcPct val="90000"/>
              </a:lnSpc>
              <a:spcBef>
                <a:spcPts val="1000"/>
              </a:spcBef>
              <a:spcAft>
                <a:spcPts val="0"/>
              </a:spcAft>
              <a:buClr>
                <a:srgbClr val="FFFFFF"/>
              </a:buClr>
              <a:buSzPct val="100000"/>
              <a:buChar char="•"/>
            </a:pPr>
            <a:r>
              <a:rPr lang="en-US">
                <a:solidFill>
                  <a:srgbClr val="FFFFFF"/>
                </a:solidFill>
              </a:rPr>
              <a:t>(3) an episode of </a:t>
            </a:r>
            <a:r>
              <a:rPr lang="en-US">
                <a:solidFill>
                  <a:srgbClr val="FFFF00"/>
                </a:solidFill>
              </a:rPr>
              <a:t>acute angle closure</a:t>
            </a:r>
            <a:endParaRPr/>
          </a:p>
        </p:txBody>
      </p:sp>
    </p:spTree>
    <p:extLst>
      <p:ext uri="{BB962C8B-B14F-4D97-AF65-F5344CB8AC3E}">
        <p14:creationId xmlns:p14="http://schemas.microsoft.com/office/powerpoint/2010/main" val="3018712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1"/>
          <p:cNvSpPr txBox="1">
            <a:spLocks noGrp="1"/>
          </p:cNvSpPr>
          <p:nvPr>
            <p:ph type="title"/>
          </p:nvPr>
        </p:nvSpPr>
        <p:spPr>
          <a:xfrm>
            <a:off x="838200" y="365125"/>
            <a:ext cx="10515600" cy="16900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Laser Peripheral Iridotomy</a:t>
            </a:r>
            <a:br>
              <a:rPr lang="en-US" b="1"/>
            </a:br>
            <a:br>
              <a:rPr lang="en-US" b="1"/>
            </a:br>
            <a:r>
              <a:rPr lang="en-US" sz="2800" b="1">
                <a:solidFill>
                  <a:srgbClr val="FFFFFF"/>
                </a:solidFill>
              </a:rPr>
              <a:t>He, et. al., </a:t>
            </a:r>
            <a:r>
              <a:rPr lang="en-US" sz="2800" b="1" i="1">
                <a:solidFill>
                  <a:srgbClr val="FFFFFF"/>
                </a:solidFill>
              </a:rPr>
              <a:t>Lancet</a:t>
            </a:r>
            <a:r>
              <a:rPr lang="en-US" sz="2800" b="1">
                <a:solidFill>
                  <a:srgbClr val="FFFFFF"/>
                </a:solidFill>
              </a:rPr>
              <a:t> 2019</a:t>
            </a:r>
            <a:endParaRPr/>
          </a:p>
        </p:txBody>
      </p:sp>
      <p:sp>
        <p:nvSpPr>
          <p:cNvPr id="274" name="Google Shape;274;p31"/>
          <p:cNvSpPr txBox="1">
            <a:spLocks noGrp="1"/>
          </p:cNvSpPr>
          <p:nvPr>
            <p:ph type="body" idx="1"/>
          </p:nvPr>
        </p:nvSpPr>
        <p:spPr>
          <a:xfrm>
            <a:off x="838200" y="2055222"/>
            <a:ext cx="8958943" cy="4371703"/>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FFFFFF"/>
              </a:buClr>
              <a:buSzPct val="100000"/>
              <a:buChar char="•"/>
            </a:pPr>
            <a:r>
              <a:rPr lang="en-US">
                <a:solidFill>
                  <a:srgbClr val="FFFFFF"/>
                </a:solidFill>
              </a:rPr>
              <a:t>Incidence of an angle closure event:</a:t>
            </a:r>
            <a:endParaRPr/>
          </a:p>
          <a:p>
            <a:pPr marL="228600" lvl="0" indent="-64135" algn="l" rtl="0">
              <a:lnSpc>
                <a:spcPct val="90000"/>
              </a:lnSpc>
              <a:spcBef>
                <a:spcPts val="1000"/>
              </a:spcBef>
              <a:spcAft>
                <a:spcPts val="0"/>
              </a:spcAft>
              <a:buClr>
                <a:schemeClr val="dk1"/>
              </a:buClr>
              <a:buSzPct val="100000"/>
              <a:buNone/>
            </a:pPr>
            <a:endParaRPr>
              <a:solidFill>
                <a:srgbClr val="FFFFFF"/>
              </a:solidFill>
            </a:endParaRPr>
          </a:p>
          <a:p>
            <a:pPr marL="228600" lvl="0" indent="-228600" algn="l" rtl="0">
              <a:lnSpc>
                <a:spcPct val="90000"/>
              </a:lnSpc>
              <a:spcBef>
                <a:spcPts val="1000"/>
              </a:spcBef>
              <a:spcAft>
                <a:spcPts val="0"/>
              </a:spcAft>
              <a:buClr>
                <a:srgbClr val="FFFF00"/>
              </a:buClr>
              <a:buSzPct val="100000"/>
              <a:buChar char="•"/>
            </a:pPr>
            <a:r>
              <a:rPr lang="en-US">
                <a:solidFill>
                  <a:srgbClr val="FFFF00"/>
                </a:solidFill>
              </a:rPr>
              <a:t>4.19</a:t>
            </a:r>
            <a:r>
              <a:rPr lang="en-US">
                <a:solidFill>
                  <a:srgbClr val="FFFFFF"/>
                </a:solidFill>
              </a:rPr>
              <a:t> per 1000 eye-years in </a:t>
            </a:r>
            <a:r>
              <a:rPr lang="en-US">
                <a:solidFill>
                  <a:srgbClr val="FFFF00"/>
                </a:solidFill>
              </a:rPr>
              <a:t>treated</a:t>
            </a:r>
            <a:r>
              <a:rPr lang="en-US">
                <a:solidFill>
                  <a:srgbClr val="FFFFFF"/>
                </a:solidFill>
              </a:rPr>
              <a:t> eyes</a:t>
            </a:r>
            <a:endParaRPr/>
          </a:p>
          <a:p>
            <a:pPr marL="228600" lvl="0" indent="-228600" algn="l" rtl="0">
              <a:lnSpc>
                <a:spcPct val="90000"/>
              </a:lnSpc>
              <a:spcBef>
                <a:spcPts val="1000"/>
              </a:spcBef>
              <a:spcAft>
                <a:spcPts val="0"/>
              </a:spcAft>
              <a:buClr>
                <a:srgbClr val="FFFF00"/>
              </a:buClr>
              <a:buSzPct val="100000"/>
              <a:buChar char="•"/>
            </a:pPr>
            <a:r>
              <a:rPr lang="en-US">
                <a:solidFill>
                  <a:srgbClr val="FFFF00"/>
                </a:solidFill>
              </a:rPr>
              <a:t>7.97</a:t>
            </a:r>
            <a:r>
              <a:rPr lang="en-US">
                <a:solidFill>
                  <a:srgbClr val="FFFFFF"/>
                </a:solidFill>
              </a:rPr>
              <a:t> per 1000 eye-years in </a:t>
            </a:r>
            <a:r>
              <a:rPr lang="en-US">
                <a:solidFill>
                  <a:srgbClr val="FFFF00"/>
                </a:solidFill>
              </a:rPr>
              <a:t>untreated</a:t>
            </a:r>
            <a:r>
              <a:rPr lang="en-US">
                <a:solidFill>
                  <a:srgbClr val="FFFFFF"/>
                </a:solidFill>
              </a:rPr>
              <a:t> eyes</a:t>
            </a:r>
            <a:endParaRPr/>
          </a:p>
          <a:p>
            <a:pPr marL="228600" lvl="0" indent="-64135" algn="l" rtl="0">
              <a:lnSpc>
                <a:spcPct val="90000"/>
              </a:lnSpc>
              <a:spcBef>
                <a:spcPts val="1000"/>
              </a:spcBef>
              <a:spcAft>
                <a:spcPts val="0"/>
              </a:spcAft>
              <a:buClr>
                <a:schemeClr val="dk1"/>
              </a:buClr>
              <a:buSzPct val="100000"/>
              <a:buNone/>
            </a:pPr>
            <a:endParaRPr>
              <a:solidFill>
                <a:srgbClr val="FFFFFF"/>
              </a:solidFill>
            </a:endParaRPr>
          </a:p>
          <a:p>
            <a:pPr marL="228600" lvl="0" indent="-228600" algn="l" rtl="0">
              <a:lnSpc>
                <a:spcPct val="90000"/>
              </a:lnSpc>
              <a:spcBef>
                <a:spcPts val="1000"/>
              </a:spcBef>
              <a:spcAft>
                <a:spcPts val="0"/>
              </a:spcAft>
              <a:buClr>
                <a:srgbClr val="FFFFFF"/>
              </a:buClr>
              <a:buSzPct val="100000"/>
              <a:buChar char="•"/>
            </a:pPr>
            <a:r>
              <a:rPr lang="en-US">
                <a:solidFill>
                  <a:srgbClr val="FFFFFF"/>
                </a:solidFill>
              </a:rPr>
              <a:t>This correlates to a </a:t>
            </a:r>
            <a:r>
              <a:rPr lang="en-US">
                <a:solidFill>
                  <a:srgbClr val="FFFF00"/>
                </a:solidFill>
              </a:rPr>
              <a:t>47% risk reduction </a:t>
            </a:r>
            <a:r>
              <a:rPr lang="en-US">
                <a:solidFill>
                  <a:srgbClr val="FFFFFF"/>
                </a:solidFill>
              </a:rPr>
              <a:t>in treated eyes, however:</a:t>
            </a:r>
            <a:endParaRPr/>
          </a:p>
          <a:p>
            <a:pPr marL="228600" lvl="0" indent="-64135" algn="l" rtl="0">
              <a:lnSpc>
                <a:spcPct val="90000"/>
              </a:lnSpc>
              <a:spcBef>
                <a:spcPts val="1000"/>
              </a:spcBef>
              <a:spcAft>
                <a:spcPts val="0"/>
              </a:spcAft>
              <a:buClr>
                <a:schemeClr val="dk1"/>
              </a:buClr>
              <a:buSzPct val="100000"/>
              <a:buNone/>
            </a:pPr>
            <a:endParaRPr>
              <a:solidFill>
                <a:srgbClr val="FFFFFF"/>
              </a:solidFill>
            </a:endParaRPr>
          </a:p>
          <a:p>
            <a:pPr marL="228600" lvl="0" indent="-228600" algn="l" rtl="0">
              <a:lnSpc>
                <a:spcPct val="90000"/>
              </a:lnSpc>
              <a:spcBef>
                <a:spcPts val="1000"/>
              </a:spcBef>
              <a:spcAft>
                <a:spcPts val="0"/>
              </a:spcAft>
              <a:buClr>
                <a:srgbClr val="FFFFFF"/>
              </a:buClr>
              <a:buSzPct val="100000"/>
              <a:buChar char="•"/>
            </a:pPr>
            <a:r>
              <a:rPr lang="en-US">
                <a:solidFill>
                  <a:srgbClr val="FFFFFF"/>
                </a:solidFill>
              </a:rPr>
              <a:t>The rate of developing any angle closure endpoint in primary angle closure suspects’ eyes was </a:t>
            </a:r>
            <a:r>
              <a:rPr lang="en-US">
                <a:solidFill>
                  <a:srgbClr val="FFFF00"/>
                </a:solidFill>
              </a:rPr>
              <a:t>1% per year</a:t>
            </a:r>
            <a:endParaRPr/>
          </a:p>
          <a:p>
            <a:pPr marL="228600" lvl="0" indent="-64135" algn="l" rtl="0">
              <a:lnSpc>
                <a:spcPct val="90000"/>
              </a:lnSpc>
              <a:spcBef>
                <a:spcPts val="1000"/>
              </a:spcBef>
              <a:spcAft>
                <a:spcPts val="0"/>
              </a:spcAft>
              <a:buClr>
                <a:schemeClr val="dk1"/>
              </a:buClr>
              <a:buSzPct val="100000"/>
              <a:buNone/>
            </a:pPr>
            <a:endParaRPr>
              <a:solidFill>
                <a:srgbClr val="FFFFFF"/>
              </a:solidFill>
            </a:endParaRPr>
          </a:p>
        </p:txBody>
      </p:sp>
    </p:spTree>
    <p:extLst>
      <p:ext uri="{BB962C8B-B14F-4D97-AF65-F5344CB8AC3E}">
        <p14:creationId xmlns:p14="http://schemas.microsoft.com/office/powerpoint/2010/main" val="3278087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2"/>
          <p:cNvSpPr txBox="1">
            <a:spLocks noGrp="1"/>
          </p:cNvSpPr>
          <p:nvPr>
            <p:ph type="title"/>
          </p:nvPr>
        </p:nvSpPr>
        <p:spPr>
          <a:xfrm>
            <a:off x="838200" y="365125"/>
            <a:ext cx="10515600" cy="16900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a:t>Laser Peripheral Iridotomy</a:t>
            </a:r>
            <a:br>
              <a:rPr lang="en-US" b="1" dirty="0"/>
            </a:br>
            <a:br>
              <a:rPr lang="en-US" b="1" dirty="0"/>
            </a:br>
            <a:r>
              <a:rPr lang="en-US" sz="2800" b="1" dirty="0" err="1">
                <a:solidFill>
                  <a:srgbClr val="FFFFFF"/>
                </a:solidFill>
              </a:rPr>
              <a:t>Azuara</a:t>
            </a:r>
            <a:r>
              <a:rPr lang="en-US" sz="2800" b="1" dirty="0">
                <a:solidFill>
                  <a:srgbClr val="FFFFFF"/>
                </a:solidFill>
              </a:rPr>
              <a:t>-Blanco,  et. al., </a:t>
            </a:r>
            <a:r>
              <a:rPr lang="en-US" sz="2800" b="1" i="1" dirty="0">
                <a:solidFill>
                  <a:srgbClr val="FFFFFF"/>
                </a:solidFill>
              </a:rPr>
              <a:t>Lancet</a:t>
            </a:r>
            <a:r>
              <a:rPr lang="en-US" sz="2800" b="1" dirty="0">
                <a:solidFill>
                  <a:srgbClr val="FFFFFF"/>
                </a:solidFill>
              </a:rPr>
              <a:t> 2016</a:t>
            </a:r>
            <a:endParaRPr dirty="0"/>
          </a:p>
        </p:txBody>
      </p:sp>
      <p:pic>
        <p:nvPicPr>
          <p:cNvPr id="280" name="Google Shape;280;p32"/>
          <p:cNvPicPr preferRelativeResize="0">
            <a:picLocks noGrp="1"/>
          </p:cNvPicPr>
          <p:nvPr>
            <p:ph type="body" idx="1"/>
          </p:nvPr>
        </p:nvPicPr>
        <p:blipFill rotWithShape="1">
          <a:blip r:embed="rId3">
            <a:alphaModFix/>
          </a:blip>
          <a:srcRect/>
          <a:stretch/>
        </p:blipFill>
        <p:spPr>
          <a:xfrm>
            <a:off x="2673660" y="2055223"/>
            <a:ext cx="6844679" cy="4553993"/>
          </a:xfrm>
          <a:prstGeom prst="rect">
            <a:avLst/>
          </a:prstGeom>
          <a:noFill/>
          <a:ln>
            <a:noFill/>
          </a:ln>
        </p:spPr>
      </p:pic>
    </p:spTree>
    <p:extLst>
      <p:ext uri="{BB962C8B-B14F-4D97-AF65-F5344CB8AC3E}">
        <p14:creationId xmlns:p14="http://schemas.microsoft.com/office/powerpoint/2010/main" val="3415266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3"/>
          <p:cNvSpPr txBox="1">
            <a:spLocks noGrp="1"/>
          </p:cNvSpPr>
          <p:nvPr>
            <p:ph type="title"/>
          </p:nvPr>
        </p:nvSpPr>
        <p:spPr>
          <a:xfrm>
            <a:off x="838200" y="365125"/>
            <a:ext cx="10515600" cy="16900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Laser Peripheral Iridotomy</a:t>
            </a:r>
            <a:br>
              <a:rPr lang="en-US" b="1"/>
            </a:br>
            <a:br>
              <a:rPr lang="en-US" b="1"/>
            </a:br>
            <a:r>
              <a:rPr lang="en-US" sz="2800" b="1">
                <a:solidFill>
                  <a:srgbClr val="FFFFFF"/>
                </a:solidFill>
              </a:rPr>
              <a:t>Azuara-Blanco,  et. al., </a:t>
            </a:r>
            <a:r>
              <a:rPr lang="en-US" sz="2800" b="1" i="1">
                <a:solidFill>
                  <a:srgbClr val="FFFFFF"/>
                </a:solidFill>
              </a:rPr>
              <a:t>Lancet</a:t>
            </a:r>
            <a:r>
              <a:rPr lang="en-US" sz="2800" b="1">
                <a:solidFill>
                  <a:srgbClr val="FFFFFF"/>
                </a:solidFill>
              </a:rPr>
              <a:t> 2016</a:t>
            </a:r>
            <a:endParaRPr/>
          </a:p>
        </p:txBody>
      </p:sp>
      <p:sp>
        <p:nvSpPr>
          <p:cNvPr id="286" name="Google Shape;286;p33"/>
          <p:cNvSpPr txBox="1">
            <a:spLocks noGrp="1"/>
          </p:cNvSpPr>
          <p:nvPr>
            <p:ph type="body" idx="1"/>
          </p:nvPr>
        </p:nvSpPr>
        <p:spPr>
          <a:xfrm>
            <a:off x="838200" y="2055223"/>
            <a:ext cx="8723811" cy="4437652"/>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rgbClr val="FFFFFF"/>
              </a:buClr>
              <a:buSzPct val="100000"/>
              <a:buChar char="•"/>
            </a:pPr>
            <a:r>
              <a:rPr lang="en-US">
                <a:solidFill>
                  <a:srgbClr val="FFFFFF"/>
                </a:solidFill>
              </a:rPr>
              <a:t>Eligible patients were aged 50 years or older, did not have cataracts, and had </a:t>
            </a:r>
            <a:r>
              <a:rPr lang="en-US">
                <a:solidFill>
                  <a:srgbClr val="FFFF00"/>
                </a:solidFill>
              </a:rPr>
              <a:t>newly diagnosed primary angle closure </a:t>
            </a:r>
            <a:r>
              <a:rPr lang="en-US">
                <a:solidFill>
                  <a:srgbClr val="FFFFFF"/>
                </a:solidFill>
              </a:rPr>
              <a:t>with intraocular pressure </a:t>
            </a:r>
            <a:r>
              <a:rPr lang="en-US">
                <a:solidFill>
                  <a:srgbClr val="FFFF00"/>
                </a:solidFill>
              </a:rPr>
              <a:t>30 mm Hg </a:t>
            </a:r>
            <a:r>
              <a:rPr lang="en-US">
                <a:solidFill>
                  <a:srgbClr val="FFFFFF"/>
                </a:solidFill>
              </a:rPr>
              <a:t>or greater or</a:t>
            </a:r>
            <a:r>
              <a:rPr lang="en-US">
                <a:solidFill>
                  <a:srgbClr val="FFFF00"/>
                </a:solidFill>
              </a:rPr>
              <a:t> primary angle-closure glaucoma </a:t>
            </a:r>
            <a:endParaRPr/>
          </a:p>
          <a:p>
            <a:pPr marL="228600" lvl="0" indent="-64135" algn="l" rtl="0">
              <a:lnSpc>
                <a:spcPct val="90000"/>
              </a:lnSpc>
              <a:spcBef>
                <a:spcPts val="1000"/>
              </a:spcBef>
              <a:spcAft>
                <a:spcPts val="0"/>
              </a:spcAft>
              <a:buClr>
                <a:schemeClr val="dk1"/>
              </a:buClr>
              <a:buSzPct val="100000"/>
              <a:buNone/>
            </a:pPr>
            <a:endParaRPr>
              <a:solidFill>
                <a:srgbClr val="FFFF00"/>
              </a:solidFill>
            </a:endParaRPr>
          </a:p>
          <a:p>
            <a:pPr marL="228600" lvl="0" indent="-228600" algn="l" rtl="0">
              <a:lnSpc>
                <a:spcPct val="90000"/>
              </a:lnSpc>
              <a:spcBef>
                <a:spcPts val="1000"/>
              </a:spcBef>
              <a:spcAft>
                <a:spcPts val="0"/>
              </a:spcAft>
              <a:buClr>
                <a:srgbClr val="FFFFFF"/>
              </a:buClr>
              <a:buSzPct val="100000"/>
              <a:buChar char="•"/>
            </a:pPr>
            <a:r>
              <a:rPr lang="en-US">
                <a:solidFill>
                  <a:srgbClr val="FFFFFF"/>
                </a:solidFill>
              </a:rPr>
              <a:t>Patients were assigned to undergo </a:t>
            </a:r>
            <a:r>
              <a:rPr lang="en-US">
                <a:solidFill>
                  <a:srgbClr val="FFFF00"/>
                </a:solidFill>
              </a:rPr>
              <a:t>clear-lens extraction </a:t>
            </a:r>
            <a:r>
              <a:rPr lang="en-US">
                <a:solidFill>
                  <a:srgbClr val="FFFFFF"/>
                </a:solidFill>
              </a:rPr>
              <a:t>or receive standard care with </a:t>
            </a:r>
            <a:r>
              <a:rPr lang="en-US">
                <a:solidFill>
                  <a:srgbClr val="FFFF00"/>
                </a:solidFill>
              </a:rPr>
              <a:t>laser peripheral iridotomy and topical medical treatment</a:t>
            </a:r>
            <a:endParaRPr/>
          </a:p>
          <a:p>
            <a:pPr marL="228600" lvl="0" indent="-64135" algn="l" rtl="0">
              <a:lnSpc>
                <a:spcPct val="90000"/>
              </a:lnSpc>
              <a:spcBef>
                <a:spcPts val="1000"/>
              </a:spcBef>
              <a:spcAft>
                <a:spcPts val="0"/>
              </a:spcAft>
              <a:buClr>
                <a:schemeClr val="dk1"/>
              </a:buClr>
              <a:buSzPct val="100000"/>
              <a:buNone/>
            </a:pPr>
            <a:endParaRPr>
              <a:solidFill>
                <a:srgbClr val="FFFF00"/>
              </a:solidFill>
            </a:endParaRPr>
          </a:p>
          <a:p>
            <a:pPr marL="228600" lvl="0" indent="-228600" algn="l" rtl="0">
              <a:lnSpc>
                <a:spcPct val="90000"/>
              </a:lnSpc>
              <a:spcBef>
                <a:spcPts val="1000"/>
              </a:spcBef>
              <a:spcAft>
                <a:spcPts val="0"/>
              </a:spcAft>
              <a:buClr>
                <a:srgbClr val="FFFFFF"/>
              </a:buClr>
              <a:buSzPct val="100000"/>
              <a:buChar char="•"/>
            </a:pPr>
            <a:r>
              <a:rPr lang="en-US">
                <a:solidFill>
                  <a:srgbClr val="FFFFFF"/>
                </a:solidFill>
              </a:rPr>
              <a:t>Interpretation: “Clear-lens extraction showed greater efficacy and was more cost-effective than laser peripheral iridotomy, and </a:t>
            </a:r>
            <a:r>
              <a:rPr lang="en-US">
                <a:solidFill>
                  <a:srgbClr val="FFFF66"/>
                </a:solidFill>
              </a:rPr>
              <a:t>should be considered as an option for first-line treatment”</a:t>
            </a:r>
            <a:endParaRPr/>
          </a:p>
        </p:txBody>
      </p:sp>
    </p:spTree>
    <p:extLst>
      <p:ext uri="{BB962C8B-B14F-4D97-AF65-F5344CB8AC3E}">
        <p14:creationId xmlns:p14="http://schemas.microsoft.com/office/powerpoint/2010/main" val="2333312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3"/>
          <p:cNvSpPr txBox="1">
            <a:spLocks noGrp="1"/>
          </p:cNvSpPr>
          <p:nvPr>
            <p:ph type="title"/>
          </p:nvPr>
        </p:nvSpPr>
        <p:spPr>
          <a:xfrm>
            <a:off x="838200" y="365125"/>
            <a:ext cx="10515600" cy="16900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a:t>Laser Peripheral Iridotomy</a:t>
            </a:r>
            <a:endParaRPr dirty="0"/>
          </a:p>
        </p:txBody>
      </p:sp>
      <p:sp>
        <p:nvSpPr>
          <p:cNvPr id="286" name="Google Shape;286;p33"/>
          <p:cNvSpPr txBox="1">
            <a:spLocks noGrp="1"/>
          </p:cNvSpPr>
          <p:nvPr>
            <p:ph type="body" idx="1"/>
          </p:nvPr>
        </p:nvSpPr>
        <p:spPr>
          <a:xfrm>
            <a:off x="838200" y="2055223"/>
            <a:ext cx="8723811" cy="443765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FFFF"/>
              </a:buClr>
              <a:buSzPct val="100000"/>
              <a:buChar char="•"/>
            </a:pPr>
            <a:r>
              <a:rPr lang="en-US" dirty="0">
                <a:solidFill>
                  <a:schemeClr val="bg2"/>
                </a:solidFill>
              </a:rPr>
              <a:t>Consider:</a:t>
            </a:r>
          </a:p>
          <a:p>
            <a:pPr marL="228600" lvl="0" indent="-228600" algn="l" rtl="0">
              <a:lnSpc>
                <a:spcPct val="90000"/>
              </a:lnSpc>
              <a:spcBef>
                <a:spcPts val="0"/>
              </a:spcBef>
              <a:spcAft>
                <a:spcPts val="0"/>
              </a:spcAft>
              <a:buClr>
                <a:srgbClr val="FFFFFF"/>
              </a:buClr>
              <a:buSzPct val="100000"/>
              <a:buChar char="•"/>
            </a:pPr>
            <a:endParaRPr lang="en-US" dirty="0">
              <a:solidFill>
                <a:schemeClr val="bg2"/>
              </a:solidFill>
            </a:endParaRPr>
          </a:p>
          <a:p>
            <a:pPr marL="228600" lvl="0" indent="-228600" algn="l" rtl="0">
              <a:lnSpc>
                <a:spcPct val="90000"/>
              </a:lnSpc>
              <a:spcBef>
                <a:spcPts val="0"/>
              </a:spcBef>
              <a:spcAft>
                <a:spcPts val="0"/>
              </a:spcAft>
              <a:buClr>
                <a:srgbClr val="FFFFFF"/>
              </a:buClr>
              <a:buSzPct val="100000"/>
              <a:buChar char="•"/>
            </a:pPr>
            <a:endParaRPr lang="en-US" dirty="0">
              <a:solidFill>
                <a:schemeClr val="bg2"/>
              </a:solidFill>
            </a:endParaRPr>
          </a:p>
          <a:p>
            <a:pPr marL="228600" lvl="0" indent="-228600" algn="l" rtl="0">
              <a:lnSpc>
                <a:spcPct val="90000"/>
              </a:lnSpc>
              <a:spcBef>
                <a:spcPts val="0"/>
              </a:spcBef>
              <a:spcAft>
                <a:spcPts val="0"/>
              </a:spcAft>
              <a:buClr>
                <a:srgbClr val="FFFFFF"/>
              </a:buClr>
              <a:buSzPct val="100000"/>
              <a:buChar char="•"/>
            </a:pPr>
            <a:r>
              <a:rPr lang="en-US" dirty="0">
                <a:solidFill>
                  <a:srgbClr val="FFFF00"/>
                </a:solidFill>
              </a:rPr>
              <a:t>Monitoring</a:t>
            </a:r>
            <a:r>
              <a:rPr lang="en-US" dirty="0">
                <a:solidFill>
                  <a:schemeClr val="bg2"/>
                </a:solidFill>
              </a:rPr>
              <a:t> patients with narrow angles and no other risk factors</a:t>
            </a:r>
          </a:p>
          <a:p>
            <a:pPr marL="228600" lvl="0" indent="-228600" algn="l" rtl="0">
              <a:lnSpc>
                <a:spcPct val="90000"/>
              </a:lnSpc>
              <a:spcBef>
                <a:spcPts val="0"/>
              </a:spcBef>
              <a:spcAft>
                <a:spcPts val="0"/>
              </a:spcAft>
              <a:buClr>
                <a:srgbClr val="FFFFFF"/>
              </a:buClr>
              <a:buSzPct val="100000"/>
              <a:buChar char="•"/>
            </a:pPr>
            <a:endParaRPr lang="en-US" dirty="0">
              <a:solidFill>
                <a:schemeClr val="bg2"/>
              </a:solidFill>
            </a:endParaRPr>
          </a:p>
          <a:p>
            <a:pPr marL="228600" lvl="0" indent="-228600" algn="l" rtl="0">
              <a:lnSpc>
                <a:spcPct val="90000"/>
              </a:lnSpc>
              <a:spcBef>
                <a:spcPts val="0"/>
              </a:spcBef>
              <a:spcAft>
                <a:spcPts val="0"/>
              </a:spcAft>
              <a:buClr>
                <a:srgbClr val="FFFFFF"/>
              </a:buClr>
              <a:buSzPct val="100000"/>
              <a:buChar char="•"/>
            </a:pPr>
            <a:r>
              <a:rPr lang="en-US" dirty="0">
                <a:solidFill>
                  <a:srgbClr val="FFFF00"/>
                </a:solidFill>
              </a:rPr>
              <a:t>Clear-lens extraction </a:t>
            </a:r>
            <a:r>
              <a:rPr lang="en-US" dirty="0">
                <a:solidFill>
                  <a:schemeClr val="bg2"/>
                </a:solidFill>
              </a:rPr>
              <a:t>for older patients</a:t>
            </a:r>
            <a:endParaRPr dirty="0">
              <a:solidFill>
                <a:schemeClr val="bg2"/>
              </a:solidFill>
            </a:endParaRPr>
          </a:p>
        </p:txBody>
      </p:sp>
    </p:spTree>
    <p:extLst>
      <p:ext uri="{BB962C8B-B14F-4D97-AF65-F5344CB8AC3E}">
        <p14:creationId xmlns:p14="http://schemas.microsoft.com/office/powerpoint/2010/main" val="2496100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a:t>Laser Peripheral Iridotomy</a:t>
            </a:r>
            <a:endParaRPr dirty="0"/>
          </a:p>
        </p:txBody>
      </p:sp>
      <p:sp>
        <p:nvSpPr>
          <p:cNvPr id="207" name="Google Shape;20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CFDFC"/>
              </a:buClr>
              <a:buSzPts val="2800"/>
              <a:buChar char="•"/>
            </a:pPr>
            <a:r>
              <a:rPr lang="en-US">
                <a:solidFill>
                  <a:srgbClr val="FCFDFC"/>
                </a:solidFill>
              </a:rPr>
              <a:t>Pre-procedure</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Brimonidine ~ 20 min prior to procedure</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Pilocarpine 1%</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F84E5-617E-4C5D-811F-9C62935BF0C0}"/>
              </a:ext>
            </a:extLst>
          </p:cNvPr>
          <p:cNvSpPr>
            <a:spLocks noGrp="1"/>
          </p:cNvSpPr>
          <p:nvPr>
            <p:ph type="title"/>
          </p:nvPr>
        </p:nvSpPr>
        <p:spPr/>
        <p:txBody>
          <a:bodyPr/>
          <a:lstStyle/>
          <a:p>
            <a:pPr algn="ctr"/>
            <a:r>
              <a:rPr lang="en-US" b="1" dirty="0"/>
              <a:t>Laser Peripheral Iridotomy</a:t>
            </a:r>
            <a:endParaRPr lang="en-US" dirty="0"/>
          </a:p>
        </p:txBody>
      </p:sp>
      <p:sp>
        <p:nvSpPr>
          <p:cNvPr id="3" name="Text Placeholder 2">
            <a:extLst>
              <a:ext uri="{FF2B5EF4-FFF2-40B4-BE49-F238E27FC236}">
                <a16:creationId xmlns:a16="http://schemas.microsoft.com/office/drawing/2014/main" id="{8C1C50AE-F19E-4800-94D6-C58069C3D6DB}"/>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97089879-EA50-47A3-A4AE-BD2341B74B8E}"/>
              </a:ext>
            </a:extLst>
          </p:cNvPr>
          <p:cNvPicPr>
            <a:picLocks noChangeAspect="1"/>
          </p:cNvPicPr>
          <p:nvPr/>
        </p:nvPicPr>
        <p:blipFill>
          <a:blip r:embed="rId2"/>
          <a:stretch>
            <a:fillRect/>
          </a:stretch>
        </p:blipFill>
        <p:spPr>
          <a:xfrm rot="5400000">
            <a:off x="3614167" y="2193116"/>
            <a:ext cx="4821808" cy="3616356"/>
          </a:xfrm>
          <a:prstGeom prst="rect">
            <a:avLst/>
          </a:prstGeom>
        </p:spPr>
      </p:pic>
    </p:spTree>
    <p:extLst>
      <p:ext uri="{BB962C8B-B14F-4D97-AF65-F5344CB8AC3E}">
        <p14:creationId xmlns:p14="http://schemas.microsoft.com/office/powerpoint/2010/main" val="369564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Selective Laser Trabeculoplasty</a:t>
            </a:r>
            <a:endParaRPr/>
          </a:p>
        </p:txBody>
      </p:sp>
      <p:sp>
        <p:nvSpPr>
          <p:cNvPr id="106" name="Google Shape;106;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CFDFC"/>
              </a:buClr>
              <a:buSzPts val="2800"/>
              <a:buChar char="•"/>
            </a:pPr>
            <a:r>
              <a:rPr lang="en-US">
                <a:solidFill>
                  <a:srgbClr val="FCFDFC"/>
                </a:solidFill>
              </a:rPr>
              <a:t>Determining who is a good candidate:</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Higher vs. lower pre-treatment IOP</a:t>
            </a:r>
            <a:endParaRPr/>
          </a:p>
          <a:p>
            <a:pPr marL="685800" lvl="1" indent="-76200" algn="l" rtl="0">
              <a:lnSpc>
                <a:spcPct val="90000"/>
              </a:lnSpc>
              <a:spcBef>
                <a:spcPts val="500"/>
              </a:spcBef>
              <a:spcAft>
                <a:spcPts val="0"/>
              </a:spcAft>
              <a:buClr>
                <a:schemeClr val="dk1"/>
              </a:buClr>
              <a:buSzPts val="2400"/>
              <a:buNone/>
            </a:pPr>
            <a:endParaRPr>
              <a:solidFill>
                <a:srgbClr val="FCFDFC"/>
              </a:solidFill>
            </a:endParaRPr>
          </a:p>
          <a:p>
            <a:pPr marL="685800" lvl="1" indent="-228600" algn="l" rtl="0">
              <a:lnSpc>
                <a:spcPct val="90000"/>
              </a:lnSpc>
              <a:spcBef>
                <a:spcPts val="500"/>
              </a:spcBef>
              <a:spcAft>
                <a:spcPts val="0"/>
              </a:spcAft>
              <a:buClr>
                <a:srgbClr val="FCFDFC"/>
              </a:buClr>
              <a:buSzPts val="2400"/>
              <a:buChar char="•"/>
            </a:pPr>
            <a:r>
              <a:rPr lang="en-US">
                <a:solidFill>
                  <a:srgbClr val="FCFDFC"/>
                </a:solidFill>
              </a:rPr>
              <a:t>Current topical regimen</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F84E5-617E-4C5D-811F-9C62935BF0C0}"/>
              </a:ext>
            </a:extLst>
          </p:cNvPr>
          <p:cNvSpPr>
            <a:spLocks noGrp="1"/>
          </p:cNvSpPr>
          <p:nvPr>
            <p:ph type="title"/>
          </p:nvPr>
        </p:nvSpPr>
        <p:spPr/>
        <p:txBody>
          <a:bodyPr/>
          <a:lstStyle/>
          <a:p>
            <a:pPr algn="ctr"/>
            <a:r>
              <a:rPr lang="en-US" b="1" dirty="0"/>
              <a:t>Laser Peripheral Iridotomy</a:t>
            </a:r>
            <a:endParaRPr lang="en-US" dirty="0"/>
          </a:p>
        </p:txBody>
      </p:sp>
      <p:sp>
        <p:nvSpPr>
          <p:cNvPr id="3" name="Text Placeholder 2">
            <a:extLst>
              <a:ext uri="{FF2B5EF4-FFF2-40B4-BE49-F238E27FC236}">
                <a16:creationId xmlns:a16="http://schemas.microsoft.com/office/drawing/2014/main" id="{8C1C50AE-F19E-4800-94D6-C58069C3D6DB}"/>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814B9E91-FE35-464B-8003-2A9F634C21AA}"/>
              </a:ext>
            </a:extLst>
          </p:cNvPr>
          <p:cNvPicPr>
            <a:picLocks noChangeAspect="1"/>
          </p:cNvPicPr>
          <p:nvPr/>
        </p:nvPicPr>
        <p:blipFill>
          <a:blip r:embed="rId2"/>
          <a:stretch>
            <a:fillRect/>
          </a:stretch>
        </p:blipFill>
        <p:spPr>
          <a:xfrm>
            <a:off x="2799425" y="1548012"/>
            <a:ext cx="6593150" cy="4944863"/>
          </a:xfrm>
          <a:prstGeom prst="rect">
            <a:avLst/>
          </a:prstGeom>
        </p:spPr>
      </p:pic>
    </p:spTree>
    <p:extLst>
      <p:ext uri="{BB962C8B-B14F-4D97-AF65-F5344CB8AC3E}">
        <p14:creationId xmlns:p14="http://schemas.microsoft.com/office/powerpoint/2010/main" val="1999766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F84E5-617E-4C5D-811F-9C62935BF0C0}"/>
              </a:ext>
            </a:extLst>
          </p:cNvPr>
          <p:cNvSpPr>
            <a:spLocks noGrp="1"/>
          </p:cNvSpPr>
          <p:nvPr>
            <p:ph type="title"/>
          </p:nvPr>
        </p:nvSpPr>
        <p:spPr/>
        <p:txBody>
          <a:bodyPr/>
          <a:lstStyle/>
          <a:p>
            <a:pPr algn="ctr"/>
            <a:r>
              <a:rPr lang="en-US" b="1" dirty="0"/>
              <a:t>Laser Peripheral Iridotomy</a:t>
            </a:r>
            <a:endParaRPr lang="en-US" dirty="0"/>
          </a:p>
        </p:txBody>
      </p:sp>
      <p:sp>
        <p:nvSpPr>
          <p:cNvPr id="3" name="Text Placeholder 2">
            <a:extLst>
              <a:ext uri="{FF2B5EF4-FFF2-40B4-BE49-F238E27FC236}">
                <a16:creationId xmlns:a16="http://schemas.microsoft.com/office/drawing/2014/main" id="{8C1C50AE-F19E-4800-94D6-C58069C3D6DB}"/>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847D884B-2A29-4379-BF35-15A6D0ED24FA}"/>
              </a:ext>
            </a:extLst>
          </p:cNvPr>
          <p:cNvPicPr>
            <a:picLocks noChangeAspect="1"/>
          </p:cNvPicPr>
          <p:nvPr/>
        </p:nvPicPr>
        <p:blipFill>
          <a:blip r:embed="rId2"/>
          <a:stretch>
            <a:fillRect/>
          </a:stretch>
        </p:blipFill>
        <p:spPr>
          <a:xfrm>
            <a:off x="2777856" y="1628971"/>
            <a:ext cx="6326193" cy="4744645"/>
          </a:xfrm>
          <a:prstGeom prst="rect">
            <a:avLst/>
          </a:prstGeom>
        </p:spPr>
      </p:pic>
    </p:spTree>
    <p:extLst>
      <p:ext uri="{BB962C8B-B14F-4D97-AF65-F5344CB8AC3E}">
        <p14:creationId xmlns:p14="http://schemas.microsoft.com/office/powerpoint/2010/main" val="1765723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F84E5-617E-4C5D-811F-9C62935BF0C0}"/>
              </a:ext>
            </a:extLst>
          </p:cNvPr>
          <p:cNvSpPr>
            <a:spLocks noGrp="1"/>
          </p:cNvSpPr>
          <p:nvPr>
            <p:ph type="title"/>
          </p:nvPr>
        </p:nvSpPr>
        <p:spPr/>
        <p:txBody>
          <a:bodyPr/>
          <a:lstStyle/>
          <a:p>
            <a:pPr algn="ctr"/>
            <a:r>
              <a:rPr lang="en-US" b="1" dirty="0"/>
              <a:t>Laser Peripheral Iridotomy</a:t>
            </a:r>
            <a:endParaRPr lang="en-US" dirty="0"/>
          </a:p>
        </p:txBody>
      </p:sp>
      <p:sp>
        <p:nvSpPr>
          <p:cNvPr id="3" name="Text Placeholder 2">
            <a:extLst>
              <a:ext uri="{FF2B5EF4-FFF2-40B4-BE49-F238E27FC236}">
                <a16:creationId xmlns:a16="http://schemas.microsoft.com/office/drawing/2014/main" id="{8C1C50AE-F19E-4800-94D6-C58069C3D6DB}"/>
              </a:ext>
            </a:extLst>
          </p:cNvPr>
          <p:cNvSpPr>
            <a:spLocks noGrp="1"/>
          </p:cNvSpPr>
          <p:nvPr>
            <p:ph type="body" idx="1"/>
          </p:nvPr>
        </p:nvSpPr>
        <p:spPr/>
        <p:txBody>
          <a:bodyPr/>
          <a:lstStyle/>
          <a:p>
            <a:endParaRPr lang="en-US"/>
          </a:p>
        </p:txBody>
      </p:sp>
      <p:pic>
        <p:nvPicPr>
          <p:cNvPr id="6" name="Picture 5">
            <a:extLst>
              <a:ext uri="{FF2B5EF4-FFF2-40B4-BE49-F238E27FC236}">
                <a16:creationId xmlns:a16="http://schemas.microsoft.com/office/drawing/2014/main" id="{02AC4517-4224-4535-A673-7DECBD118D35}"/>
              </a:ext>
            </a:extLst>
          </p:cNvPr>
          <p:cNvPicPr>
            <a:picLocks noChangeAspect="1"/>
          </p:cNvPicPr>
          <p:nvPr/>
        </p:nvPicPr>
        <p:blipFill>
          <a:blip r:embed="rId2"/>
          <a:stretch>
            <a:fillRect/>
          </a:stretch>
        </p:blipFill>
        <p:spPr>
          <a:xfrm>
            <a:off x="2805344" y="1690688"/>
            <a:ext cx="6273554" cy="4705166"/>
          </a:xfrm>
          <a:prstGeom prst="rect">
            <a:avLst/>
          </a:prstGeom>
        </p:spPr>
      </p:pic>
    </p:spTree>
    <p:extLst>
      <p:ext uri="{BB962C8B-B14F-4D97-AF65-F5344CB8AC3E}">
        <p14:creationId xmlns:p14="http://schemas.microsoft.com/office/powerpoint/2010/main" val="2900671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F84E5-617E-4C5D-811F-9C62935BF0C0}"/>
              </a:ext>
            </a:extLst>
          </p:cNvPr>
          <p:cNvSpPr>
            <a:spLocks noGrp="1"/>
          </p:cNvSpPr>
          <p:nvPr>
            <p:ph type="title"/>
          </p:nvPr>
        </p:nvSpPr>
        <p:spPr/>
        <p:txBody>
          <a:bodyPr/>
          <a:lstStyle/>
          <a:p>
            <a:pPr algn="ctr"/>
            <a:r>
              <a:rPr lang="en-US" b="1" dirty="0"/>
              <a:t>Laser Peripheral Iridotomy</a:t>
            </a:r>
            <a:endParaRPr lang="en-US" dirty="0"/>
          </a:p>
        </p:txBody>
      </p:sp>
      <p:sp>
        <p:nvSpPr>
          <p:cNvPr id="3" name="Text Placeholder 2">
            <a:extLst>
              <a:ext uri="{FF2B5EF4-FFF2-40B4-BE49-F238E27FC236}">
                <a16:creationId xmlns:a16="http://schemas.microsoft.com/office/drawing/2014/main" id="{8C1C50AE-F19E-4800-94D6-C58069C3D6DB}"/>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2D9E944E-9A5F-4731-9913-DA2136923434}"/>
              </a:ext>
            </a:extLst>
          </p:cNvPr>
          <p:cNvPicPr>
            <a:picLocks noChangeAspect="1"/>
          </p:cNvPicPr>
          <p:nvPr/>
        </p:nvPicPr>
        <p:blipFill>
          <a:blip r:embed="rId2"/>
          <a:stretch>
            <a:fillRect/>
          </a:stretch>
        </p:blipFill>
        <p:spPr>
          <a:xfrm>
            <a:off x="2941468" y="1635395"/>
            <a:ext cx="6309064" cy="4731798"/>
          </a:xfrm>
          <a:prstGeom prst="rect">
            <a:avLst/>
          </a:prstGeom>
        </p:spPr>
      </p:pic>
    </p:spTree>
    <p:extLst>
      <p:ext uri="{BB962C8B-B14F-4D97-AF65-F5344CB8AC3E}">
        <p14:creationId xmlns:p14="http://schemas.microsoft.com/office/powerpoint/2010/main" val="595923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Laser Peripheral Iridotomy</a:t>
            </a:r>
            <a:endParaRPr/>
          </a:p>
        </p:txBody>
      </p:sp>
      <p:sp>
        <p:nvSpPr>
          <p:cNvPr id="213" name="Google Shape;213;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FFFFFF"/>
              </a:buClr>
              <a:buSzPts val="2800"/>
              <a:buChar char="•"/>
            </a:pPr>
            <a:r>
              <a:rPr lang="en-US">
                <a:solidFill>
                  <a:srgbClr val="FFFFFF"/>
                </a:solidFill>
              </a:rPr>
              <a:t>Procedure</a:t>
            </a:r>
            <a:endParaRPr/>
          </a:p>
          <a:p>
            <a:pPr marL="685800" lvl="1" indent="-76200" algn="l" rtl="0">
              <a:lnSpc>
                <a:spcPct val="90000"/>
              </a:lnSpc>
              <a:spcBef>
                <a:spcPts val="500"/>
              </a:spcBef>
              <a:spcAft>
                <a:spcPts val="0"/>
              </a:spcAft>
              <a:buClr>
                <a:schemeClr val="dk1"/>
              </a:buClr>
              <a:buSzPts val="2400"/>
              <a:buNone/>
            </a:pPr>
            <a:endParaRPr>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a:solidFill>
                  <a:srgbClr val="FFFFFF"/>
                </a:solidFill>
              </a:rPr>
              <a:t>Pre-treat more pigmented irises with argon laser first</a:t>
            </a:r>
            <a:endParaRPr/>
          </a:p>
          <a:p>
            <a:pPr marL="1143000" lvl="2" indent="-228600" algn="l" rtl="0">
              <a:lnSpc>
                <a:spcPct val="90000"/>
              </a:lnSpc>
              <a:spcBef>
                <a:spcPts val="500"/>
              </a:spcBef>
              <a:spcAft>
                <a:spcPts val="0"/>
              </a:spcAft>
              <a:buClr>
                <a:srgbClr val="FFFFFF"/>
              </a:buClr>
              <a:buSzPts val="2000"/>
              <a:buChar char="•"/>
            </a:pPr>
            <a:r>
              <a:rPr lang="en-US">
                <a:solidFill>
                  <a:srgbClr val="FFFFFF"/>
                </a:solidFill>
              </a:rPr>
              <a:t>12 shots in a petalloid pattern, total area no more than 1 mm in diameter</a:t>
            </a:r>
            <a:endParaRPr/>
          </a:p>
          <a:p>
            <a:pPr marL="1143000" lvl="2" indent="-228600" algn="l" rtl="0">
              <a:lnSpc>
                <a:spcPct val="90000"/>
              </a:lnSpc>
              <a:spcBef>
                <a:spcPts val="500"/>
              </a:spcBef>
              <a:spcAft>
                <a:spcPts val="0"/>
              </a:spcAft>
              <a:buClr>
                <a:srgbClr val="FFFFFF"/>
              </a:buClr>
              <a:buSzPts val="2000"/>
              <a:buChar char="•"/>
            </a:pPr>
            <a:r>
              <a:rPr lang="en-US">
                <a:solidFill>
                  <a:srgbClr val="FFFFFF"/>
                </a:solidFill>
              </a:rPr>
              <a:t>Able to get through with fewer shots and lower energy later with YAG laser</a:t>
            </a:r>
            <a:endParaRPr/>
          </a:p>
          <a:p>
            <a:pPr marL="1143000" lvl="2" indent="-228600" algn="l" rtl="0">
              <a:lnSpc>
                <a:spcPct val="90000"/>
              </a:lnSpc>
              <a:spcBef>
                <a:spcPts val="500"/>
              </a:spcBef>
              <a:spcAft>
                <a:spcPts val="0"/>
              </a:spcAft>
              <a:buClr>
                <a:srgbClr val="FFFFFF"/>
              </a:buClr>
              <a:buSzPts val="2000"/>
              <a:buChar char="•"/>
            </a:pPr>
            <a:r>
              <a:rPr lang="en-US">
                <a:solidFill>
                  <a:srgbClr val="FFFFFF"/>
                </a:solidFill>
              </a:rPr>
              <a:t>Reduced the risk of hemorrhage</a:t>
            </a:r>
            <a:endParaRPr/>
          </a:p>
          <a:p>
            <a:pPr marL="685800" lvl="1" indent="-76200" algn="l" rtl="0">
              <a:lnSpc>
                <a:spcPct val="90000"/>
              </a:lnSpc>
              <a:spcBef>
                <a:spcPts val="500"/>
              </a:spcBef>
              <a:spcAft>
                <a:spcPts val="0"/>
              </a:spcAft>
              <a:buClr>
                <a:schemeClr val="dk1"/>
              </a:buClr>
              <a:buSzPts val="2400"/>
              <a:buNone/>
            </a:pPr>
            <a:endParaRPr>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a:solidFill>
                  <a:srgbClr val="FFFFFF"/>
                </a:solidFill>
              </a:rPr>
              <a:t>PI placement 11 or 1 o’clock vs 3 or 9 o’clock</a:t>
            </a:r>
            <a:endParaRPr/>
          </a:p>
          <a:p>
            <a:pPr marL="685800" lvl="1" indent="-76200" algn="l" rtl="0">
              <a:lnSpc>
                <a:spcPct val="90000"/>
              </a:lnSpc>
              <a:spcBef>
                <a:spcPts val="500"/>
              </a:spcBef>
              <a:spcAft>
                <a:spcPts val="0"/>
              </a:spcAft>
              <a:buClr>
                <a:schemeClr val="dk1"/>
              </a:buClr>
              <a:buSzPts val="2400"/>
              <a:buNone/>
            </a:pPr>
            <a:endParaRPr>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a:solidFill>
                  <a:srgbClr val="FFFFFF"/>
                </a:solidFill>
              </a:rPr>
              <a:t>Power</a:t>
            </a:r>
            <a:endParaRPr/>
          </a:p>
          <a:p>
            <a:pPr marL="1143000" lvl="2" indent="-228600" algn="l" rtl="0">
              <a:lnSpc>
                <a:spcPct val="90000"/>
              </a:lnSpc>
              <a:spcBef>
                <a:spcPts val="500"/>
              </a:spcBef>
              <a:spcAft>
                <a:spcPts val="0"/>
              </a:spcAft>
              <a:buClr>
                <a:srgbClr val="FFFFFF"/>
              </a:buClr>
              <a:buSzPts val="2000"/>
              <a:buChar char="•"/>
            </a:pPr>
            <a:r>
              <a:rPr lang="en-US">
                <a:solidFill>
                  <a:srgbClr val="FFFFFF"/>
                </a:solidFill>
              </a:rPr>
              <a:t>3-4 mJ single pulse</a:t>
            </a:r>
            <a:endParaRPr/>
          </a:p>
          <a:p>
            <a:pPr marL="1143000" lvl="2" indent="-228600" algn="l" rtl="0">
              <a:lnSpc>
                <a:spcPct val="90000"/>
              </a:lnSpc>
              <a:spcBef>
                <a:spcPts val="500"/>
              </a:spcBef>
              <a:spcAft>
                <a:spcPts val="0"/>
              </a:spcAft>
              <a:buClr>
                <a:srgbClr val="FFFFFF"/>
              </a:buClr>
              <a:buSzPts val="2000"/>
              <a:buChar char="•"/>
            </a:pPr>
            <a:r>
              <a:rPr lang="en-US">
                <a:solidFill>
                  <a:srgbClr val="FFFFFF"/>
                </a:solidFill>
              </a:rPr>
              <a:t>Can go as high as 5 mJ triple pulse</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Laser Peripheral Iridotomy</a:t>
            </a:r>
            <a:endParaRPr/>
          </a:p>
        </p:txBody>
      </p:sp>
      <p:sp>
        <p:nvSpPr>
          <p:cNvPr id="219" name="Google Shape;219;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FFFFFF"/>
              </a:buClr>
              <a:buSzPts val="2800"/>
              <a:buChar char="•"/>
            </a:pPr>
            <a:r>
              <a:rPr lang="en-US">
                <a:solidFill>
                  <a:srgbClr val="FFFFFF"/>
                </a:solidFill>
              </a:rPr>
              <a:t>Post-procedure</a:t>
            </a:r>
            <a:endParaRPr/>
          </a:p>
          <a:p>
            <a:pPr marL="685800" lvl="1" indent="-76200" algn="l" rtl="0">
              <a:lnSpc>
                <a:spcPct val="90000"/>
              </a:lnSpc>
              <a:spcBef>
                <a:spcPts val="500"/>
              </a:spcBef>
              <a:spcAft>
                <a:spcPts val="0"/>
              </a:spcAft>
              <a:buClr>
                <a:schemeClr val="dk1"/>
              </a:buClr>
              <a:buSzPts val="2400"/>
              <a:buNone/>
            </a:pPr>
            <a:endParaRPr>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a:solidFill>
                  <a:srgbClr val="FFFFFF"/>
                </a:solidFill>
              </a:rPr>
              <a:t>Brimonidine immediately following procedure</a:t>
            </a:r>
            <a:endParaRPr/>
          </a:p>
          <a:p>
            <a:pPr marL="685800" lvl="1" indent="-76200" algn="l" rtl="0">
              <a:lnSpc>
                <a:spcPct val="90000"/>
              </a:lnSpc>
              <a:spcBef>
                <a:spcPts val="500"/>
              </a:spcBef>
              <a:spcAft>
                <a:spcPts val="0"/>
              </a:spcAft>
              <a:buClr>
                <a:schemeClr val="dk1"/>
              </a:buClr>
              <a:buSzPts val="2400"/>
              <a:buNone/>
            </a:pPr>
            <a:endParaRPr>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a:solidFill>
                  <a:srgbClr val="FFFFFF"/>
                </a:solidFill>
              </a:rPr>
              <a:t>IOP check, 20-60 minutes after procedure</a:t>
            </a:r>
            <a:endParaRPr/>
          </a:p>
          <a:p>
            <a:pPr marL="685800" lvl="1" indent="-76200" algn="l" rtl="0">
              <a:lnSpc>
                <a:spcPct val="90000"/>
              </a:lnSpc>
              <a:spcBef>
                <a:spcPts val="500"/>
              </a:spcBef>
              <a:spcAft>
                <a:spcPts val="0"/>
              </a:spcAft>
              <a:buClr>
                <a:schemeClr val="dk1"/>
              </a:buClr>
              <a:buSzPts val="2400"/>
              <a:buNone/>
            </a:pPr>
            <a:endParaRPr>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a:solidFill>
                  <a:srgbClr val="FFFFFF"/>
                </a:solidFill>
              </a:rPr>
              <a:t>Pred-forte qid or Durezol bid x 7 days</a:t>
            </a:r>
            <a:endParaRPr/>
          </a:p>
          <a:p>
            <a:pPr marL="685800" lvl="1" indent="-76200" algn="l" rtl="0">
              <a:lnSpc>
                <a:spcPct val="90000"/>
              </a:lnSpc>
              <a:spcBef>
                <a:spcPts val="500"/>
              </a:spcBef>
              <a:spcAft>
                <a:spcPts val="0"/>
              </a:spcAft>
              <a:buClr>
                <a:schemeClr val="dk1"/>
              </a:buClr>
              <a:buSzPts val="2400"/>
              <a:buNone/>
            </a:pPr>
            <a:endParaRPr>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a:solidFill>
                  <a:srgbClr val="FFFFFF"/>
                </a:solidFill>
              </a:rPr>
              <a:t>RTC 1 week</a:t>
            </a:r>
            <a:endParaRPr/>
          </a:p>
          <a:p>
            <a:pPr marL="1143000" lvl="2" indent="-228600" algn="l" rtl="0">
              <a:lnSpc>
                <a:spcPct val="90000"/>
              </a:lnSpc>
              <a:spcBef>
                <a:spcPts val="500"/>
              </a:spcBef>
              <a:spcAft>
                <a:spcPts val="0"/>
              </a:spcAft>
              <a:buClr>
                <a:srgbClr val="FFFFFF"/>
              </a:buClr>
              <a:buSzPts val="2000"/>
              <a:buChar char="•"/>
            </a:pPr>
            <a:r>
              <a:rPr lang="en-US">
                <a:solidFill>
                  <a:srgbClr val="FFFFFF"/>
                </a:solidFill>
              </a:rPr>
              <a:t>IOP</a:t>
            </a:r>
            <a:endParaRPr/>
          </a:p>
          <a:p>
            <a:pPr marL="1143000" lvl="2" indent="-228600" algn="l" rtl="0">
              <a:lnSpc>
                <a:spcPct val="90000"/>
              </a:lnSpc>
              <a:spcBef>
                <a:spcPts val="500"/>
              </a:spcBef>
              <a:spcAft>
                <a:spcPts val="0"/>
              </a:spcAft>
              <a:buClr>
                <a:srgbClr val="FFFFFF"/>
              </a:buClr>
              <a:buSzPts val="2000"/>
              <a:buChar char="•"/>
            </a:pPr>
            <a:r>
              <a:rPr lang="en-US">
                <a:solidFill>
                  <a:srgbClr val="FFFFFF"/>
                </a:solidFill>
              </a:rPr>
              <a:t>Check for patency - retroillumination</a:t>
            </a:r>
            <a:endParaRPr>
              <a:solidFill>
                <a:srgbClr val="FFFFFF"/>
              </a:solidFill>
            </a:endParaRPr>
          </a:p>
          <a:p>
            <a:pPr marL="1143000" lvl="2" indent="-228600" algn="l" rtl="0">
              <a:lnSpc>
                <a:spcPct val="90000"/>
              </a:lnSpc>
              <a:spcBef>
                <a:spcPts val="500"/>
              </a:spcBef>
              <a:spcAft>
                <a:spcPts val="0"/>
              </a:spcAft>
              <a:buClr>
                <a:srgbClr val="FFFFFF"/>
              </a:buClr>
              <a:buSzPts val="2000"/>
              <a:buChar char="•"/>
            </a:pPr>
            <a:r>
              <a:rPr lang="en-US">
                <a:solidFill>
                  <a:srgbClr val="FFFFFF"/>
                </a:solidFill>
              </a:rPr>
              <a:t>Anterior segment OCT</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4"/>
          <p:cNvSpPr txBox="1">
            <a:spLocks noGrp="1"/>
          </p:cNvSpPr>
          <p:nvPr>
            <p:ph type="title"/>
          </p:nvPr>
        </p:nvSpPr>
        <p:spPr>
          <a:xfrm>
            <a:off x="838200" y="247076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Calibri"/>
              <a:buNone/>
            </a:pPr>
            <a:r>
              <a:rPr lang="en-US" sz="6000" b="1"/>
              <a:t>YAG Capsulotomy</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a:t>YAG Capsulotomy</a:t>
            </a:r>
            <a:endParaRPr dirty="0"/>
          </a:p>
        </p:txBody>
      </p:sp>
      <p:sp>
        <p:nvSpPr>
          <p:cNvPr id="297" name="Google Shape;297;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FFFF"/>
              </a:buClr>
              <a:buSzPts val="2800"/>
              <a:buChar char="•"/>
            </a:pPr>
            <a:r>
              <a:rPr lang="en-US" dirty="0">
                <a:solidFill>
                  <a:srgbClr val="FFFFFF"/>
                </a:solidFill>
              </a:rPr>
              <a:t>Indication</a:t>
            </a:r>
            <a:endParaRPr dirty="0"/>
          </a:p>
          <a:p>
            <a:pPr marL="685800" lvl="1" indent="-76200" algn="l" rtl="0">
              <a:lnSpc>
                <a:spcPct val="90000"/>
              </a:lnSpc>
              <a:spcBef>
                <a:spcPts val="500"/>
              </a:spcBef>
              <a:spcAft>
                <a:spcPts val="0"/>
              </a:spcAft>
              <a:buClr>
                <a:schemeClr val="dk1"/>
              </a:buClr>
              <a:buSzPts val="2400"/>
              <a:buNone/>
            </a:pPr>
            <a:endParaRPr dirty="0">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dirty="0">
                <a:solidFill>
                  <a:srgbClr val="FFFFFF"/>
                </a:solidFill>
              </a:rPr>
              <a:t>Medicare guidelines</a:t>
            </a:r>
            <a:endParaRPr dirty="0"/>
          </a:p>
          <a:p>
            <a:pPr marL="685800" lvl="1" indent="-76200" algn="l" rtl="0">
              <a:lnSpc>
                <a:spcPct val="90000"/>
              </a:lnSpc>
              <a:spcBef>
                <a:spcPts val="500"/>
              </a:spcBef>
              <a:spcAft>
                <a:spcPts val="0"/>
              </a:spcAft>
              <a:buClr>
                <a:schemeClr val="dk1"/>
              </a:buClr>
              <a:buSzPts val="2400"/>
              <a:buNone/>
            </a:pPr>
            <a:endParaRPr dirty="0">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dirty="0">
                <a:solidFill>
                  <a:srgbClr val="FFFFFF"/>
                </a:solidFill>
              </a:rPr>
              <a:t>Decreased acuity</a:t>
            </a:r>
            <a:endParaRPr dirty="0"/>
          </a:p>
          <a:p>
            <a:pPr marL="685800" lvl="1" indent="-76200" algn="l" rtl="0">
              <a:lnSpc>
                <a:spcPct val="90000"/>
              </a:lnSpc>
              <a:spcBef>
                <a:spcPts val="500"/>
              </a:spcBef>
              <a:spcAft>
                <a:spcPts val="0"/>
              </a:spcAft>
              <a:buClr>
                <a:schemeClr val="dk1"/>
              </a:buClr>
              <a:buSzPts val="2400"/>
              <a:buNone/>
            </a:pPr>
            <a:endParaRPr dirty="0">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dirty="0">
                <a:solidFill>
                  <a:srgbClr val="FFFFFF"/>
                </a:solidFill>
              </a:rPr>
              <a:t>Patient symptoms</a:t>
            </a:r>
            <a:endParaRPr dirty="0"/>
          </a:p>
          <a:p>
            <a:pPr marL="685800" lvl="1" indent="-76200" algn="l" rtl="0">
              <a:lnSpc>
                <a:spcPct val="90000"/>
              </a:lnSpc>
              <a:spcBef>
                <a:spcPts val="500"/>
              </a:spcBef>
              <a:spcAft>
                <a:spcPts val="0"/>
              </a:spcAft>
              <a:buClr>
                <a:schemeClr val="dk1"/>
              </a:buClr>
              <a:buSzPts val="2400"/>
              <a:buNone/>
            </a:pPr>
            <a:endParaRPr dirty="0">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dirty="0">
                <a:solidFill>
                  <a:srgbClr val="FFFFFF"/>
                </a:solidFill>
              </a:rPr>
              <a:t>Appearance of capsule</a:t>
            </a:r>
            <a:endParaRPr dirty="0"/>
          </a:p>
          <a:p>
            <a:pPr marL="228600" lvl="0" indent="-50800" algn="l" rtl="0">
              <a:lnSpc>
                <a:spcPct val="90000"/>
              </a:lnSpc>
              <a:spcBef>
                <a:spcPts val="1000"/>
              </a:spcBef>
              <a:spcAft>
                <a:spcPts val="0"/>
              </a:spcAft>
              <a:buClr>
                <a:schemeClr val="dk1"/>
              </a:buClr>
              <a:buSzPts val="2800"/>
              <a:buNone/>
            </a:pPr>
            <a:endParaRPr dirty="0">
              <a:solidFill>
                <a:srgbClr val="FCFDFC"/>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a:t>YAG Capsulotomy</a:t>
            </a:r>
            <a:endParaRPr dirty="0"/>
          </a:p>
        </p:txBody>
      </p:sp>
      <p:sp>
        <p:nvSpPr>
          <p:cNvPr id="303" name="Google Shape;303;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FFFF"/>
              </a:buClr>
              <a:buSzPts val="2800"/>
              <a:buChar char="•"/>
            </a:pPr>
            <a:r>
              <a:rPr lang="en-US" dirty="0">
                <a:solidFill>
                  <a:srgbClr val="FFFFFF"/>
                </a:solidFill>
              </a:rPr>
              <a:t>Pre-procedure</a:t>
            </a:r>
            <a:endParaRPr dirty="0"/>
          </a:p>
          <a:p>
            <a:pPr marL="685800" lvl="1" indent="-76200" algn="l" rtl="0">
              <a:lnSpc>
                <a:spcPct val="90000"/>
              </a:lnSpc>
              <a:spcBef>
                <a:spcPts val="500"/>
              </a:spcBef>
              <a:spcAft>
                <a:spcPts val="0"/>
              </a:spcAft>
              <a:buClr>
                <a:schemeClr val="dk1"/>
              </a:buClr>
              <a:buSzPts val="2400"/>
              <a:buNone/>
            </a:pPr>
            <a:endParaRPr dirty="0">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dirty="0">
                <a:solidFill>
                  <a:srgbClr val="FFFFFF"/>
                </a:solidFill>
              </a:rPr>
              <a:t>IOP</a:t>
            </a:r>
            <a:endParaRPr dirty="0"/>
          </a:p>
          <a:p>
            <a:pPr marL="685800" lvl="1" indent="-76200" algn="l" rtl="0">
              <a:lnSpc>
                <a:spcPct val="90000"/>
              </a:lnSpc>
              <a:spcBef>
                <a:spcPts val="500"/>
              </a:spcBef>
              <a:spcAft>
                <a:spcPts val="0"/>
              </a:spcAft>
              <a:buClr>
                <a:schemeClr val="dk1"/>
              </a:buClr>
              <a:buSzPts val="2400"/>
              <a:buNone/>
            </a:pPr>
            <a:endParaRPr dirty="0">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dirty="0">
                <a:solidFill>
                  <a:srgbClr val="FFFFFF"/>
                </a:solidFill>
              </a:rPr>
              <a:t>Document size and location of the pupil</a:t>
            </a:r>
          </a:p>
          <a:p>
            <a:pPr marL="685800" lvl="1" indent="-228600" algn="l" rtl="0">
              <a:lnSpc>
                <a:spcPct val="90000"/>
              </a:lnSpc>
              <a:spcBef>
                <a:spcPts val="500"/>
              </a:spcBef>
              <a:spcAft>
                <a:spcPts val="0"/>
              </a:spcAft>
              <a:buClr>
                <a:srgbClr val="FFFFFF"/>
              </a:buClr>
              <a:buSzPts val="2400"/>
              <a:buChar char="•"/>
            </a:pPr>
            <a:endParaRPr lang="en-US" dirty="0">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dirty="0">
                <a:solidFill>
                  <a:srgbClr val="FFFFFF"/>
                </a:solidFill>
              </a:rPr>
              <a:t>Dilated fundus examination</a:t>
            </a:r>
            <a:endParaRPr dirty="0"/>
          </a:p>
          <a:p>
            <a:pPr marL="685800" lvl="1" indent="-76200" algn="l" rtl="0">
              <a:lnSpc>
                <a:spcPct val="90000"/>
              </a:lnSpc>
              <a:spcBef>
                <a:spcPts val="500"/>
              </a:spcBef>
              <a:spcAft>
                <a:spcPts val="0"/>
              </a:spcAft>
              <a:buClr>
                <a:schemeClr val="dk1"/>
              </a:buClr>
              <a:buSzPts val="2400"/>
              <a:buNone/>
            </a:pPr>
            <a:endParaRPr dirty="0">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dirty="0">
                <a:solidFill>
                  <a:srgbClr val="FFFFFF"/>
                </a:solidFill>
              </a:rPr>
              <a:t>Brimonidine ~ 20 min prior to procedure</a:t>
            </a:r>
            <a:endParaRPr dirty="0"/>
          </a:p>
          <a:p>
            <a:pPr marL="228600" lvl="0" indent="-50800" algn="l" rtl="0">
              <a:lnSpc>
                <a:spcPct val="90000"/>
              </a:lnSpc>
              <a:spcBef>
                <a:spcPts val="1000"/>
              </a:spcBef>
              <a:spcAft>
                <a:spcPts val="0"/>
              </a:spcAft>
              <a:buClr>
                <a:schemeClr val="dk1"/>
              </a:buClr>
              <a:buSzPts val="2800"/>
              <a:buNone/>
            </a:pPr>
            <a:endParaRPr dirty="0">
              <a:solidFill>
                <a:srgbClr val="FCFDFC"/>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6445D-1416-4AE0-8FE2-54D661D8901E}"/>
              </a:ext>
            </a:extLst>
          </p:cNvPr>
          <p:cNvSpPr>
            <a:spLocks noGrp="1"/>
          </p:cNvSpPr>
          <p:nvPr>
            <p:ph type="title"/>
          </p:nvPr>
        </p:nvSpPr>
        <p:spPr/>
        <p:txBody>
          <a:bodyPr/>
          <a:lstStyle/>
          <a:p>
            <a:pPr algn="ctr"/>
            <a:r>
              <a:rPr lang="en-US" b="1" dirty="0"/>
              <a:t>YAG Capsulotomy</a:t>
            </a:r>
            <a:endParaRPr lang="en-US" dirty="0"/>
          </a:p>
        </p:txBody>
      </p:sp>
      <p:sp>
        <p:nvSpPr>
          <p:cNvPr id="3" name="Text Placeholder 2">
            <a:extLst>
              <a:ext uri="{FF2B5EF4-FFF2-40B4-BE49-F238E27FC236}">
                <a16:creationId xmlns:a16="http://schemas.microsoft.com/office/drawing/2014/main" id="{C4610B63-DD1F-4821-9F59-192FD676CAA4}"/>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DB6C1AC2-739E-4912-8ABE-5F1086806802}"/>
              </a:ext>
            </a:extLst>
          </p:cNvPr>
          <p:cNvPicPr>
            <a:picLocks noChangeAspect="1"/>
          </p:cNvPicPr>
          <p:nvPr/>
        </p:nvPicPr>
        <p:blipFill>
          <a:blip r:embed="rId2"/>
          <a:stretch>
            <a:fillRect/>
          </a:stretch>
        </p:blipFill>
        <p:spPr>
          <a:xfrm rot="5400000">
            <a:off x="3590400" y="2206870"/>
            <a:ext cx="5011199" cy="3758399"/>
          </a:xfrm>
          <a:prstGeom prst="rect">
            <a:avLst/>
          </a:prstGeom>
        </p:spPr>
      </p:pic>
    </p:spTree>
    <p:extLst>
      <p:ext uri="{BB962C8B-B14F-4D97-AF65-F5344CB8AC3E}">
        <p14:creationId xmlns:p14="http://schemas.microsoft.com/office/powerpoint/2010/main" val="2314162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Selective Laser Trabeculoplasty</a:t>
            </a:r>
            <a:endParaRPr/>
          </a:p>
        </p:txBody>
      </p:sp>
      <p:sp>
        <p:nvSpPr>
          <p:cNvPr id="112" name="Google Shape;112;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CFDFC"/>
              </a:buClr>
              <a:buSzPts val="2800"/>
              <a:buChar char="•"/>
            </a:pPr>
            <a:r>
              <a:rPr lang="en-US">
                <a:solidFill>
                  <a:srgbClr val="FCFDFC"/>
                </a:solidFill>
              </a:rPr>
              <a:t>Major Studies on SLT vs. drops:</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a:p>
            <a:pPr marL="228600" lvl="0" indent="-228600" algn="l" rtl="0">
              <a:lnSpc>
                <a:spcPct val="90000"/>
              </a:lnSpc>
              <a:spcBef>
                <a:spcPts val="1000"/>
              </a:spcBef>
              <a:spcAft>
                <a:spcPts val="0"/>
              </a:spcAft>
              <a:buClr>
                <a:srgbClr val="FCFDFC"/>
              </a:buClr>
              <a:buSzPts val="2800"/>
              <a:buChar char="•"/>
            </a:pPr>
            <a:r>
              <a:rPr lang="en-US">
                <a:solidFill>
                  <a:srgbClr val="FCFDFC"/>
                </a:solidFill>
              </a:rPr>
              <a:t>2004 Lai, et. al.</a:t>
            </a:r>
            <a:endParaRPr/>
          </a:p>
          <a:p>
            <a:pPr marL="228600" lvl="0" indent="-228600" algn="l" rtl="0">
              <a:lnSpc>
                <a:spcPct val="90000"/>
              </a:lnSpc>
              <a:spcBef>
                <a:spcPts val="1000"/>
              </a:spcBef>
              <a:spcAft>
                <a:spcPts val="0"/>
              </a:spcAft>
              <a:buClr>
                <a:srgbClr val="FCFDFC"/>
              </a:buClr>
              <a:buSzPts val="2800"/>
              <a:buChar char="•"/>
            </a:pPr>
            <a:r>
              <a:rPr lang="en-US">
                <a:solidFill>
                  <a:srgbClr val="FCFDFC"/>
                </a:solidFill>
              </a:rPr>
              <a:t>2005 Nagar, et. al.</a:t>
            </a:r>
            <a:endParaRPr/>
          </a:p>
          <a:p>
            <a:pPr marL="228600" lvl="0" indent="-228600" algn="l" rtl="0">
              <a:lnSpc>
                <a:spcPct val="90000"/>
              </a:lnSpc>
              <a:spcBef>
                <a:spcPts val="1000"/>
              </a:spcBef>
              <a:spcAft>
                <a:spcPts val="0"/>
              </a:spcAft>
              <a:buClr>
                <a:srgbClr val="FCFDFC"/>
              </a:buClr>
              <a:buSzPts val="2800"/>
              <a:buChar char="•"/>
            </a:pPr>
            <a:r>
              <a:rPr lang="en-US">
                <a:solidFill>
                  <a:srgbClr val="FCFDFC"/>
                </a:solidFill>
              </a:rPr>
              <a:t>2006 McIlraith, et. al.</a:t>
            </a:r>
            <a:endParaRPr/>
          </a:p>
          <a:p>
            <a:pPr marL="228600" lvl="0" indent="-228600" algn="l" rtl="0">
              <a:lnSpc>
                <a:spcPct val="90000"/>
              </a:lnSpc>
              <a:spcBef>
                <a:spcPts val="1000"/>
              </a:spcBef>
              <a:spcAft>
                <a:spcPts val="0"/>
              </a:spcAft>
              <a:buClr>
                <a:srgbClr val="FCFDFC"/>
              </a:buClr>
              <a:buSzPts val="2800"/>
              <a:buChar char="•"/>
            </a:pPr>
            <a:r>
              <a:rPr lang="en-US">
                <a:solidFill>
                  <a:srgbClr val="FCFDFC"/>
                </a:solidFill>
              </a:rPr>
              <a:t>2009 Nagar, et. al.</a:t>
            </a:r>
            <a:endParaRPr/>
          </a:p>
          <a:p>
            <a:pPr marL="228600" lvl="0" indent="-228600" algn="l" rtl="0">
              <a:lnSpc>
                <a:spcPct val="90000"/>
              </a:lnSpc>
              <a:spcBef>
                <a:spcPts val="1000"/>
              </a:spcBef>
              <a:spcAft>
                <a:spcPts val="0"/>
              </a:spcAft>
              <a:buClr>
                <a:srgbClr val="FCFDFC"/>
              </a:buClr>
              <a:buSzPts val="2800"/>
              <a:buChar char="•"/>
            </a:pPr>
            <a:r>
              <a:rPr lang="en-US">
                <a:solidFill>
                  <a:srgbClr val="FCFDFC"/>
                </a:solidFill>
              </a:rPr>
              <a:t>2012 Katz, et. al.</a:t>
            </a:r>
            <a:endParaRPr/>
          </a:p>
          <a:p>
            <a:pPr marL="228600" lvl="0" indent="-228600" algn="l" rtl="0">
              <a:lnSpc>
                <a:spcPct val="90000"/>
              </a:lnSpc>
              <a:spcBef>
                <a:spcPts val="1000"/>
              </a:spcBef>
              <a:spcAft>
                <a:spcPts val="0"/>
              </a:spcAft>
              <a:buClr>
                <a:srgbClr val="FCFDFC"/>
              </a:buClr>
              <a:buSzPts val="2800"/>
              <a:buChar char="•"/>
            </a:pPr>
            <a:r>
              <a:rPr lang="en-US">
                <a:solidFill>
                  <a:srgbClr val="FCFDFC"/>
                </a:solidFill>
              </a:rPr>
              <a:t>2019 Gazzard, et. al.</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6445D-1416-4AE0-8FE2-54D661D8901E}"/>
              </a:ext>
            </a:extLst>
          </p:cNvPr>
          <p:cNvSpPr>
            <a:spLocks noGrp="1"/>
          </p:cNvSpPr>
          <p:nvPr>
            <p:ph type="title"/>
          </p:nvPr>
        </p:nvSpPr>
        <p:spPr/>
        <p:txBody>
          <a:bodyPr/>
          <a:lstStyle/>
          <a:p>
            <a:pPr algn="ctr"/>
            <a:r>
              <a:rPr lang="en-US" b="1" dirty="0"/>
              <a:t>YAG Capsulotomy</a:t>
            </a:r>
            <a:endParaRPr lang="en-US" dirty="0"/>
          </a:p>
        </p:txBody>
      </p:sp>
      <p:sp>
        <p:nvSpPr>
          <p:cNvPr id="3" name="Text Placeholder 2">
            <a:extLst>
              <a:ext uri="{FF2B5EF4-FFF2-40B4-BE49-F238E27FC236}">
                <a16:creationId xmlns:a16="http://schemas.microsoft.com/office/drawing/2014/main" id="{C4610B63-DD1F-4821-9F59-192FD676CAA4}"/>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D2754C9A-F44A-45F4-9D2C-0071EA38F997}"/>
              </a:ext>
            </a:extLst>
          </p:cNvPr>
          <p:cNvPicPr>
            <a:picLocks noChangeAspect="1"/>
          </p:cNvPicPr>
          <p:nvPr/>
        </p:nvPicPr>
        <p:blipFill>
          <a:blip r:embed="rId2"/>
          <a:stretch>
            <a:fillRect/>
          </a:stretch>
        </p:blipFill>
        <p:spPr>
          <a:xfrm rot="5400000">
            <a:off x="3507542" y="2186157"/>
            <a:ext cx="5176915" cy="3882686"/>
          </a:xfrm>
          <a:prstGeom prst="rect">
            <a:avLst/>
          </a:prstGeom>
        </p:spPr>
      </p:pic>
    </p:spTree>
    <p:extLst>
      <p:ext uri="{BB962C8B-B14F-4D97-AF65-F5344CB8AC3E}">
        <p14:creationId xmlns:p14="http://schemas.microsoft.com/office/powerpoint/2010/main" val="1145852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6445D-1416-4AE0-8FE2-54D661D8901E}"/>
              </a:ext>
            </a:extLst>
          </p:cNvPr>
          <p:cNvSpPr>
            <a:spLocks noGrp="1"/>
          </p:cNvSpPr>
          <p:nvPr>
            <p:ph type="title"/>
          </p:nvPr>
        </p:nvSpPr>
        <p:spPr/>
        <p:txBody>
          <a:bodyPr/>
          <a:lstStyle/>
          <a:p>
            <a:pPr algn="ctr"/>
            <a:r>
              <a:rPr lang="en-US" b="1" dirty="0"/>
              <a:t>YAG Capsulotomy</a:t>
            </a:r>
            <a:endParaRPr lang="en-US" dirty="0"/>
          </a:p>
        </p:txBody>
      </p:sp>
      <p:sp>
        <p:nvSpPr>
          <p:cNvPr id="3" name="Text Placeholder 2">
            <a:extLst>
              <a:ext uri="{FF2B5EF4-FFF2-40B4-BE49-F238E27FC236}">
                <a16:creationId xmlns:a16="http://schemas.microsoft.com/office/drawing/2014/main" id="{C4610B63-DD1F-4821-9F59-192FD676CAA4}"/>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4549C0B3-832B-4C9C-BD65-C46F9B0A62D3}"/>
              </a:ext>
            </a:extLst>
          </p:cNvPr>
          <p:cNvPicPr>
            <a:picLocks noChangeAspect="1"/>
          </p:cNvPicPr>
          <p:nvPr/>
        </p:nvPicPr>
        <p:blipFill>
          <a:blip r:embed="rId2"/>
          <a:stretch>
            <a:fillRect/>
          </a:stretch>
        </p:blipFill>
        <p:spPr>
          <a:xfrm>
            <a:off x="2823098" y="1462280"/>
            <a:ext cx="6770703" cy="5078027"/>
          </a:xfrm>
          <a:prstGeom prst="rect">
            <a:avLst/>
          </a:prstGeom>
        </p:spPr>
      </p:pic>
    </p:spTree>
    <p:extLst>
      <p:ext uri="{BB962C8B-B14F-4D97-AF65-F5344CB8AC3E}">
        <p14:creationId xmlns:p14="http://schemas.microsoft.com/office/powerpoint/2010/main" val="79847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6445D-1416-4AE0-8FE2-54D661D8901E}"/>
              </a:ext>
            </a:extLst>
          </p:cNvPr>
          <p:cNvSpPr>
            <a:spLocks noGrp="1"/>
          </p:cNvSpPr>
          <p:nvPr>
            <p:ph type="title"/>
          </p:nvPr>
        </p:nvSpPr>
        <p:spPr/>
        <p:txBody>
          <a:bodyPr/>
          <a:lstStyle/>
          <a:p>
            <a:pPr algn="ctr"/>
            <a:r>
              <a:rPr lang="en-US" b="1" dirty="0"/>
              <a:t>YAG Capsulotomy</a:t>
            </a:r>
            <a:endParaRPr lang="en-US" dirty="0"/>
          </a:p>
        </p:txBody>
      </p:sp>
      <p:sp>
        <p:nvSpPr>
          <p:cNvPr id="3" name="Text Placeholder 2">
            <a:extLst>
              <a:ext uri="{FF2B5EF4-FFF2-40B4-BE49-F238E27FC236}">
                <a16:creationId xmlns:a16="http://schemas.microsoft.com/office/drawing/2014/main" id="{C4610B63-DD1F-4821-9F59-192FD676CAA4}"/>
              </a:ext>
            </a:extLst>
          </p:cNvPr>
          <p:cNvSpPr>
            <a:spLocks noGrp="1"/>
          </p:cNvSpPr>
          <p:nvPr>
            <p:ph type="body" idx="1"/>
          </p:nvPr>
        </p:nvSpPr>
        <p:spPr/>
        <p:txBody>
          <a:bodyPr/>
          <a:lstStyle/>
          <a:p>
            <a:endParaRPr lang="en-US"/>
          </a:p>
        </p:txBody>
      </p:sp>
      <p:pic>
        <p:nvPicPr>
          <p:cNvPr id="6" name="Picture 5">
            <a:extLst>
              <a:ext uri="{FF2B5EF4-FFF2-40B4-BE49-F238E27FC236}">
                <a16:creationId xmlns:a16="http://schemas.microsoft.com/office/drawing/2014/main" id="{2F1332E3-ED2D-4C73-A8E1-342984AC09C9}"/>
              </a:ext>
            </a:extLst>
          </p:cNvPr>
          <p:cNvPicPr>
            <a:picLocks noChangeAspect="1"/>
          </p:cNvPicPr>
          <p:nvPr/>
        </p:nvPicPr>
        <p:blipFill>
          <a:blip r:embed="rId2"/>
          <a:stretch>
            <a:fillRect/>
          </a:stretch>
        </p:blipFill>
        <p:spPr>
          <a:xfrm rot="5400000">
            <a:off x="3454368" y="2149506"/>
            <a:ext cx="4963851" cy="3722888"/>
          </a:xfrm>
          <a:prstGeom prst="rect">
            <a:avLst/>
          </a:prstGeom>
        </p:spPr>
      </p:pic>
    </p:spTree>
    <p:extLst>
      <p:ext uri="{BB962C8B-B14F-4D97-AF65-F5344CB8AC3E}">
        <p14:creationId xmlns:p14="http://schemas.microsoft.com/office/powerpoint/2010/main" val="14217621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YAG Capsulotomy</a:t>
            </a:r>
            <a:endParaRPr/>
          </a:p>
        </p:txBody>
      </p:sp>
      <p:sp>
        <p:nvSpPr>
          <p:cNvPr id="309" name="Google Shape;309;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FFFF"/>
              </a:buClr>
              <a:buSzPts val="2800"/>
              <a:buChar char="•"/>
            </a:pPr>
            <a:r>
              <a:rPr lang="en-US">
                <a:solidFill>
                  <a:srgbClr val="FFFFFF"/>
                </a:solidFill>
              </a:rPr>
              <a:t>Procedure</a:t>
            </a:r>
            <a:endParaRPr/>
          </a:p>
          <a:p>
            <a:pPr marL="685800" lvl="1" indent="-76200" algn="l" rtl="0">
              <a:lnSpc>
                <a:spcPct val="90000"/>
              </a:lnSpc>
              <a:spcBef>
                <a:spcPts val="500"/>
              </a:spcBef>
              <a:spcAft>
                <a:spcPts val="0"/>
              </a:spcAft>
              <a:buClr>
                <a:schemeClr val="dk1"/>
              </a:buClr>
              <a:buSzPts val="2400"/>
              <a:buNone/>
            </a:pPr>
            <a:endParaRPr>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a:solidFill>
                  <a:srgbClr val="FFFFFF"/>
                </a:solidFill>
              </a:rPr>
              <a:t>1.0-1.3 mJ single pulse</a:t>
            </a:r>
            <a:endParaRPr/>
          </a:p>
          <a:p>
            <a:pPr marL="685800" lvl="1" indent="-76200" algn="l" rtl="0">
              <a:lnSpc>
                <a:spcPct val="90000"/>
              </a:lnSpc>
              <a:spcBef>
                <a:spcPts val="500"/>
              </a:spcBef>
              <a:spcAft>
                <a:spcPts val="0"/>
              </a:spcAft>
              <a:buClr>
                <a:schemeClr val="dk1"/>
              </a:buClr>
              <a:buSzPts val="2400"/>
              <a:buNone/>
            </a:pPr>
            <a:endParaRPr>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a:solidFill>
                  <a:srgbClr val="FFFFFF"/>
                </a:solidFill>
              </a:rPr>
              <a:t>Cruciate pattern</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YAG Capsulotomy</a:t>
            </a:r>
            <a:endParaRPr/>
          </a:p>
        </p:txBody>
      </p:sp>
      <p:sp>
        <p:nvSpPr>
          <p:cNvPr id="315" name="Google Shape;315;p38"/>
          <p:cNvSpPr txBox="1">
            <a:spLocks noGrp="1"/>
          </p:cNvSpPr>
          <p:nvPr>
            <p:ph type="body" idx="1"/>
          </p:nvPr>
        </p:nvSpPr>
        <p:spPr>
          <a:xfrm>
            <a:off x="838200" y="1825625"/>
            <a:ext cx="895175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FFFF"/>
              </a:buClr>
              <a:buSzPts val="2800"/>
              <a:buChar char="•"/>
            </a:pPr>
            <a:r>
              <a:rPr lang="en-US">
                <a:solidFill>
                  <a:srgbClr val="FFFFFF"/>
                </a:solidFill>
              </a:rPr>
              <a:t>Post-procedure</a:t>
            </a:r>
            <a:endParaRPr/>
          </a:p>
          <a:p>
            <a:pPr marL="685800" lvl="1" indent="-76200" algn="l" rtl="0">
              <a:lnSpc>
                <a:spcPct val="90000"/>
              </a:lnSpc>
              <a:spcBef>
                <a:spcPts val="500"/>
              </a:spcBef>
              <a:spcAft>
                <a:spcPts val="0"/>
              </a:spcAft>
              <a:buClr>
                <a:schemeClr val="dk1"/>
              </a:buClr>
              <a:buSzPts val="2400"/>
              <a:buNone/>
            </a:pPr>
            <a:endParaRPr>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a:solidFill>
                  <a:srgbClr val="FFFFFF"/>
                </a:solidFill>
              </a:rPr>
              <a:t>Brimonidine immediately following procedure</a:t>
            </a:r>
            <a:endParaRPr/>
          </a:p>
          <a:p>
            <a:pPr marL="685800" lvl="1" indent="-76200" algn="l" rtl="0">
              <a:lnSpc>
                <a:spcPct val="90000"/>
              </a:lnSpc>
              <a:spcBef>
                <a:spcPts val="500"/>
              </a:spcBef>
              <a:spcAft>
                <a:spcPts val="0"/>
              </a:spcAft>
              <a:buClr>
                <a:schemeClr val="dk1"/>
              </a:buClr>
              <a:buSzPts val="2400"/>
              <a:buNone/>
            </a:pPr>
            <a:endParaRPr>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a:solidFill>
                  <a:srgbClr val="FFFFFF"/>
                </a:solidFill>
              </a:rPr>
              <a:t>IOP check, 20-60 minutes post procedure</a:t>
            </a:r>
            <a:endParaRPr/>
          </a:p>
          <a:p>
            <a:pPr marL="685800" lvl="1" indent="-76200" algn="l" rtl="0">
              <a:lnSpc>
                <a:spcPct val="90000"/>
              </a:lnSpc>
              <a:spcBef>
                <a:spcPts val="500"/>
              </a:spcBef>
              <a:spcAft>
                <a:spcPts val="0"/>
              </a:spcAft>
              <a:buClr>
                <a:schemeClr val="dk1"/>
              </a:buClr>
              <a:buSzPts val="2400"/>
              <a:buNone/>
            </a:pPr>
            <a:endParaRPr>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a:solidFill>
                  <a:srgbClr val="FFFFFF"/>
                </a:solidFill>
              </a:rPr>
              <a:t>Pred-forte qid or Durezol bid x 7 days</a:t>
            </a:r>
            <a:endParaRPr/>
          </a:p>
          <a:p>
            <a:pPr marL="685800" lvl="1" indent="-76200" algn="l" rtl="0">
              <a:lnSpc>
                <a:spcPct val="90000"/>
              </a:lnSpc>
              <a:spcBef>
                <a:spcPts val="500"/>
              </a:spcBef>
              <a:spcAft>
                <a:spcPts val="0"/>
              </a:spcAft>
              <a:buClr>
                <a:schemeClr val="dk1"/>
              </a:buClr>
              <a:buSzPts val="2400"/>
              <a:buNone/>
            </a:pPr>
            <a:endParaRPr>
              <a:solidFill>
                <a:srgbClr val="FFFFFF"/>
              </a:solidFill>
            </a:endParaRPr>
          </a:p>
          <a:p>
            <a:pPr marL="685800" lvl="1" indent="-228600" algn="l" rtl="0">
              <a:lnSpc>
                <a:spcPct val="90000"/>
              </a:lnSpc>
              <a:spcBef>
                <a:spcPts val="500"/>
              </a:spcBef>
              <a:spcAft>
                <a:spcPts val="0"/>
              </a:spcAft>
              <a:buClr>
                <a:srgbClr val="FFFFFF"/>
              </a:buClr>
              <a:buSzPts val="2400"/>
              <a:buChar char="•"/>
            </a:pPr>
            <a:r>
              <a:rPr lang="en-US">
                <a:solidFill>
                  <a:srgbClr val="FFFFFF"/>
                </a:solidFill>
              </a:rPr>
              <a:t>1 week – check for inflammation and elevated IOP, dilate and check for any signs of holes, tears, or detachments, and well as ensuring capsular opening is complete</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BCB0A-DED2-46FE-A61C-7B7565372130}"/>
              </a:ext>
            </a:extLst>
          </p:cNvPr>
          <p:cNvSpPr>
            <a:spLocks noGrp="1"/>
          </p:cNvSpPr>
          <p:nvPr>
            <p:ph type="title"/>
          </p:nvPr>
        </p:nvSpPr>
        <p:spPr>
          <a:xfrm>
            <a:off x="634014" y="2766218"/>
            <a:ext cx="10515600" cy="1325563"/>
          </a:xfrm>
        </p:spPr>
        <p:txBody>
          <a:bodyPr/>
          <a:lstStyle/>
          <a:p>
            <a:pPr algn="ctr"/>
            <a:r>
              <a:rPr lang="en-US" dirty="0"/>
              <a:t>Thank You</a:t>
            </a:r>
          </a:p>
        </p:txBody>
      </p:sp>
    </p:spTree>
    <p:extLst>
      <p:ext uri="{BB962C8B-B14F-4D97-AF65-F5344CB8AC3E}">
        <p14:creationId xmlns:p14="http://schemas.microsoft.com/office/powerpoint/2010/main" val="1981275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Selective Laser Trabeculoplasty</a:t>
            </a:r>
            <a:endParaRPr/>
          </a:p>
        </p:txBody>
      </p:sp>
      <p:sp>
        <p:nvSpPr>
          <p:cNvPr id="118" name="Google Shape;11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CFDFC"/>
              </a:buClr>
              <a:buSzPts val="2800"/>
              <a:buChar char="•"/>
            </a:pPr>
            <a:r>
              <a:rPr lang="en-US">
                <a:solidFill>
                  <a:srgbClr val="FCFDFC"/>
                </a:solidFill>
              </a:rPr>
              <a:t>The 5 studies were analyzed by Li, et. al. and published in 2015</a:t>
            </a:r>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a:p>
            <a:pPr marL="228600" lvl="0" indent="-50800" algn="l" rtl="0">
              <a:lnSpc>
                <a:spcPct val="90000"/>
              </a:lnSpc>
              <a:spcBef>
                <a:spcPts val="1000"/>
              </a:spcBef>
              <a:spcAft>
                <a:spcPts val="0"/>
              </a:spcAft>
              <a:buClr>
                <a:schemeClr val="dk1"/>
              </a:buClr>
              <a:buSzPts val="2800"/>
              <a:buNone/>
            </a:pPr>
            <a:endParaRPr>
              <a:solidFill>
                <a:srgbClr val="FCFDFC"/>
              </a:solidFill>
            </a:endParaRPr>
          </a:p>
          <a:p>
            <a:pPr marL="228600" lvl="0" indent="-228600" algn="l" rtl="0">
              <a:lnSpc>
                <a:spcPct val="90000"/>
              </a:lnSpc>
              <a:spcBef>
                <a:spcPts val="1000"/>
              </a:spcBef>
              <a:spcAft>
                <a:spcPts val="0"/>
              </a:spcAft>
              <a:buClr>
                <a:srgbClr val="FCFDFC"/>
              </a:buClr>
              <a:buSzPts val="2800"/>
              <a:buChar char="•"/>
            </a:pPr>
            <a:r>
              <a:rPr lang="en-US">
                <a:solidFill>
                  <a:srgbClr val="FCFDFC"/>
                </a:solidFill>
              </a:rPr>
              <a:t>“Conclusions: Both SLT and topical medication demonstrate </a:t>
            </a:r>
            <a:r>
              <a:rPr lang="en-US">
                <a:solidFill>
                  <a:srgbClr val="FFFF00"/>
                </a:solidFill>
              </a:rPr>
              <a:t>similar success rates and effectiveness</a:t>
            </a:r>
            <a:r>
              <a:rPr lang="en-US">
                <a:solidFill>
                  <a:srgbClr val="FCFDFC"/>
                </a:solidFill>
              </a:rPr>
              <a:t> in lowering intraocular pressure in patients with open-angle glaucoma.”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Selective Laser Trabeculoplasty</a:t>
            </a:r>
            <a:endParaRPr/>
          </a:p>
        </p:txBody>
      </p:sp>
      <p:sp>
        <p:nvSpPr>
          <p:cNvPr id="124" name="Google Shape;124;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CFDFC"/>
              </a:buClr>
              <a:buSzPts val="2800"/>
              <a:buChar char="•"/>
            </a:pPr>
            <a:r>
              <a:rPr lang="en-US" dirty="0" err="1">
                <a:solidFill>
                  <a:srgbClr val="FCFDFC"/>
                </a:solidFill>
              </a:rPr>
              <a:t>Gazzard</a:t>
            </a:r>
            <a:r>
              <a:rPr lang="en-US" dirty="0">
                <a:solidFill>
                  <a:srgbClr val="FCFDFC"/>
                </a:solidFill>
              </a:rPr>
              <a:t> et. al., 2019, </a:t>
            </a:r>
            <a:r>
              <a:rPr lang="en-US" i="1" dirty="0">
                <a:solidFill>
                  <a:srgbClr val="FCFDFC"/>
                </a:solidFill>
              </a:rPr>
              <a:t>Selective laser trabeculoplasty versus eye drops for first-line treatment of ocular hypertension and glaucoma </a:t>
            </a:r>
            <a:r>
              <a:rPr lang="en-US" i="1" dirty="0">
                <a:solidFill>
                  <a:srgbClr val="FFFF00"/>
                </a:solidFill>
              </a:rPr>
              <a:t>(</a:t>
            </a:r>
            <a:r>
              <a:rPr lang="en-US" i="1" dirty="0" err="1">
                <a:solidFill>
                  <a:srgbClr val="FFFF00"/>
                </a:solidFill>
              </a:rPr>
              <a:t>LiGHT</a:t>
            </a:r>
            <a:r>
              <a:rPr lang="en-US" i="1" dirty="0">
                <a:solidFill>
                  <a:srgbClr val="FFFF00"/>
                </a:solidFill>
              </a:rPr>
              <a:t>)</a:t>
            </a:r>
            <a:endParaRPr dirty="0"/>
          </a:p>
          <a:p>
            <a:pPr marL="228600" lvl="0" indent="-50800" algn="l" rtl="0">
              <a:lnSpc>
                <a:spcPct val="90000"/>
              </a:lnSpc>
              <a:spcBef>
                <a:spcPts val="1000"/>
              </a:spcBef>
              <a:spcAft>
                <a:spcPts val="0"/>
              </a:spcAft>
              <a:buClr>
                <a:schemeClr val="dk1"/>
              </a:buClr>
              <a:buSzPts val="2800"/>
              <a:buNone/>
            </a:pPr>
            <a:endParaRPr i="1" dirty="0">
              <a:solidFill>
                <a:srgbClr val="FFFF00"/>
              </a:solidFill>
            </a:endParaRPr>
          </a:p>
          <a:p>
            <a:pPr marL="228600" lvl="0" indent="-228600" algn="l" rtl="0">
              <a:lnSpc>
                <a:spcPct val="90000"/>
              </a:lnSpc>
              <a:spcBef>
                <a:spcPts val="1000"/>
              </a:spcBef>
              <a:spcAft>
                <a:spcPts val="0"/>
              </a:spcAft>
              <a:buClr>
                <a:srgbClr val="FFFFFF"/>
              </a:buClr>
              <a:buSzPts val="2800"/>
              <a:buChar char="•"/>
            </a:pPr>
            <a:r>
              <a:rPr lang="en-US" dirty="0">
                <a:solidFill>
                  <a:srgbClr val="FFFFFF"/>
                </a:solidFill>
              </a:rPr>
              <a:t>At 36 months, </a:t>
            </a:r>
            <a:r>
              <a:rPr lang="en-US" dirty="0">
                <a:solidFill>
                  <a:srgbClr val="FFFF00"/>
                </a:solidFill>
              </a:rPr>
              <a:t>74.2% of patients</a:t>
            </a:r>
            <a:r>
              <a:rPr lang="en-US" dirty="0">
                <a:solidFill>
                  <a:srgbClr val="FFFFFF"/>
                </a:solidFill>
              </a:rPr>
              <a:t> in the selective laser trabeculoplasty group required </a:t>
            </a:r>
            <a:r>
              <a:rPr lang="en-US" dirty="0">
                <a:solidFill>
                  <a:srgbClr val="FFFF00"/>
                </a:solidFill>
              </a:rPr>
              <a:t>no drops</a:t>
            </a:r>
            <a:r>
              <a:rPr lang="en-US" dirty="0">
                <a:solidFill>
                  <a:srgbClr val="FFFFFF"/>
                </a:solidFill>
              </a:rPr>
              <a:t> to maintain intraocular pressure at target</a:t>
            </a:r>
            <a:endParaRPr dirty="0"/>
          </a:p>
          <a:p>
            <a:pPr marL="228600" lvl="0" indent="-50800" algn="l" rtl="0">
              <a:lnSpc>
                <a:spcPct val="90000"/>
              </a:lnSpc>
              <a:spcBef>
                <a:spcPts val="1000"/>
              </a:spcBef>
              <a:spcAft>
                <a:spcPts val="0"/>
              </a:spcAft>
              <a:buClr>
                <a:schemeClr val="dk1"/>
              </a:buClr>
              <a:buSzPts val="2800"/>
              <a:buNone/>
            </a:pPr>
            <a:endParaRPr dirty="0">
              <a:solidFill>
                <a:srgbClr val="FFFFFF"/>
              </a:solidFill>
            </a:endParaRPr>
          </a:p>
          <a:p>
            <a:pPr marL="228600" lvl="0" indent="-228600" algn="l" rtl="0">
              <a:lnSpc>
                <a:spcPct val="90000"/>
              </a:lnSpc>
              <a:spcBef>
                <a:spcPts val="1000"/>
              </a:spcBef>
              <a:spcAft>
                <a:spcPts val="0"/>
              </a:spcAft>
              <a:buClr>
                <a:srgbClr val="FFFFFF"/>
              </a:buClr>
              <a:buSzPts val="2800"/>
              <a:buChar char="•"/>
            </a:pPr>
            <a:r>
              <a:rPr lang="en-US" dirty="0">
                <a:solidFill>
                  <a:srgbClr val="FFFFFF"/>
                </a:solidFill>
              </a:rPr>
              <a:t>Glaucoma surgery was required in 11 patients in the eye drop group, but </a:t>
            </a:r>
            <a:r>
              <a:rPr lang="en-US" dirty="0">
                <a:solidFill>
                  <a:srgbClr val="FFFF00"/>
                </a:solidFill>
              </a:rPr>
              <a:t>none</a:t>
            </a:r>
            <a:r>
              <a:rPr lang="en-US" dirty="0">
                <a:solidFill>
                  <a:srgbClr val="FFFFFF"/>
                </a:solidFill>
              </a:rPr>
              <a:t> in the SLT group</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Selective Laser Trabeculoplasty</a:t>
            </a:r>
            <a:endParaRPr/>
          </a:p>
        </p:txBody>
      </p:sp>
      <p:sp>
        <p:nvSpPr>
          <p:cNvPr id="130" name="Google Shape;130;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CFDFC"/>
              </a:buClr>
              <a:buSzPts val="2800"/>
              <a:buChar char="•"/>
            </a:pPr>
            <a:r>
              <a:rPr lang="en-US">
                <a:solidFill>
                  <a:srgbClr val="FCFDFC"/>
                </a:solidFill>
              </a:rPr>
              <a:t>Gazzard et. al., </a:t>
            </a:r>
            <a:r>
              <a:rPr lang="en-US" i="1">
                <a:solidFill>
                  <a:srgbClr val="FCFDFC"/>
                </a:solidFill>
              </a:rPr>
              <a:t>Selective laser trabeculoplasty versus eye drops for first-line treatment of ocular hypertension and glaucoma </a:t>
            </a:r>
            <a:r>
              <a:rPr lang="en-US" i="1">
                <a:solidFill>
                  <a:srgbClr val="FFFF00"/>
                </a:solidFill>
              </a:rPr>
              <a:t>(LiGHT)</a:t>
            </a:r>
            <a:endParaRPr/>
          </a:p>
          <a:p>
            <a:pPr marL="228600" lvl="0" indent="-50800" algn="l" rtl="0">
              <a:lnSpc>
                <a:spcPct val="90000"/>
              </a:lnSpc>
              <a:spcBef>
                <a:spcPts val="1000"/>
              </a:spcBef>
              <a:spcAft>
                <a:spcPts val="0"/>
              </a:spcAft>
              <a:buClr>
                <a:schemeClr val="dk1"/>
              </a:buClr>
              <a:buSzPts val="2800"/>
              <a:buNone/>
            </a:pPr>
            <a:endParaRPr i="1">
              <a:solidFill>
                <a:srgbClr val="FFFF00"/>
              </a:solidFill>
            </a:endParaRPr>
          </a:p>
          <a:p>
            <a:pPr marL="228600" lvl="0" indent="-228600" algn="l" rtl="0">
              <a:lnSpc>
                <a:spcPct val="90000"/>
              </a:lnSpc>
              <a:spcBef>
                <a:spcPts val="1000"/>
              </a:spcBef>
              <a:spcAft>
                <a:spcPts val="0"/>
              </a:spcAft>
              <a:buClr>
                <a:srgbClr val="FFFFFF"/>
              </a:buClr>
              <a:buSzPts val="2800"/>
              <a:buChar char="•"/>
            </a:pPr>
            <a:r>
              <a:rPr lang="en-US">
                <a:solidFill>
                  <a:srgbClr val="FFFFFF"/>
                </a:solidFill>
              </a:rPr>
              <a:t>“Interpretation: </a:t>
            </a:r>
            <a:r>
              <a:rPr lang="en-US">
                <a:solidFill>
                  <a:srgbClr val="FFFF00"/>
                </a:solidFill>
              </a:rPr>
              <a:t>Selective laser trabeculoplasty should be offered as a first-line treatment for open angle glaucoma and ocular hypertension, supporting a change in clinical practice</a:t>
            </a:r>
            <a:r>
              <a:rPr lang="en-US">
                <a:solidFill>
                  <a:srgbClr val="FFFFFF"/>
                </a:solidFill>
              </a:rPr>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Selective Laser Trabeculoplasty</a:t>
            </a:r>
            <a:endParaRPr/>
          </a:p>
        </p:txBody>
      </p:sp>
      <p:sp>
        <p:nvSpPr>
          <p:cNvPr id="136" name="Google Shape;136;p9"/>
          <p:cNvSpPr txBox="1">
            <a:spLocks noGrp="1"/>
          </p:cNvSpPr>
          <p:nvPr>
            <p:ph type="body" idx="1"/>
          </p:nvPr>
        </p:nvSpPr>
        <p:spPr>
          <a:xfrm>
            <a:off x="838201" y="1501629"/>
            <a:ext cx="9320868" cy="4991246"/>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FCFDFC"/>
              </a:buClr>
              <a:buSzPct val="100000"/>
              <a:buChar char="•"/>
            </a:pPr>
            <a:r>
              <a:rPr lang="en-US">
                <a:solidFill>
                  <a:srgbClr val="FCFDFC"/>
                </a:solidFill>
              </a:rPr>
              <a:t>At the 2018 ARVO Meeting, Gandolfi et. al. presented the long term results of their </a:t>
            </a:r>
            <a:r>
              <a:rPr lang="en-US">
                <a:solidFill>
                  <a:srgbClr val="FFFF00"/>
                </a:solidFill>
              </a:rPr>
              <a:t>low power SLT </a:t>
            </a:r>
            <a:r>
              <a:rPr lang="en-US">
                <a:solidFill>
                  <a:srgbClr val="FCFDFC"/>
                </a:solidFill>
              </a:rPr>
              <a:t>vs conventional SLT and ALT study</a:t>
            </a:r>
            <a:endParaRPr/>
          </a:p>
          <a:p>
            <a:pPr marL="228600" lvl="0" indent="-64135" algn="l" rtl="0">
              <a:lnSpc>
                <a:spcPct val="90000"/>
              </a:lnSpc>
              <a:spcBef>
                <a:spcPts val="1000"/>
              </a:spcBef>
              <a:spcAft>
                <a:spcPts val="0"/>
              </a:spcAft>
              <a:buClr>
                <a:schemeClr val="dk1"/>
              </a:buClr>
              <a:buSzPct val="100000"/>
              <a:buNone/>
            </a:pPr>
            <a:endParaRPr>
              <a:solidFill>
                <a:srgbClr val="FCFDFC"/>
              </a:solidFill>
            </a:endParaRPr>
          </a:p>
          <a:p>
            <a:pPr marL="228600" lvl="0" indent="-228600" algn="l" rtl="0">
              <a:lnSpc>
                <a:spcPct val="90000"/>
              </a:lnSpc>
              <a:spcBef>
                <a:spcPts val="1000"/>
              </a:spcBef>
              <a:spcAft>
                <a:spcPts val="0"/>
              </a:spcAft>
              <a:buClr>
                <a:srgbClr val="FCFDFC"/>
              </a:buClr>
              <a:buSzPct val="100000"/>
              <a:buChar char="•"/>
            </a:pPr>
            <a:r>
              <a:rPr lang="en-US">
                <a:solidFill>
                  <a:srgbClr val="FCFDFC"/>
                </a:solidFill>
              </a:rPr>
              <a:t>Group 1:  360° </a:t>
            </a:r>
            <a:r>
              <a:rPr lang="en-US">
                <a:solidFill>
                  <a:srgbClr val="FFFF00"/>
                </a:solidFill>
              </a:rPr>
              <a:t>low power</a:t>
            </a:r>
            <a:r>
              <a:rPr lang="en-US">
                <a:solidFill>
                  <a:srgbClr val="FCFDFC"/>
                </a:solidFill>
              </a:rPr>
              <a:t> SLT (0.4 mJ, 50-60 spots), </a:t>
            </a:r>
            <a:r>
              <a:rPr lang="en-US">
                <a:solidFill>
                  <a:srgbClr val="FFFF00"/>
                </a:solidFill>
              </a:rPr>
              <a:t>repeated annually</a:t>
            </a:r>
            <a:endParaRPr/>
          </a:p>
          <a:p>
            <a:pPr marL="228600" lvl="0" indent="-64135" algn="l" rtl="0">
              <a:lnSpc>
                <a:spcPct val="90000"/>
              </a:lnSpc>
              <a:spcBef>
                <a:spcPts val="1000"/>
              </a:spcBef>
              <a:spcAft>
                <a:spcPts val="0"/>
              </a:spcAft>
              <a:buClr>
                <a:schemeClr val="dk1"/>
              </a:buClr>
              <a:buSzPct val="100000"/>
              <a:buNone/>
            </a:pPr>
            <a:endParaRPr>
              <a:solidFill>
                <a:srgbClr val="FCFDFC"/>
              </a:solidFill>
            </a:endParaRPr>
          </a:p>
          <a:p>
            <a:pPr marL="228600" lvl="0" indent="-228600" algn="l" rtl="0">
              <a:lnSpc>
                <a:spcPct val="90000"/>
              </a:lnSpc>
              <a:spcBef>
                <a:spcPts val="1000"/>
              </a:spcBef>
              <a:spcAft>
                <a:spcPts val="0"/>
              </a:spcAft>
              <a:buClr>
                <a:srgbClr val="FCFDFC"/>
              </a:buClr>
              <a:buSzPct val="100000"/>
              <a:buChar char="•"/>
            </a:pPr>
            <a:r>
              <a:rPr lang="en-US">
                <a:solidFill>
                  <a:srgbClr val="FCFDFC"/>
                </a:solidFill>
              </a:rPr>
              <a:t>Group 2:  360° </a:t>
            </a:r>
            <a:r>
              <a:rPr lang="en-US">
                <a:solidFill>
                  <a:srgbClr val="FFFF00"/>
                </a:solidFill>
              </a:rPr>
              <a:t>conventional SLT</a:t>
            </a:r>
            <a:r>
              <a:rPr lang="en-US">
                <a:solidFill>
                  <a:srgbClr val="FCFDFC"/>
                </a:solidFill>
              </a:rPr>
              <a:t>, (70-80 spots, power increased from 0.5 mJ stepwise until an “air-bubble” was obtained; then, the power was lowered by one energy step) to be </a:t>
            </a:r>
            <a:r>
              <a:rPr lang="en-US">
                <a:solidFill>
                  <a:srgbClr val="FFFF00"/>
                </a:solidFill>
              </a:rPr>
              <a:t>repeated PRN</a:t>
            </a:r>
            <a:endParaRPr/>
          </a:p>
          <a:p>
            <a:pPr marL="228600" lvl="0" indent="-64135" algn="l" rtl="0">
              <a:lnSpc>
                <a:spcPct val="90000"/>
              </a:lnSpc>
              <a:spcBef>
                <a:spcPts val="1000"/>
              </a:spcBef>
              <a:spcAft>
                <a:spcPts val="0"/>
              </a:spcAft>
              <a:buClr>
                <a:schemeClr val="dk1"/>
              </a:buClr>
              <a:buSzPct val="100000"/>
              <a:buNone/>
            </a:pPr>
            <a:endParaRPr>
              <a:solidFill>
                <a:srgbClr val="FCFDFC"/>
              </a:solidFill>
            </a:endParaRPr>
          </a:p>
          <a:p>
            <a:pPr marL="228600" lvl="0" indent="-228600" algn="l" rtl="0">
              <a:lnSpc>
                <a:spcPct val="90000"/>
              </a:lnSpc>
              <a:spcBef>
                <a:spcPts val="1000"/>
              </a:spcBef>
              <a:spcAft>
                <a:spcPts val="0"/>
              </a:spcAft>
              <a:buClr>
                <a:srgbClr val="FCFDFC"/>
              </a:buClr>
              <a:buSzPct val="100000"/>
              <a:buChar char="•"/>
            </a:pPr>
            <a:r>
              <a:rPr lang="en-US">
                <a:solidFill>
                  <a:srgbClr val="FCFDFC"/>
                </a:solidFill>
              </a:rPr>
              <a:t>Group 3: 360° </a:t>
            </a:r>
            <a:r>
              <a:rPr lang="en-US">
                <a:solidFill>
                  <a:srgbClr val="FFFF00"/>
                </a:solidFill>
              </a:rPr>
              <a:t>ALT</a:t>
            </a:r>
            <a:r>
              <a:rPr lang="en-US">
                <a:solidFill>
                  <a:srgbClr val="FCFDFC"/>
                </a:solidFill>
              </a:rPr>
              <a:t>, (50 m spot, 0.5 – 0.8 W, 70-90 spots) performed once, with </a:t>
            </a:r>
            <a:r>
              <a:rPr lang="en-US">
                <a:solidFill>
                  <a:srgbClr val="FFFF00"/>
                </a:solidFill>
              </a:rPr>
              <a:t>no re-treatments </a:t>
            </a:r>
            <a:r>
              <a:rPr lang="en-US">
                <a:solidFill>
                  <a:srgbClr val="FCFDFC"/>
                </a:solidFill>
              </a:rPr>
              <a:t>allowed</a:t>
            </a:r>
            <a:endParaRPr/>
          </a:p>
        </p:txBody>
      </p:sp>
    </p:spTree>
  </p:cSld>
  <p:clrMapOvr>
    <a:masterClrMapping/>
  </p:clrMapOvr>
</p:sld>
</file>

<file path=ppt/theme/theme1.xml><?xml version="1.0" encoding="utf-8"?>
<a:theme xmlns:a="http://schemas.openxmlformats.org/drawingml/2006/main" name="Office Theme">
  <a:themeElements>
    <a:clrScheme name="Custom 1">
      <a:dk1>
        <a:srgbClr val="6AE1FF"/>
      </a:dk1>
      <a:lt1>
        <a:srgbClr val="6AE1FF"/>
      </a:lt1>
      <a:dk2>
        <a:srgbClr val="FFFFFF"/>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1674</Words>
  <Application>Microsoft Office PowerPoint</Application>
  <PresentationFormat>Widescreen</PresentationFormat>
  <Paragraphs>312</Paragraphs>
  <Slides>55</Slides>
  <Notes>42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Calibri</vt:lpstr>
      <vt:lpstr>Office Theme</vt:lpstr>
      <vt:lpstr>Shooting Pearls: SLT, LPI, and YAG Capsulotomy</vt:lpstr>
      <vt:lpstr>Selective Laser Trabeculoplasty</vt:lpstr>
      <vt:lpstr>Selective Laser Trabeculoplasty</vt:lpstr>
      <vt:lpstr>Selective Laser Trabeculoplasty</vt:lpstr>
      <vt:lpstr>Selective Laser Trabeculoplasty</vt:lpstr>
      <vt:lpstr>Selective Laser Trabeculoplasty</vt:lpstr>
      <vt:lpstr>Selective Laser Trabeculoplasty</vt:lpstr>
      <vt:lpstr>Selective Laser Trabeculoplasty</vt:lpstr>
      <vt:lpstr>Selective Laser Trabeculoplasty</vt:lpstr>
      <vt:lpstr>Selective Laser Trabeculoplasty</vt:lpstr>
      <vt:lpstr>Selective Laser Trabeculoplasty</vt:lpstr>
      <vt:lpstr>Selective Laser Trabeculoplasty</vt:lpstr>
      <vt:lpstr>Selective Laser Trabeculoplasty</vt:lpstr>
      <vt:lpstr>Selective Laser Trabeculoplasty</vt:lpstr>
      <vt:lpstr>Selective Laser Trabeculoplasty</vt:lpstr>
      <vt:lpstr>Selective Laser Trabeculoplasty</vt:lpstr>
      <vt:lpstr>Selective Laser Trabeculoplasty</vt:lpstr>
      <vt:lpstr>Selective Laser Trabeculoplasty</vt:lpstr>
      <vt:lpstr>Selective Laser Trabeculoplasty</vt:lpstr>
      <vt:lpstr>Selective Laser Trabeculoplasty</vt:lpstr>
      <vt:lpstr>Selective Laser Trabeculoplasty</vt:lpstr>
      <vt:lpstr>Selective Laser Trabeculoplasty</vt:lpstr>
      <vt:lpstr>Selective Laser Trabeculoplasty</vt:lpstr>
      <vt:lpstr>Selective Laser Trabeculoplasty</vt:lpstr>
      <vt:lpstr>Laser Peripheral Iridotomy</vt:lpstr>
      <vt:lpstr>Laser Peripheral Iridotomy</vt:lpstr>
      <vt:lpstr>Laser Peripheral Iridotomy</vt:lpstr>
      <vt:lpstr>Laser Peripheral Iridotomy</vt:lpstr>
      <vt:lpstr>Laser Peripheral Iridotomy</vt:lpstr>
      <vt:lpstr>Laser Peripheral Iridotomy</vt:lpstr>
      <vt:lpstr>Laser Peripheral Iridotomy  He, et. al., Lancet 2019</vt:lpstr>
      <vt:lpstr>Laser Peripheral Iridotomy  He, et. al., Lancet 2019</vt:lpstr>
      <vt:lpstr>Laser Peripheral Iridotomy  He, et. al., Lancet 2019</vt:lpstr>
      <vt:lpstr>Laser Peripheral Iridotomy  He, et. al., Lancet 2019</vt:lpstr>
      <vt:lpstr>Laser Peripheral Iridotomy  Azuara-Blanco,  et. al., Lancet 2016</vt:lpstr>
      <vt:lpstr>Laser Peripheral Iridotomy  Azuara-Blanco,  et. al., Lancet 2016</vt:lpstr>
      <vt:lpstr>Laser Peripheral Iridotomy</vt:lpstr>
      <vt:lpstr>Laser Peripheral Iridotomy</vt:lpstr>
      <vt:lpstr>Laser Peripheral Iridotomy</vt:lpstr>
      <vt:lpstr>Laser Peripheral Iridotomy</vt:lpstr>
      <vt:lpstr>Laser Peripheral Iridotomy</vt:lpstr>
      <vt:lpstr>Laser Peripheral Iridotomy</vt:lpstr>
      <vt:lpstr>Laser Peripheral Iridotomy</vt:lpstr>
      <vt:lpstr>Laser Peripheral Iridotomy</vt:lpstr>
      <vt:lpstr>Laser Peripheral Iridotomy</vt:lpstr>
      <vt:lpstr>YAG Capsulotomy</vt:lpstr>
      <vt:lpstr>YAG Capsulotomy</vt:lpstr>
      <vt:lpstr>YAG Capsulotomy</vt:lpstr>
      <vt:lpstr>YAG Capsulotomy</vt:lpstr>
      <vt:lpstr>YAG Capsulotomy</vt:lpstr>
      <vt:lpstr>YAG Capsulotomy</vt:lpstr>
      <vt:lpstr>YAG Capsulotomy</vt:lpstr>
      <vt:lpstr>YAG Capsulotomy</vt:lpstr>
      <vt:lpstr>YAG Capsulotomy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Shooting Pearls: SLT, LPI, and YAG Capsulotomy</dc:title>
  <dc:creator>Spencer Johnson</dc:creator>
  <cp:lastModifiedBy>Spencer Johnson</cp:lastModifiedBy>
  <cp:revision>9</cp:revision>
  <dcterms:created xsi:type="dcterms:W3CDTF">2021-03-08T16:54:15Z</dcterms:created>
  <dcterms:modified xsi:type="dcterms:W3CDTF">2021-03-29T19:12:24Z</dcterms:modified>
</cp:coreProperties>
</file>