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67"/>
  </p:notesMasterIdLst>
  <p:handoutMasterIdLst>
    <p:handoutMasterId r:id="rId68"/>
  </p:handoutMasterIdLst>
  <p:sldIdLst>
    <p:sldId id="256" r:id="rId2"/>
    <p:sldId id="295" r:id="rId3"/>
    <p:sldId id="296" r:id="rId4"/>
    <p:sldId id="346" r:id="rId5"/>
    <p:sldId id="347" r:id="rId6"/>
    <p:sldId id="352" r:id="rId7"/>
    <p:sldId id="348" r:id="rId8"/>
    <p:sldId id="349" r:id="rId9"/>
    <p:sldId id="351" r:id="rId10"/>
    <p:sldId id="353" r:id="rId11"/>
    <p:sldId id="359" r:id="rId12"/>
    <p:sldId id="356" r:id="rId13"/>
    <p:sldId id="357" r:id="rId14"/>
    <p:sldId id="386" r:id="rId15"/>
    <p:sldId id="385" r:id="rId16"/>
    <p:sldId id="358" r:id="rId17"/>
    <p:sldId id="341" r:id="rId18"/>
    <p:sldId id="361" r:id="rId19"/>
    <p:sldId id="363" r:id="rId20"/>
    <p:sldId id="364" r:id="rId21"/>
    <p:sldId id="362" r:id="rId22"/>
    <p:sldId id="365" r:id="rId23"/>
    <p:sldId id="366" r:id="rId24"/>
    <p:sldId id="367" r:id="rId25"/>
    <p:sldId id="368" r:id="rId26"/>
    <p:sldId id="369" r:id="rId27"/>
    <p:sldId id="370" r:id="rId28"/>
    <p:sldId id="371" r:id="rId29"/>
    <p:sldId id="373" r:id="rId30"/>
    <p:sldId id="381" r:id="rId31"/>
    <p:sldId id="374" r:id="rId32"/>
    <p:sldId id="375" r:id="rId33"/>
    <p:sldId id="383" r:id="rId34"/>
    <p:sldId id="382" r:id="rId35"/>
    <p:sldId id="387" r:id="rId36"/>
    <p:sldId id="388" r:id="rId37"/>
    <p:sldId id="390" r:id="rId38"/>
    <p:sldId id="391" r:id="rId39"/>
    <p:sldId id="392" r:id="rId40"/>
    <p:sldId id="393" r:id="rId41"/>
    <p:sldId id="400" r:id="rId42"/>
    <p:sldId id="395" r:id="rId43"/>
    <p:sldId id="401" r:id="rId44"/>
    <p:sldId id="402" r:id="rId45"/>
    <p:sldId id="397" r:id="rId46"/>
    <p:sldId id="398" r:id="rId47"/>
    <p:sldId id="403" r:id="rId48"/>
    <p:sldId id="360" r:id="rId49"/>
    <p:sldId id="420" r:id="rId50"/>
    <p:sldId id="421" r:id="rId51"/>
    <p:sldId id="422" r:id="rId52"/>
    <p:sldId id="423" r:id="rId53"/>
    <p:sldId id="434" r:id="rId54"/>
    <p:sldId id="424" r:id="rId55"/>
    <p:sldId id="425" r:id="rId56"/>
    <p:sldId id="426" r:id="rId57"/>
    <p:sldId id="427" r:id="rId58"/>
    <p:sldId id="428" r:id="rId59"/>
    <p:sldId id="449" r:id="rId60"/>
    <p:sldId id="429" r:id="rId61"/>
    <p:sldId id="450" r:id="rId62"/>
    <p:sldId id="430" r:id="rId63"/>
    <p:sldId id="451" r:id="rId64"/>
    <p:sldId id="465" r:id="rId65"/>
    <p:sldId id="463" r:id="rId66"/>
  </p:sldIdLst>
  <p:sldSz cx="9144000" cy="5143500" type="screen16x9"/>
  <p:notesSz cx="7315200" cy="9601200"/>
  <p:embeddedFontLst>
    <p:embeddedFont>
      <p:font typeface="Georgia" panose="02040502050405020303" pitchFamily="18" charset="0"/>
      <p:regular r:id="rId69"/>
      <p:bold r:id="rId70"/>
      <p:italic r:id="rId71"/>
      <p:boldItalic r:id="rId72"/>
    </p:embeddedFont>
    <p:embeddedFont>
      <p:font typeface="Inria Sans" panose="020B0604020202020204" charset="0"/>
      <p:regular r:id="rId73"/>
      <p:bold r:id="rId74"/>
      <p:italic r:id="rId75"/>
      <p:boldItalic r:id="rId76"/>
    </p:embeddedFont>
    <p:embeddedFont>
      <p:font typeface="Inria Sans Light" panose="020B0604020202020204" charset="0"/>
      <p:regular r:id="rId77"/>
      <p:bold r:id="rId78"/>
      <p:italic r:id="rId79"/>
      <p:boldItalic r:id="rId80"/>
    </p:embeddedFont>
    <p:embeddedFont>
      <p:font typeface="Lato" panose="020F0502020204030203" pitchFamily="34" charset="0"/>
      <p:regular r:id="rId81"/>
      <p:bold r:id="rId82"/>
      <p:italic r:id="rId83"/>
      <p:boldItalic r:id="rId84"/>
    </p:embeddedFont>
    <p:embeddedFont>
      <p:font typeface="Raleway" pitchFamily="2" charset="0"/>
      <p:regular r:id="rId85"/>
      <p:bold r:id="rId86"/>
      <p:italic r:id="rId87"/>
      <p:boldItalic r:id="rId88"/>
    </p:embeddedFont>
    <p:embeddedFont>
      <p:font typeface="Saira Semi Condensed" panose="020B0604020202020204" charset="0"/>
      <p:regular r:id="rId89"/>
      <p:bold r:id="rId9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67ABAA51-F130-43BB-A8E5-B1C0BB1243BC}">
          <p14:sldIdLst>
            <p14:sldId id="256"/>
            <p14:sldId id="295"/>
            <p14:sldId id="296"/>
          </p14:sldIdLst>
        </p14:section>
        <p14:section name="Cellulitis" id="{2AF462EE-5DFF-4F60-9F83-457510F68C90}">
          <p14:sldIdLst>
            <p14:sldId id="346"/>
            <p14:sldId id="347"/>
            <p14:sldId id="352"/>
            <p14:sldId id="348"/>
            <p14:sldId id="349"/>
            <p14:sldId id="351"/>
            <p14:sldId id="353"/>
            <p14:sldId id="359"/>
            <p14:sldId id="356"/>
            <p14:sldId id="357"/>
            <p14:sldId id="386"/>
            <p14:sldId id="385"/>
            <p14:sldId id="358"/>
            <p14:sldId id="341"/>
            <p14:sldId id="361"/>
            <p14:sldId id="363"/>
            <p14:sldId id="364"/>
            <p14:sldId id="362"/>
          </p14:sldIdLst>
        </p14:section>
        <p14:section name="Corneal Abrasion" id="{55DA4B55-7BB1-4363-9075-C4F5FC61F410}">
          <p14:sldIdLst>
            <p14:sldId id="365"/>
            <p14:sldId id="366"/>
            <p14:sldId id="367"/>
            <p14:sldId id="368"/>
            <p14:sldId id="369"/>
            <p14:sldId id="370"/>
            <p14:sldId id="371"/>
            <p14:sldId id="373"/>
            <p14:sldId id="381"/>
            <p14:sldId id="374"/>
            <p14:sldId id="375"/>
            <p14:sldId id="383"/>
            <p14:sldId id="382"/>
          </p14:sldIdLst>
        </p14:section>
        <p14:section name="Endotheliitis" id="{20E6EEB6-9D53-47E8-AEF8-CB71767628B6}">
          <p14:sldIdLst>
            <p14:sldId id="387"/>
            <p14:sldId id="388"/>
            <p14:sldId id="390"/>
            <p14:sldId id="391"/>
            <p14:sldId id="392"/>
            <p14:sldId id="393"/>
            <p14:sldId id="400"/>
            <p14:sldId id="395"/>
            <p14:sldId id="401"/>
            <p14:sldId id="402"/>
            <p14:sldId id="397"/>
            <p14:sldId id="398"/>
            <p14:sldId id="403"/>
            <p14:sldId id="360"/>
          </p14:sldIdLst>
        </p14:section>
        <p14:section name="OSSN" id="{38C3AFDF-C7C0-4C12-AC91-FE5DEC743C42}">
          <p14:sldIdLst>
            <p14:sldId id="420"/>
            <p14:sldId id="421"/>
            <p14:sldId id="422"/>
            <p14:sldId id="423"/>
            <p14:sldId id="434"/>
            <p14:sldId id="424"/>
            <p14:sldId id="425"/>
            <p14:sldId id="426"/>
            <p14:sldId id="427"/>
            <p14:sldId id="428"/>
            <p14:sldId id="449"/>
            <p14:sldId id="429"/>
            <p14:sldId id="450"/>
            <p14:sldId id="430"/>
          </p14:sldIdLst>
        </p14:section>
        <p14:section name="Conclusion" id="{B40A31E0-072A-4789-91A5-91382BF73094}">
          <p14:sldIdLst>
            <p14:sldId id="451"/>
            <p14:sldId id="465"/>
            <p14:sldId id="46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98665B7-6574-423E-A4B5-A6C020D860FF}">
  <a:tblStyle styleId="{C98665B7-6574-423E-A4B5-A6C020D860FF}"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1A8698C-63BC-4B6A-AE92-7E62379B4444}"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98" autoAdjust="0"/>
    <p:restoredTop sz="82199" autoAdjust="0"/>
  </p:normalViewPr>
  <p:slideViewPr>
    <p:cSldViewPr snapToGrid="0">
      <p:cViewPr varScale="1">
        <p:scale>
          <a:sx n="120" d="100"/>
          <a:sy n="120" d="100"/>
        </p:scale>
        <p:origin x="1338" y="114"/>
      </p:cViewPr>
      <p:guideLst/>
    </p:cSldViewPr>
  </p:slideViewPr>
  <p:notesTextViewPr>
    <p:cViewPr>
      <p:scale>
        <a:sx n="1" d="1"/>
        <a:sy n="1" d="1"/>
      </p:scale>
      <p:origin x="0" y="0"/>
    </p:cViewPr>
  </p:notesTextViewPr>
  <p:sorterViewPr>
    <p:cViewPr>
      <p:scale>
        <a:sx n="146" d="100"/>
        <a:sy n="146" d="100"/>
      </p:scale>
      <p:origin x="0" y="-2472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handoutMaster" Target="handoutMasters/handoutMaster1.xml"/><Relationship Id="rId84" Type="http://schemas.openxmlformats.org/officeDocument/2006/relationships/font" Target="fonts/font16.fntdata"/><Relationship Id="rId89" Type="http://schemas.openxmlformats.org/officeDocument/2006/relationships/font" Target="fonts/font21.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6.fntdata"/><Relationship Id="rId79" Type="http://schemas.openxmlformats.org/officeDocument/2006/relationships/font" Target="fonts/font11.fntdata"/><Relationship Id="rId5" Type="http://schemas.openxmlformats.org/officeDocument/2006/relationships/slide" Target="slides/slide4.xml"/><Relationship Id="rId90" Type="http://schemas.openxmlformats.org/officeDocument/2006/relationships/font" Target="fonts/font22.fntdata"/><Relationship Id="rId95" Type="http://schemas.microsoft.com/office/2016/11/relationships/changesInfo" Target="changesInfos/changesInfo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font" Target="fonts/font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4.fntdata"/><Relationship Id="rId80" Type="http://schemas.openxmlformats.org/officeDocument/2006/relationships/font" Target="fonts/font12.fntdata"/><Relationship Id="rId85" Type="http://schemas.openxmlformats.org/officeDocument/2006/relationships/font" Target="fonts/font17.fntdata"/><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2.fntdata"/><Relationship Id="rId75" Type="http://schemas.openxmlformats.org/officeDocument/2006/relationships/font" Target="fonts/font7.fntdata"/><Relationship Id="rId83" Type="http://schemas.openxmlformats.org/officeDocument/2006/relationships/font" Target="fonts/font15.fntdata"/><Relationship Id="rId88" Type="http://schemas.openxmlformats.org/officeDocument/2006/relationships/font" Target="fonts/font20.fntdata"/><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5.fntdata"/><Relationship Id="rId78" Type="http://schemas.openxmlformats.org/officeDocument/2006/relationships/font" Target="fonts/font10.fntdata"/><Relationship Id="rId81" Type="http://schemas.openxmlformats.org/officeDocument/2006/relationships/font" Target="fonts/font13.fntdata"/><Relationship Id="rId86" Type="http://schemas.openxmlformats.org/officeDocument/2006/relationships/font" Target="fonts/font18.fntdata"/><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8.fntdata"/><Relationship Id="rId7" Type="http://schemas.openxmlformats.org/officeDocument/2006/relationships/slide" Target="slides/slide6.xml"/><Relationship Id="rId71" Type="http://schemas.openxmlformats.org/officeDocument/2006/relationships/font" Target="fonts/font3.fntdata"/><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9.fntdata"/><Relationship Id="rId61" Type="http://schemas.openxmlformats.org/officeDocument/2006/relationships/slide" Target="slides/slide60.xml"/><Relationship Id="rId82" Type="http://schemas.openxmlformats.org/officeDocument/2006/relationships/font" Target="fonts/font14.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9.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anna Kruoch" userId="01ec58b87ce2af84" providerId="LiveId" clId="{F617DFCE-4E0A-4A3A-8BA3-FDD6CDD864F7}"/>
    <pc:docChg chg="undo custSel addSld delSld modSld addSection delSection modSection">
      <pc:chgData name="Zanna Kruoch" userId="01ec58b87ce2af84" providerId="LiveId" clId="{F617DFCE-4E0A-4A3A-8BA3-FDD6CDD864F7}" dt="2023-02-14T14:19:14.046" v="185" actId="20577"/>
      <pc:docMkLst>
        <pc:docMk/>
      </pc:docMkLst>
      <pc:sldChg chg="modSp mod">
        <pc:chgData name="Zanna Kruoch" userId="01ec58b87ce2af84" providerId="LiveId" clId="{F617DFCE-4E0A-4A3A-8BA3-FDD6CDD864F7}" dt="2023-02-14T14:13:43.587" v="137" actId="404"/>
        <pc:sldMkLst>
          <pc:docMk/>
          <pc:sldMk cId="0" sldId="256"/>
        </pc:sldMkLst>
        <pc:spChg chg="mod">
          <ac:chgData name="Zanna Kruoch" userId="01ec58b87ce2af84" providerId="LiveId" clId="{F617DFCE-4E0A-4A3A-8BA3-FDD6CDD864F7}" dt="2023-02-14T14:13:43.587" v="137" actId="404"/>
          <ac:spMkLst>
            <pc:docMk/>
            <pc:sldMk cId="0" sldId="256"/>
            <ac:spMk id="3" creationId="{00000000-0000-0000-0000-000000000000}"/>
          </ac:spMkLst>
        </pc:spChg>
      </pc:sldChg>
      <pc:sldChg chg="del">
        <pc:chgData name="Zanna Kruoch" userId="01ec58b87ce2af84" providerId="LiveId" clId="{F617DFCE-4E0A-4A3A-8BA3-FDD6CDD864F7}" dt="2023-02-14T14:14:29.251" v="141" actId="18676"/>
        <pc:sldMkLst>
          <pc:docMk/>
          <pc:sldMk cId="3288136552" sldId="297"/>
        </pc:sldMkLst>
      </pc:sldChg>
      <pc:sldChg chg="del">
        <pc:chgData name="Zanna Kruoch" userId="01ec58b87ce2af84" providerId="LiveId" clId="{F617DFCE-4E0A-4A3A-8BA3-FDD6CDD864F7}" dt="2023-02-14T14:14:29.251" v="141" actId="18676"/>
        <pc:sldMkLst>
          <pc:docMk/>
          <pc:sldMk cId="1126017326" sldId="298"/>
        </pc:sldMkLst>
      </pc:sldChg>
      <pc:sldChg chg="del">
        <pc:chgData name="Zanna Kruoch" userId="01ec58b87ce2af84" providerId="LiveId" clId="{F617DFCE-4E0A-4A3A-8BA3-FDD6CDD864F7}" dt="2023-02-14T14:14:29.251" v="141" actId="18676"/>
        <pc:sldMkLst>
          <pc:docMk/>
          <pc:sldMk cId="2927406296" sldId="299"/>
        </pc:sldMkLst>
      </pc:sldChg>
      <pc:sldChg chg="del">
        <pc:chgData name="Zanna Kruoch" userId="01ec58b87ce2af84" providerId="LiveId" clId="{F617DFCE-4E0A-4A3A-8BA3-FDD6CDD864F7}" dt="2023-02-14T14:14:29.251" v="141" actId="18676"/>
        <pc:sldMkLst>
          <pc:docMk/>
          <pc:sldMk cId="1036565154" sldId="301"/>
        </pc:sldMkLst>
      </pc:sldChg>
      <pc:sldChg chg="del">
        <pc:chgData name="Zanna Kruoch" userId="01ec58b87ce2af84" providerId="LiveId" clId="{F617DFCE-4E0A-4A3A-8BA3-FDD6CDD864F7}" dt="2023-02-14T14:14:29.251" v="141" actId="18676"/>
        <pc:sldMkLst>
          <pc:docMk/>
          <pc:sldMk cId="754377999" sldId="302"/>
        </pc:sldMkLst>
      </pc:sldChg>
      <pc:sldChg chg="del">
        <pc:chgData name="Zanna Kruoch" userId="01ec58b87ce2af84" providerId="LiveId" clId="{F617DFCE-4E0A-4A3A-8BA3-FDD6CDD864F7}" dt="2023-02-14T14:14:29.251" v="141" actId="18676"/>
        <pc:sldMkLst>
          <pc:docMk/>
          <pc:sldMk cId="4218460233" sldId="303"/>
        </pc:sldMkLst>
      </pc:sldChg>
      <pc:sldChg chg="del">
        <pc:chgData name="Zanna Kruoch" userId="01ec58b87ce2af84" providerId="LiveId" clId="{F617DFCE-4E0A-4A3A-8BA3-FDD6CDD864F7}" dt="2023-02-14T14:14:29.251" v="141" actId="18676"/>
        <pc:sldMkLst>
          <pc:docMk/>
          <pc:sldMk cId="3872996686" sldId="306"/>
        </pc:sldMkLst>
      </pc:sldChg>
      <pc:sldChg chg="del">
        <pc:chgData name="Zanna Kruoch" userId="01ec58b87ce2af84" providerId="LiveId" clId="{F617DFCE-4E0A-4A3A-8BA3-FDD6CDD864F7}" dt="2023-02-14T14:14:29.251" v="141" actId="18676"/>
        <pc:sldMkLst>
          <pc:docMk/>
          <pc:sldMk cId="1458339270" sldId="307"/>
        </pc:sldMkLst>
      </pc:sldChg>
      <pc:sldChg chg="del">
        <pc:chgData name="Zanna Kruoch" userId="01ec58b87ce2af84" providerId="LiveId" clId="{F617DFCE-4E0A-4A3A-8BA3-FDD6CDD864F7}" dt="2023-02-14T14:14:29.251" v="141" actId="18676"/>
        <pc:sldMkLst>
          <pc:docMk/>
          <pc:sldMk cId="4183914846" sldId="308"/>
        </pc:sldMkLst>
      </pc:sldChg>
      <pc:sldChg chg="del">
        <pc:chgData name="Zanna Kruoch" userId="01ec58b87ce2af84" providerId="LiveId" clId="{F617DFCE-4E0A-4A3A-8BA3-FDD6CDD864F7}" dt="2023-02-14T14:14:29.251" v="141" actId="18676"/>
        <pc:sldMkLst>
          <pc:docMk/>
          <pc:sldMk cId="960570612" sldId="309"/>
        </pc:sldMkLst>
      </pc:sldChg>
      <pc:sldChg chg="del">
        <pc:chgData name="Zanna Kruoch" userId="01ec58b87ce2af84" providerId="LiveId" clId="{F617DFCE-4E0A-4A3A-8BA3-FDD6CDD864F7}" dt="2023-02-14T14:14:29.251" v="141" actId="18676"/>
        <pc:sldMkLst>
          <pc:docMk/>
          <pc:sldMk cId="194874761" sldId="310"/>
        </pc:sldMkLst>
      </pc:sldChg>
      <pc:sldChg chg="del">
        <pc:chgData name="Zanna Kruoch" userId="01ec58b87ce2af84" providerId="LiveId" clId="{F617DFCE-4E0A-4A3A-8BA3-FDD6CDD864F7}" dt="2023-02-14T14:14:29.251" v="141" actId="18676"/>
        <pc:sldMkLst>
          <pc:docMk/>
          <pc:sldMk cId="736680957" sldId="311"/>
        </pc:sldMkLst>
      </pc:sldChg>
      <pc:sldChg chg="del">
        <pc:chgData name="Zanna Kruoch" userId="01ec58b87ce2af84" providerId="LiveId" clId="{F617DFCE-4E0A-4A3A-8BA3-FDD6CDD864F7}" dt="2023-02-14T14:14:29.251" v="141" actId="18676"/>
        <pc:sldMkLst>
          <pc:docMk/>
          <pc:sldMk cId="929755218" sldId="312"/>
        </pc:sldMkLst>
      </pc:sldChg>
      <pc:sldChg chg="del">
        <pc:chgData name="Zanna Kruoch" userId="01ec58b87ce2af84" providerId="LiveId" clId="{F617DFCE-4E0A-4A3A-8BA3-FDD6CDD864F7}" dt="2023-02-14T14:14:29.251" v="141" actId="18676"/>
        <pc:sldMkLst>
          <pc:docMk/>
          <pc:sldMk cId="2837045361" sldId="313"/>
        </pc:sldMkLst>
      </pc:sldChg>
      <pc:sldChg chg="del">
        <pc:chgData name="Zanna Kruoch" userId="01ec58b87ce2af84" providerId="LiveId" clId="{F617DFCE-4E0A-4A3A-8BA3-FDD6CDD864F7}" dt="2023-02-14T14:14:29.251" v="141" actId="18676"/>
        <pc:sldMkLst>
          <pc:docMk/>
          <pc:sldMk cId="2445816529" sldId="314"/>
        </pc:sldMkLst>
      </pc:sldChg>
      <pc:sldChg chg="del">
        <pc:chgData name="Zanna Kruoch" userId="01ec58b87ce2af84" providerId="LiveId" clId="{F617DFCE-4E0A-4A3A-8BA3-FDD6CDD864F7}" dt="2023-02-14T14:14:29.251" v="141" actId="18676"/>
        <pc:sldMkLst>
          <pc:docMk/>
          <pc:sldMk cId="1406542230" sldId="316"/>
        </pc:sldMkLst>
      </pc:sldChg>
      <pc:sldChg chg="del">
        <pc:chgData name="Zanna Kruoch" userId="01ec58b87ce2af84" providerId="LiveId" clId="{F617DFCE-4E0A-4A3A-8BA3-FDD6CDD864F7}" dt="2023-02-14T14:14:29.251" v="141" actId="18676"/>
        <pc:sldMkLst>
          <pc:docMk/>
          <pc:sldMk cId="1587968933" sldId="317"/>
        </pc:sldMkLst>
      </pc:sldChg>
      <pc:sldChg chg="del">
        <pc:chgData name="Zanna Kruoch" userId="01ec58b87ce2af84" providerId="LiveId" clId="{F617DFCE-4E0A-4A3A-8BA3-FDD6CDD864F7}" dt="2023-02-14T14:14:29.251" v="141" actId="18676"/>
        <pc:sldMkLst>
          <pc:docMk/>
          <pc:sldMk cId="3339238116" sldId="318"/>
        </pc:sldMkLst>
      </pc:sldChg>
      <pc:sldChg chg="del">
        <pc:chgData name="Zanna Kruoch" userId="01ec58b87ce2af84" providerId="LiveId" clId="{F617DFCE-4E0A-4A3A-8BA3-FDD6CDD864F7}" dt="2023-02-14T14:14:29.251" v="141" actId="18676"/>
        <pc:sldMkLst>
          <pc:docMk/>
          <pc:sldMk cId="699999221" sldId="319"/>
        </pc:sldMkLst>
      </pc:sldChg>
      <pc:sldChg chg="del">
        <pc:chgData name="Zanna Kruoch" userId="01ec58b87ce2af84" providerId="LiveId" clId="{F617DFCE-4E0A-4A3A-8BA3-FDD6CDD864F7}" dt="2023-02-14T14:14:29.251" v="141" actId="18676"/>
        <pc:sldMkLst>
          <pc:docMk/>
          <pc:sldMk cId="1641312934" sldId="320"/>
        </pc:sldMkLst>
      </pc:sldChg>
      <pc:sldChg chg="del">
        <pc:chgData name="Zanna Kruoch" userId="01ec58b87ce2af84" providerId="LiveId" clId="{F617DFCE-4E0A-4A3A-8BA3-FDD6CDD864F7}" dt="2023-02-14T14:14:29.251" v="141" actId="18676"/>
        <pc:sldMkLst>
          <pc:docMk/>
          <pc:sldMk cId="2149974488" sldId="321"/>
        </pc:sldMkLst>
      </pc:sldChg>
      <pc:sldChg chg="del">
        <pc:chgData name="Zanna Kruoch" userId="01ec58b87ce2af84" providerId="LiveId" clId="{F617DFCE-4E0A-4A3A-8BA3-FDD6CDD864F7}" dt="2023-02-14T14:14:29.251" v="141" actId="18676"/>
        <pc:sldMkLst>
          <pc:docMk/>
          <pc:sldMk cId="3875676515" sldId="322"/>
        </pc:sldMkLst>
      </pc:sldChg>
      <pc:sldChg chg="del">
        <pc:chgData name="Zanna Kruoch" userId="01ec58b87ce2af84" providerId="LiveId" clId="{F617DFCE-4E0A-4A3A-8BA3-FDD6CDD864F7}" dt="2023-02-14T14:14:29.251" v="141" actId="18676"/>
        <pc:sldMkLst>
          <pc:docMk/>
          <pc:sldMk cId="2698565709" sldId="323"/>
        </pc:sldMkLst>
      </pc:sldChg>
      <pc:sldChg chg="del">
        <pc:chgData name="Zanna Kruoch" userId="01ec58b87ce2af84" providerId="LiveId" clId="{F617DFCE-4E0A-4A3A-8BA3-FDD6CDD864F7}" dt="2023-02-14T14:14:29.251" v="141" actId="18676"/>
        <pc:sldMkLst>
          <pc:docMk/>
          <pc:sldMk cId="1858300909" sldId="324"/>
        </pc:sldMkLst>
      </pc:sldChg>
      <pc:sldChg chg="del">
        <pc:chgData name="Zanna Kruoch" userId="01ec58b87ce2af84" providerId="LiveId" clId="{F617DFCE-4E0A-4A3A-8BA3-FDD6CDD864F7}" dt="2023-02-14T14:14:29.251" v="141" actId="18676"/>
        <pc:sldMkLst>
          <pc:docMk/>
          <pc:sldMk cId="2169159046" sldId="325"/>
        </pc:sldMkLst>
      </pc:sldChg>
      <pc:sldChg chg="del">
        <pc:chgData name="Zanna Kruoch" userId="01ec58b87ce2af84" providerId="LiveId" clId="{F617DFCE-4E0A-4A3A-8BA3-FDD6CDD864F7}" dt="2023-02-14T14:12:39.602" v="1" actId="18676"/>
        <pc:sldMkLst>
          <pc:docMk/>
          <pc:sldMk cId="3662129169" sldId="326"/>
        </pc:sldMkLst>
      </pc:sldChg>
      <pc:sldChg chg="del">
        <pc:chgData name="Zanna Kruoch" userId="01ec58b87ce2af84" providerId="LiveId" clId="{F617DFCE-4E0A-4A3A-8BA3-FDD6CDD864F7}" dt="2023-02-14T14:12:39.602" v="1" actId="18676"/>
        <pc:sldMkLst>
          <pc:docMk/>
          <pc:sldMk cId="855111371" sldId="327"/>
        </pc:sldMkLst>
      </pc:sldChg>
      <pc:sldChg chg="del">
        <pc:chgData name="Zanna Kruoch" userId="01ec58b87ce2af84" providerId="LiveId" clId="{F617DFCE-4E0A-4A3A-8BA3-FDD6CDD864F7}" dt="2023-02-14T14:12:39.602" v="1" actId="18676"/>
        <pc:sldMkLst>
          <pc:docMk/>
          <pc:sldMk cId="2097334570" sldId="328"/>
        </pc:sldMkLst>
      </pc:sldChg>
      <pc:sldChg chg="del">
        <pc:chgData name="Zanna Kruoch" userId="01ec58b87ce2af84" providerId="LiveId" clId="{F617DFCE-4E0A-4A3A-8BA3-FDD6CDD864F7}" dt="2023-02-14T14:12:39.602" v="1" actId="18676"/>
        <pc:sldMkLst>
          <pc:docMk/>
          <pc:sldMk cId="4046378412" sldId="329"/>
        </pc:sldMkLst>
      </pc:sldChg>
      <pc:sldChg chg="del">
        <pc:chgData name="Zanna Kruoch" userId="01ec58b87ce2af84" providerId="LiveId" clId="{F617DFCE-4E0A-4A3A-8BA3-FDD6CDD864F7}" dt="2023-02-14T14:12:39.602" v="1" actId="18676"/>
        <pc:sldMkLst>
          <pc:docMk/>
          <pc:sldMk cId="4262490717" sldId="330"/>
        </pc:sldMkLst>
      </pc:sldChg>
      <pc:sldChg chg="del">
        <pc:chgData name="Zanna Kruoch" userId="01ec58b87ce2af84" providerId="LiveId" clId="{F617DFCE-4E0A-4A3A-8BA3-FDD6CDD864F7}" dt="2023-02-14T14:12:39.602" v="1" actId="18676"/>
        <pc:sldMkLst>
          <pc:docMk/>
          <pc:sldMk cId="2717274067" sldId="332"/>
        </pc:sldMkLst>
      </pc:sldChg>
      <pc:sldChg chg="del">
        <pc:chgData name="Zanna Kruoch" userId="01ec58b87ce2af84" providerId="LiveId" clId="{F617DFCE-4E0A-4A3A-8BA3-FDD6CDD864F7}" dt="2023-02-14T14:12:39.602" v="1" actId="18676"/>
        <pc:sldMkLst>
          <pc:docMk/>
          <pc:sldMk cId="290056517" sldId="333"/>
        </pc:sldMkLst>
      </pc:sldChg>
      <pc:sldChg chg="del">
        <pc:chgData name="Zanna Kruoch" userId="01ec58b87ce2af84" providerId="LiveId" clId="{F617DFCE-4E0A-4A3A-8BA3-FDD6CDD864F7}" dt="2023-02-14T14:12:39.602" v="1" actId="18676"/>
        <pc:sldMkLst>
          <pc:docMk/>
          <pc:sldMk cId="2120753353" sldId="334"/>
        </pc:sldMkLst>
      </pc:sldChg>
      <pc:sldChg chg="del">
        <pc:chgData name="Zanna Kruoch" userId="01ec58b87ce2af84" providerId="LiveId" clId="{F617DFCE-4E0A-4A3A-8BA3-FDD6CDD864F7}" dt="2023-02-14T14:12:39.602" v="1" actId="18676"/>
        <pc:sldMkLst>
          <pc:docMk/>
          <pc:sldMk cId="1861834029" sldId="335"/>
        </pc:sldMkLst>
      </pc:sldChg>
      <pc:sldChg chg="del">
        <pc:chgData name="Zanna Kruoch" userId="01ec58b87ce2af84" providerId="LiveId" clId="{F617DFCE-4E0A-4A3A-8BA3-FDD6CDD864F7}" dt="2023-02-14T14:12:39.602" v="1" actId="18676"/>
        <pc:sldMkLst>
          <pc:docMk/>
          <pc:sldMk cId="1985639399" sldId="337"/>
        </pc:sldMkLst>
      </pc:sldChg>
      <pc:sldChg chg="del">
        <pc:chgData name="Zanna Kruoch" userId="01ec58b87ce2af84" providerId="LiveId" clId="{F617DFCE-4E0A-4A3A-8BA3-FDD6CDD864F7}" dt="2023-02-14T14:12:39.602" v="1" actId="18676"/>
        <pc:sldMkLst>
          <pc:docMk/>
          <pc:sldMk cId="1343747909" sldId="338"/>
        </pc:sldMkLst>
      </pc:sldChg>
      <pc:sldChg chg="del">
        <pc:chgData name="Zanna Kruoch" userId="01ec58b87ce2af84" providerId="LiveId" clId="{F617DFCE-4E0A-4A3A-8BA3-FDD6CDD864F7}" dt="2023-02-14T14:12:39.602" v="1" actId="18676"/>
        <pc:sldMkLst>
          <pc:docMk/>
          <pc:sldMk cId="60935919" sldId="340"/>
        </pc:sldMkLst>
      </pc:sldChg>
      <pc:sldChg chg="del">
        <pc:chgData name="Zanna Kruoch" userId="01ec58b87ce2af84" providerId="LiveId" clId="{F617DFCE-4E0A-4A3A-8BA3-FDD6CDD864F7}" dt="2023-02-14T14:12:39.602" v="1" actId="18676"/>
        <pc:sldMkLst>
          <pc:docMk/>
          <pc:sldMk cId="1690102885" sldId="342"/>
        </pc:sldMkLst>
      </pc:sldChg>
      <pc:sldChg chg="del">
        <pc:chgData name="Zanna Kruoch" userId="01ec58b87ce2af84" providerId="LiveId" clId="{F617DFCE-4E0A-4A3A-8BA3-FDD6CDD864F7}" dt="2023-02-14T14:12:39.602" v="1" actId="18676"/>
        <pc:sldMkLst>
          <pc:docMk/>
          <pc:sldMk cId="2845994707" sldId="345"/>
        </pc:sldMkLst>
      </pc:sldChg>
      <pc:sldChg chg="add del">
        <pc:chgData name="Zanna Kruoch" userId="01ec58b87ce2af84" providerId="LiveId" clId="{F617DFCE-4E0A-4A3A-8BA3-FDD6CDD864F7}" dt="2023-02-14T14:14:24.946" v="140" actId="18676"/>
        <pc:sldMkLst>
          <pc:docMk/>
          <pc:sldMk cId="641665856" sldId="365"/>
        </pc:sldMkLst>
      </pc:sldChg>
      <pc:sldChg chg="add del">
        <pc:chgData name="Zanna Kruoch" userId="01ec58b87ce2af84" providerId="LiveId" clId="{F617DFCE-4E0A-4A3A-8BA3-FDD6CDD864F7}" dt="2023-02-14T14:14:24.946" v="140" actId="18676"/>
        <pc:sldMkLst>
          <pc:docMk/>
          <pc:sldMk cId="174570758" sldId="366"/>
        </pc:sldMkLst>
      </pc:sldChg>
      <pc:sldChg chg="add del">
        <pc:chgData name="Zanna Kruoch" userId="01ec58b87ce2af84" providerId="LiveId" clId="{F617DFCE-4E0A-4A3A-8BA3-FDD6CDD864F7}" dt="2023-02-14T14:14:24.946" v="140" actId="18676"/>
        <pc:sldMkLst>
          <pc:docMk/>
          <pc:sldMk cId="3731071513" sldId="367"/>
        </pc:sldMkLst>
      </pc:sldChg>
      <pc:sldChg chg="add del">
        <pc:chgData name="Zanna Kruoch" userId="01ec58b87ce2af84" providerId="LiveId" clId="{F617DFCE-4E0A-4A3A-8BA3-FDD6CDD864F7}" dt="2023-02-14T14:14:24.946" v="140" actId="18676"/>
        <pc:sldMkLst>
          <pc:docMk/>
          <pc:sldMk cId="1005968572" sldId="368"/>
        </pc:sldMkLst>
      </pc:sldChg>
      <pc:sldChg chg="add del">
        <pc:chgData name="Zanna Kruoch" userId="01ec58b87ce2af84" providerId="LiveId" clId="{F617DFCE-4E0A-4A3A-8BA3-FDD6CDD864F7}" dt="2023-02-14T14:14:24.946" v="140" actId="18676"/>
        <pc:sldMkLst>
          <pc:docMk/>
          <pc:sldMk cId="1209033713" sldId="369"/>
        </pc:sldMkLst>
      </pc:sldChg>
      <pc:sldChg chg="add del">
        <pc:chgData name="Zanna Kruoch" userId="01ec58b87ce2af84" providerId="LiveId" clId="{F617DFCE-4E0A-4A3A-8BA3-FDD6CDD864F7}" dt="2023-02-14T14:14:24.946" v="140" actId="18676"/>
        <pc:sldMkLst>
          <pc:docMk/>
          <pc:sldMk cId="2013312075" sldId="370"/>
        </pc:sldMkLst>
      </pc:sldChg>
      <pc:sldChg chg="add del">
        <pc:chgData name="Zanna Kruoch" userId="01ec58b87ce2af84" providerId="LiveId" clId="{F617DFCE-4E0A-4A3A-8BA3-FDD6CDD864F7}" dt="2023-02-14T14:14:24.946" v="140" actId="18676"/>
        <pc:sldMkLst>
          <pc:docMk/>
          <pc:sldMk cId="3476739608" sldId="371"/>
        </pc:sldMkLst>
      </pc:sldChg>
      <pc:sldChg chg="add del">
        <pc:chgData name="Zanna Kruoch" userId="01ec58b87ce2af84" providerId="LiveId" clId="{F617DFCE-4E0A-4A3A-8BA3-FDD6CDD864F7}" dt="2023-02-14T14:14:24.946" v="140" actId="18676"/>
        <pc:sldMkLst>
          <pc:docMk/>
          <pc:sldMk cId="432028254" sldId="373"/>
        </pc:sldMkLst>
      </pc:sldChg>
      <pc:sldChg chg="add del">
        <pc:chgData name="Zanna Kruoch" userId="01ec58b87ce2af84" providerId="LiveId" clId="{F617DFCE-4E0A-4A3A-8BA3-FDD6CDD864F7}" dt="2023-02-14T14:14:24.946" v="140" actId="18676"/>
        <pc:sldMkLst>
          <pc:docMk/>
          <pc:sldMk cId="298754522" sldId="374"/>
        </pc:sldMkLst>
      </pc:sldChg>
      <pc:sldChg chg="add del">
        <pc:chgData name="Zanna Kruoch" userId="01ec58b87ce2af84" providerId="LiveId" clId="{F617DFCE-4E0A-4A3A-8BA3-FDD6CDD864F7}" dt="2023-02-14T14:14:24.946" v="140" actId="18676"/>
        <pc:sldMkLst>
          <pc:docMk/>
          <pc:sldMk cId="3045171614" sldId="375"/>
        </pc:sldMkLst>
      </pc:sldChg>
      <pc:sldChg chg="add del">
        <pc:chgData name="Zanna Kruoch" userId="01ec58b87ce2af84" providerId="LiveId" clId="{F617DFCE-4E0A-4A3A-8BA3-FDD6CDD864F7}" dt="2023-02-14T14:14:24.946" v="140" actId="18676"/>
        <pc:sldMkLst>
          <pc:docMk/>
          <pc:sldMk cId="1413343717" sldId="381"/>
        </pc:sldMkLst>
      </pc:sldChg>
      <pc:sldChg chg="add del">
        <pc:chgData name="Zanna Kruoch" userId="01ec58b87ce2af84" providerId="LiveId" clId="{F617DFCE-4E0A-4A3A-8BA3-FDD6CDD864F7}" dt="2023-02-14T14:14:24.946" v="140" actId="18676"/>
        <pc:sldMkLst>
          <pc:docMk/>
          <pc:sldMk cId="138335668" sldId="382"/>
        </pc:sldMkLst>
      </pc:sldChg>
      <pc:sldChg chg="add del">
        <pc:chgData name="Zanna Kruoch" userId="01ec58b87ce2af84" providerId="LiveId" clId="{F617DFCE-4E0A-4A3A-8BA3-FDD6CDD864F7}" dt="2023-02-14T14:14:24.946" v="140" actId="18676"/>
        <pc:sldMkLst>
          <pc:docMk/>
          <pc:sldMk cId="3384133345" sldId="383"/>
        </pc:sldMkLst>
      </pc:sldChg>
      <pc:sldChg chg="del">
        <pc:chgData name="Zanna Kruoch" userId="01ec58b87ce2af84" providerId="LiveId" clId="{F617DFCE-4E0A-4A3A-8BA3-FDD6CDD864F7}" dt="2023-02-14T14:13:59.886" v="138" actId="18676"/>
        <pc:sldMkLst>
          <pc:docMk/>
          <pc:sldMk cId="3757099965" sldId="404"/>
        </pc:sldMkLst>
      </pc:sldChg>
      <pc:sldChg chg="del">
        <pc:chgData name="Zanna Kruoch" userId="01ec58b87ce2af84" providerId="LiveId" clId="{F617DFCE-4E0A-4A3A-8BA3-FDD6CDD864F7}" dt="2023-02-14T14:13:59.886" v="138" actId="18676"/>
        <pc:sldMkLst>
          <pc:docMk/>
          <pc:sldMk cId="4166002052" sldId="405"/>
        </pc:sldMkLst>
      </pc:sldChg>
      <pc:sldChg chg="del">
        <pc:chgData name="Zanna Kruoch" userId="01ec58b87ce2af84" providerId="LiveId" clId="{F617DFCE-4E0A-4A3A-8BA3-FDD6CDD864F7}" dt="2023-02-14T14:13:59.886" v="138" actId="18676"/>
        <pc:sldMkLst>
          <pc:docMk/>
          <pc:sldMk cId="3493227599" sldId="406"/>
        </pc:sldMkLst>
      </pc:sldChg>
      <pc:sldChg chg="del">
        <pc:chgData name="Zanna Kruoch" userId="01ec58b87ce2af84" providerId="LiveId" clId="{F617DFCE-4E0A-4A3A-8BA3-FDD6CDD864F7}" dt="2023-02-14T14:13:59.886" v="138" actId="18676"/>
        <pc:sldMkLst>
          <pc:docMk/>
          <pc:sldMk cId="2872094801" sldId="407"/>
        </pc:sldMkLst>
      </pc:sldChg>
      <pc:sldChg chg="del">
        <pc:chgData name="Zanna Kruoch" userId="01ec58b87ce2af84" providerId="LiveId" clId="{F617DFCE-4E0A-4A3A-8BA3-FDD6CDD864F7}" dt="2023-02-14T14:13:59.886" v="138" actId="18676"/>
        <pc:sldMkLst>
          <pc:docMk/>
          <pc:sldMk cId="2938901015" sldId="408"/>
        </pc:sldMkLst>
      </pc:sldChg>
      <pc:sldChg chg="del">
        <pc:chgData name="Zanna Kruoch" userId="01ec58b87ce2af84" providerId="LiveId" clId="{F617DFCE-4E0A-4A3A-8BA3-FDD6CDD864F7}" dt="2023-02-14T14:13:59.886" v="138" actId="18676"/>
        <pc:sldMkLst>
          <pc:docMk/>
          <pc:sldMk cId="1844274247" sldId="409"/>
        </pc:sldMkLst>
      </pc:sldChg>
      <pc:sldChg chg="del">
        <pc:chgData name="Zanna Kruoch" userId="01ec58b87ce2af84" providerId="LiveId" clId="{F617DFCE-4E0A-4A3A-8BA3-FDD6CDD864F7}" dt="2023-02-14T14:13:59.886" v="138" actId="18676"/>
        <pc:sldMkLst>
          <pc:docMk/>
          <pc:sldMk cId="2734234135" sldId="410"/>
        </pc:sldMkLst>
      </pc:sldChg>
      <pc:sldChg chg="del">
        <pc:chgData name="Zanna Kruoch" userId="01ec58b87ce2af84" providerId="LiveId" clId="{F617DFCE-4E0A-4A3A-8BA3-FDD6CDD864F7}" dt="2023-02-14T14:13:59.886" v="138" actId="18676"/>
        <pc:sldMkLst>
          <pc:docMk/>
          <pc:sldMk cId="1672220170" sldId="411"/>
        </pc:sldMkLst>
      </pc:sldChg>
      <pc:sldChg chg="del">
        <pc:chgData name="Zanna Kruoch" userId="01ec58b87ce2af84" providerId="LiveId" clId="{F617DFCE-4E0A-4A3A-8BA3-FDD6CDD864F7}" dt="2023-02-14T14:13:59.886" v="138" actId="18676"/>
        <pc:sldMkLst>
          <pc:docMk/>
          <pc:sldMk cId="4047986357" sldId="412"/>
        </pc:sldMkLst>
      </pc:sldChg>
      <pc:sldChg chg="del">
        <pc:chgData name="Zanna Kruoch" userId="01ec58b87ce2af84" providerId="LiveId" clId="{F617DFCE-4E0A-4A3A-8BA3-FDD6CDD864F7}" dt="2023-02-14T14:13:59.886" v="138" actId="18676"/>
        <pc:sldMkLst>
          <pc:docMk/>
          <pc:sldMk cId="991865173" sldId="413"/>
        </pc:sldMkLst>
      </pc:sldChg>
      <pc:sldChg chg="del">
        <pc:chgData name="Zanna Kruoch" userId="01ec58b87ce2af84" providerId="LiveId" clId="{F617DFCE-4E0A-4A3A-8BA3-FDD6CDD864F7}" dt="2023-02-14T14:13:59.886" v="138" actId="18676"/>
        <pc:sldMkLst>
          <pc:docMk/>
          <pc:sldMk cId="2502601901" sldId="414"/>
        </pc:sldMkLst>
      </pc:sldChg>
      <pc:sldChg chg="del">
        <pc:chgData name="Zanna Kruoch" userId="01ec58b87ce2af84" providerId="LiveId" clId="{F617DFCE-4E0A-4A3A-8BA3-FDD6CDD864F7}" dt="2023-02-14T14:13:59.886" v="138" actId="18676"/>
        <pc:sldMkLst>
          <pc:docMk/>
          <pc:sldMk cId="3161279735" sldId="415"/>
        </pc:sldMkLst>
      </pc:sldChg>
      <pc:sldChg chg="del">
        <pc:chgData name="Zanna Kruoch" userId="01ec58b87ce2af84" providerId="LiveId" clId="{F617DFCE-4E0A-4A3A-8BA3-FDD6CDD864F7}" dt="2023-02-14T14:13:59.886" v="138" actId="18676"/>
        <pc:sldMkLst>
          <pc:docMk/>
          <pc:sldMk cId="2348407693" sldId="416"/>
        </pc:sldMkLst>
      </pc:sldChg>
      <pc:sldChg chg="del">
        <pc:chgData name="Zanna Kruoch" userId="01ec58b87ce2af84" providerId="LiveId" clId="{F617DFCE-4E0A-4A3A-8BA3-FDD6CDD864F7}" dt="2023-02-14T14:13:59.886" v="138" actId="18676"/>
        <pc:sldMkLst>
          <pc:docMk/>
          <pc:sldMk cId="3351230762" sldId="417"/>
        </pc:sldMkLst>
      </pc:sldChg>
      <pc:sldChg chg="del">
        <pc:chgData name="Zanna Kruoch" userId="01ec58b87ce2af84" providerId="LiveId" clId="{F617DFCE-4E0A-4A3A-8BA3-FDD6CDD864F7}" dt="2023-02-14T14:13:59.886" v="138" actId="18676"/>
        <pc:sldMkLst>
          <pc:docMk/>
          <pc:sldMk cId="1760891153" sldId="418"/>
        </pc:sldMkLst>
      </pc:sldChg>
      <pc:sldChg chg="del">
        <pc:chgData name="Zanna Kruoch" userId="01ec58b87ce2af84" providerId="LiveId" clId="{F617DFCE-4E0A-4A3A-8BA3-FDD6CDD864F7}" dt="2023-02-14T14:13:59.886" v="138" actId="18676"/>
        <pc:sldMkLst>
          <pc:docMk/>
          <pc:sldMk cId="1130097003" sldId="419"/>
        </pc:sldMkLst>
      </pc:sldChg>
      <pc:sldChg chg="del">
        <pc:chgData name="Zanna Kruoch" userId="01ec58b87ce2af84" providerId="LiveId" clId="{F617DFCE-4E0A-4A3A-8BA3-FDD6CDD864F7}" dt="2023-02-14T14:14:29.251" v="141" actId="18676"/>
        <pc:sldMkLst>
          <pc:docMk/>
          <pc:sldMk cId="257800242" sldId="435"/>
        </pc:sldMkLst>
      </pc:sldChg>
      <pc:sldChg chg="del">
        <pc:chgData name="Zanna Kruoch" userId="01ec58b87ce2af84" providerId="LiveId" clId="{F617DFCE-4E0A-4A3A-8BA3-FDD6CDD864F7}" dt="2023-02-14T14:14:29.251" v="141" actId="18676"/>
        <pc:sldMkLst>
          <pc:docMk/>
          <pc:sldMk cId="2582404892" sldId="436"/>
        </pc:sldMkLst>
      </pc:sldChg>
      <pc:sldChg chg="del">
        <pc:chgData name="Zanna Kruoch" userId="01ec58b87ce2af84" providerId="LiveId" clId="{F617DFCE-4E0A-4A3A-8BA3-FDD6CDD864F7}" dt="2023-02-14T14:14:29.251" v="141" actId="18676"/>
        <pc:sldMkLst>
          <pc:docMk/>
          <pc:sldMk cId="3018764818" sldId="437"/>
        </pc:sldMkLst>
      </pc:sldChg>
      <pc:sldChg chg="del">
        <pc:chgData name="Zanna Kruoch" userId="01ec58b87ce2af84" providerId="LiveId" clId="{F617DFCE-4E0A-4A3A-8BA3-FDD6CDD864F7}" dt="2023-02-14T14:14:29.251" v="141" actId="18676"/>
        <pc:sldMkLst>
          <pc:docMk/>
          <pc:sldMk cId="2493823051" sldId="438"/>
        </pc:sldMkLst>
      </pc:sldChg>
      <pc:sldChg chg="del">
        <pc:chgData name="Zanna Kruoch" userId="01ec58b87ce2af84" providerId="LiveId" clId="{F617DFCE-4E0A-4A3A-8BA3-FDD6CDD864F7}" dt="2023-02-14T14:14:29.251" v="141" actId="18676"/>
        <pc:sldMkLst>
          <pc:docMk/>
          <pc:sldMk cId="3768761573" sldId="439"/>
        </pc:sldMkLst>
      </pc:sldChg>
      <pc:sldChg chg="del">
        <pc:chgData name="Zanna Kruoch" userId="01ec58b87ce2af84" providerId="LiveId" clId="{F617DFCE-4E0A-4A3A-8BA3-FDD6CDD864F7}" dt="2023-02-14T14:14:29.251" v="141" actId="18676"/>
        <pc:sldMkLst>
          <pc:docMk/>
          <pc:sldMk cId="1539585787" sldId="440"/>
        </pc:sldMkLst>
      </pc:sldChg>
      <pc:sldChg chg="del">
        <pc:chgData name="Zanna Kruoch" userId="01ec58b87ce2af84" providerId="LiveId" clId="{F617DFCE-4E0A-4A3A-8BA3-FDD6CDD864F7}" dt="2023-02-14T14:14:29.251" v="141" actId="18676"/>
        <pc:sldMkLst>
          <pc:docMk/>
          <pc:sldMk cId="296287103" sldId="441"/>
        </pc:sldMkLst>
      </pc:sldChg>
      <pc:sldChg chg="del">
        <pc:chgData name="Zanna Kruoch" userId="01ec58b87ce2af84" providerId="LiveId" clId="{F617DFCE-4E0A-4A3A-8BA3-FDD6CDD864F7}" dt="2023-02-14T14:14:29.251" v="141" actId="18676"/>
        <pc:sldMkLst>
          <pc:docMk/>
          <pc:sldMk cId="2331794219" sldId="442"/>
        </pc:sldMkLst>
      </pc:sldChg>
      <pc:sldChg chg="del">
        <pc:chgData name="Zanna Kruoch" userId="01ec58b87ce2af84" providerId="LiveId" clId="{F617DFCE-4E0A-4A3A-8BA3-FDD6CDD864F7}" dt="2023-02-14T14:14:29.251" v="141" actId="18676"/>
        <pc:sldMkLst>
          <pc:docMk/>
          <pc:sldMk cId="3331540263" sldId="443"/>
        </pc:sldMkLst>
      </pc:sldChg>
      <pc:sldChg chg="del">
        <pc:chgData name="Zanna Kruoch" userId="01ec58b87ce2af84" providerId="LiveId" clId="{F617DFCE-4E0A-4A3A-8BA3-FDD6CDD864F7}" dt="2023-02-14T14:14:29.251" v="141" actId="18676"/>
        <pc:sldMkLst>
          <pc:docMk/>
          <pc:sldMk cId="3618992799" sldId="444"/>
        </pc:sldMkLst>
      </pc:sldChg>
      <pc:sldChg chg="del">
        <pc:chgData name="Zanna Kruoch" userId="01ec58b87ce2af84" providerId="LiveId" clId="{F617DFCE-4E0A-4A3A-8BA3-FDD6CDD864F7}" dt="2023-02-14T14:12:25.767" v="0" actId="47"/>
        <pc:sldMkLst>
          <pc:docMk/>
          <pc:sldMk cId="3453495924" sldId="445"/>
        </pc:sldMkLst>
      </pc:sldChg>
      <pc:sldChg chg="del">
        <pc:chgData name="Zanna Kruoch" userId="01ec58b87ce2af84" providerId="LiveId" clId="{F617DFCE-4E0A-4A3A-8BA3-FDD6CDD864F7}" dt="2023-02-14T14:12:39.602" v="1" actId="18676"/>
        <pc:sldMkLst>
          <pc:docMk/>
          <pc:sldMk cId="3535324786" sldId="446"/>
        </pc:sldMkLst>
      </pc:sldChg>
      <pc:sldChg chg="del">
        <pc:chgData name="Zanna Kruoch" userId="01ec58b87ce2af84" providerId="LiveId" clId="{F617DFCE-4E0A-4A3A-8BA3-FDD6CDD864F7}" dt="2023-02-14T14:18:58.268" v="142" actId="47"/>
        <pc:sldMkLst>
          <pc:docMk/>
          <pc:sldMk cId="2264079296" sldId="447"/>
        </pc:sldMkLst>
      </pc:sldChg>
      <pc:sldChg chg="del">
        <pc:chgData name="Zanna Kruoch" userId="01ec58b87ce2af84" providerId="LiveId" clId="{F617DFCE-4E0A-4A3A-8BA3-FDD6CDD864F7}" dt="2023-02-14T14:13:59.886" v="138" actId="18676"/>
        <pc:sldMkLst>
          <pc:docMk/>
          <pc:sldMk cId="2897068486" sldId="448"/>
        </pc:sldMkLst>
      </pc:sldChg>
      <pc:sldChg chg="del">
        <pc:chgData name="Zanna Kruoch" userId="01ec58b87ce2af84" providerId="LiveId" clId="{F617DFCE-4E0A-4A3A-8BA3-FDD6CDD864F7}" dt="2023-02-14T14:12:39.602" v="1" actId="18676"/>
        <pc:sldMkLst>
          <pc:docMk/>
          <pc:sldMk cId="418954305" sldId="452"/>
        </pc:sldMkLst>
      </pc:sldChg>
      <pc:sldChg chg="del">
        <pc:chgData name="Zanna Kruoch" userId="01ec58b87ce2af84" providerId="LiveId" clId="{F617DFCE-4E0A-4A3A-8BA3-FDD6CDD864F7}" dt="2023-02-14T14:12:39.602" v="1" actId="18676"/>
        <pc:sldMkLst>
          <pc:docMk/>
          <pc:sldMk cId="3387002846" sldId="453"/>
        </pc:sldMkLst>
      </pc:sldChg>
      <pc:sldChg chg="del">
        <pc:chgData name="Zanna Kruoch" userId="01ec58b87ce2af84" providerId="LiveId" clId="{F617DFCE-4E0A-4A3A-8BA3-FDD6CDD864F7}" dt="2023-02-14T14:12:39.602" v="1" actId="18676"/>
        <pc:sldMkLst>
          <pc:docMk/>
          <pc:sldMk cId="2095067845" sldId="454"/>
        </pc:sldMkLst>
      </pc:sldChg>
      <pc:sldChg chg="del">
        <pc:chgData name="Zanna Kruoch" userId="01ec58b87ce2af84" providerId="LiveId" clId="{F617DFCE-4E0A-4A3A-8BA3-FDD6CDD864F7}" dt="2023-02-14T14:12:39.602" v="1" actId="18676"/>
        <pc:sldMkLst>
          <pc:docMk/>
          <pc:sldMk cId="1145452219" sldId="455"/>
        </pc:sldMkLst>
      </pc:sldChg>
      <pc:sldChg chg="del">
        <pc:chgData name="Zanna Kruoch" userId="01ec58b87ce2af84" providerId="LiveId" clId="{F617DFCE-4E0A-4A3A-8BA3-FDD6CDD864F7}" dt="2023-02-14T14:12:39.602" v="1" actId="18676"/>
        <pc:sldMkLst>
          <pc:docMk/>
          <pc:sldMk cId="736018889" sldId="456"/>
        </pc:sldMkLst>
      </pc:sldChg>
      <pc:sldChg chg="del">
        <pc:chgData name="Zanna Kruoch" userId="01ec58b87ce2af84" providerId="LiveId" clId="{F617DFCE-4E0A-4A3A-8BA3-FDD6CDD864F7}" dt="2023-02-14T14:12:39.602" v="1" actId="18676"/>
        <pc:sldMkLst>
          <pc:docMk/>
          <pc:sldMk cId="2692931851" sldId="457"/>
        </pc:sldMkLst>
      </pc:sldChg>
      <pc:sldChg chg="del">
        <pc:chgData name="Zanna Kruoch" userId="01ec58b87ce2af84" providerId="LiveId" clId="{F617DFCE-4E0A-4A3A-8BA3-FDD6CDD864F7}" dt="2023-02-14T14:12:39.602" v="1" actId="18676"/>
        <pc:sldMkLst>
          <pc:docMk/>
          <pc:sldMk cId="144520035" sldId="459"/>
        </pc:sldMkLst>
      </pc:sldChg>
      <pc:sldChg chg="del">
        <pc:chgData name="Zanna Kruoch" userId="01ec58b87ce2af84" providerId="LiveId" clId="{F617DFCE-4E0A-4A3A-8BA3-FDD6CDD864F7}" dt="2023-02-14T14:12:39.602" v="1" actId="18676"/>
        <pc:sldMkLst>
          <pc:docMk/>
          <pc:sldMk cId="1452670314" sldId="461"/>
        </pc:sldMkLst>
      </pc:sldChg>
      <pc:sldChg chg="del">
        <pc:chgData name="Zanna Kruoch" userId="01ec58b87ce2af84" providerId="LiveId" clId="{F617DFCE-4E0A-4A3A-8BA3-FDD6CDD864F7}" dt="2023-02-14T14:12:39.602" v="1" actId="18676"/>
        <pc:sldMkLst>
          <pc:docMk/>
          <pc:sldMk cId="719174861" sldId="462"/>
        </pc:sldMkLst>
      </pc:sldChg>
      <pc:sldChg chg="modSp mod">
        <pc:chgData name="Zanna Kruoch" userId="01ec58b87ce2af84" providerId="LiveId" clId="{F617DFCE-4E0A-4A3A-8BA3-FDD6CDD864F7}" dt="2023-02-14T14:19:14.046" v="185" actId="20577"/>
        <pc:sldMkLst>
          <pc:docMk/>
          <pc:sldMk cId="2065535514" sldId="465"/>
        </pc:sldMkLst>
        <pc:spChg chg="mod">
          <ac:chgData name="Zanna Kruoch" userId="01ec58b87ce2af84" providerId="LiveId" clId="{F617DFCE-4E0A-4A3A-8BA3-FDD6CDD864F7}" dt="2023-02-14T14:19:14.046" v="185" actId="20577"/>
          <ac:spMkLst>
            <pc:docMk/>
            <pc:sldMk cId="2065535514" sldId="465"/>
            <ac:spMk id="3" creationId="{00000000-0000-0000-0000-000000000000}"/>
          </ac:spMkLst>
        </pc:spChg>
      </pc:sldChg>
      <pc:sldMasterChg chg="delSldLayout">
        <pc:chgData name="Zanna Kruoch" userId="01ec58b87ce2af84" providerId="LiveId" clId="{F617DFCE-4E0A-4A3A-8BA3-FDD6CDD864F7}" dt="2023-02-14T14:14:29.251" v="141" actId="18676"/>
        <pc:sldMasterMkLst>
          <pc:docMk/>
          <pc:sldMasterMk cId="0" sldId="2147483658"/>
        </pc:sldMasterMkLst>
        <pc:sldLayoutChg chg="del">
          <pc:chgData name="Zanna Kruoch" userId="01ec58b87ce2af84" providerId="LiveId" clId="{F617DFCE-4E0A-4A3A-8BA3-FDD6CDD864F7}" dt="2023-02-14T14:14:29.251" v="141" actId="18676"/>
          <pc:sldLayoutMkLst>
            <pc:docMk/>
            <pc:sldMasterMk cId="0" sldId="2147483658"/>
            <pc:sldLayoutMk cId="0" sldId="2147483652"/>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042F63E1-EC0D-4F88-9BDE-06E34BB6FEEF}" type="datetimeFigureOut">
              <a:rPr lang="en-US" smtClean="0"/>
              <a:t>2/14/2023</a:t>
            </a:fld>
            <a:endParaRPr lang="en-US"/>
          </a:p>
        </p:txBody>
      </p:sp>
      <p:sp>
        <p:nvSpPr>
          <p:cNvPr id="4" name="Footer Placeholder 3"/>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B1B1A87D-4A0D-475C-BDD7-986226BB1381}" type="slidenum">
              <a:rPr lang="en-US" smtClean="0"/>
              <a:t>‹#›</a:t>
            </a:fld>
            <a:endParaRPr lang="en-US"/>
          </a:p>
        </p:txBody>
      </p:sp>
    </p:spTree>
    <p:extLst>
      <p:ext uri="{BB962C8B-B14F-4D97-AF65-F5344CB8AC3E}">
        <p14:creationId xmlns:p14="http://schemas.microsoft.com/office/powerpoint/2010/main" val="39798321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371652021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35f391192_0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35f391192_00: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dirty="0"/>
          </a:p>
        </p:txBody>
      </p:sp>
    </p:spTree>
    <p:extLst>
      <p:ext uri="{BB962C8B-B14F-4D97-AF65-F5344CB8AC3E}">
        <p14:creationId xmlns:p14="http://schemas.microsoft.com/office/powerpoint/2010/main" val="1641886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Cavernous sinus thrombosis!</a:t>
            </a:r>
          </a:p>
        </p:txBody>
      </p:sp>
    </p:spTree>
    <p:extLst>
      <p:ext uri="{BB962C8B-B14F-4D97-AF65-F5344CB8AC3E}">
        <p14:creationId xmlns:p14="http://schemas.microsoft.com/office/powerpoint/2010/main" val="2018354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aaa6d39ba0_1_114: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aaa6d39ba0_1_114: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Tree>
    <p:extLst>
      <p:ext uri="{BB962C8B-B14F-4D97-AF65-F5344CB8AC3E}">
        <p14:creationId xmlns:p14="http://schemas.microsoft.com/office/powerpoint/2010/main" val="41261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5f391192_073: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35f391192_073: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Tree>
    <p:extLst>
      <p:ext uri="{BB962C8B-B14F-4D97-AF65-F5344CB8AC3E}">
        <p14:creationId xmlns:p14="http://schemas.microsoft.com/office/powerpoint/2010/main" val="29455025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CBC with diff:</a:t>
            </a:r>
            <a:r>
              <a:rPr lang="en-US" baseline="0" dirty="0"/>
              <a:t>  check for leukocytosis and can monitor </a:t>
            </a:r>
            <a:r>
              <a:rPr lang="en-US" baseline="0"/>
              <a:t>treatment progress with CRP</a:t>
            </a:r>
            <a:endParaRPr lang="en-US"/>
          </a:p>
        </p:txBody>
      </p:sp>
    </p:spTree>
    <p:extLst>
      <p:ext uri="{BB962C8B-B14F-4D97-AF65-F5344CB8AC3E}">
        <p14:creationId xmlns:p14="http://schemas.microsoft.com/office/powerpoint/2010/main" val="41838972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300" kern="1200" dirty="0">
                <a:solidFill>
                  <a:schemeClr val="tx1"/>
                </a:solidFill>
                <a:latin typeface="+mn-lt"/>
                <a:ea typeface="+mn-ea"/>
                <a:cs typeface="+mn-cs"/>
              </a:rPr>
              <a:t>The patient was admitted into the ER that same day. They performed a CT scan which revealed a lack of orbital or sinus involvement and his blood culture showed a lack of microbial growth </a:t>
            </a:r>
            <a:endParaRPr lang="en-US" dirty="0"/>
          </a:p>
        </p:txBody>
      </p:sp>
      <p:sp>
        <p:nvSpPr>
          <p:cNvPr id="4" name="Slide Number Placeholder 3"/>
          <p:cNvSpPr>
            <a:spLocks noGrp="1"/>
          </p:cNvSpPr>
          <p:nvPr>
            <p:ph type="sldNum" sz="quarter" idx="5"/>
          </p:nvPr>
        </p:nvSpPr>
        <p:spPr>
          <a:xfrm>
            <a:off x="4143587" y="9119474"/>
            <a:ext cx="3169920" cy="481726"/>
          </a:xfrm>
          <a:prstGeom prst="rect">
            <a:avLst/>
          </a:prstGeom>
        </p:spPr>
        <p:txBody>
          <a:bodyPr lIns="96661" tIns="48331" rIns="96661" bIns="48331"/>
          <a:lstStyle/>
          <a:p>
            <a:fld id="{6FC40A10-6036-4879-816D-55C01FC94846}" type="slidenum">
              <a:rPr lang="en-US" noProof="0" smtClean="0"/>
              <a:t>19</a:t>
            </a:fld>
            <a:endParaRPr lang="en-US" noProof="0" dirty="0"/>
          </a:p>
        </p:txBody>
      </p:sp>
    </p:spTree>
    <p:extLst>
      <p:ext uri="{BB962C8B-B14F-4D97-AF65-F5344CB8AC3E}">
        <p14:creationId xmlns:p14="http://schemas.microsoft.com/office/powerpoint/2010/main" val="8400298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300" kern="1200" dirty="0">
                <a:solidFill>
                  <a:schemeClr val="tx1"/>
                </a:solidFill>
                <a:latin typeface="+mn-lt"/>
                <a:ea typeface="+mn-ea"/>
                <a:cs typeface="+mn-cs"/>
              </a:rPr>
              <a:t>Due to the lack of orbital or sinus involvement, the diagnosis was deemed </a:t>
            </a:r>
            <a:r>
              <a:rPr lang="en-US" sz="1300" kern="1200" dirty="0" err="1">
                <a:solidFill>
                  <a:schemeClr val="tx1"/>
                </a:solidFill>
                <a:latin typeface="+mn-lt"/>
                <a:ea typeface="+mn-ea"/>
                <a:cs typeface="+mn-cs"/>
              </a:rPr>
              <a:t>preseptal</a:t>
            </a:r>
            <a:r>
              <a:rPr lang="en-US" sz="1300" kern="1200" dirty="0">
                <a:solidFill>
                  <a:schemeClr val="tx1"/>
                </a:solidFill>
                <a:latin typeface="+mn-lt"/>
                <a:ea typeface="+mn-ea"/>
                <a:cs typeface="+mn-cs"/>
              </a:rPr>
              <a:t> and facial cellulitis. The physician assumed there likely was an association with the reactivation of VZV, but a secondary infection could not be ruled out.  Because of this, the patient was started on IV antibiotics and showed significant improvement over five days.  He was discharged on the fifth day with directions to start a seven-day course of oral clindamycin and to follow-up with an eye care specialist</a:t>
            </a:r>
            <a:endParaRPr lang="en-US" dirty="0"/>
          </a:p>
        </p:txBody>
      </p:sp>
      <p:sp>
        <p:nvSpPr>
          <p:cNvPr id="4" name="Slide Number Placeholder 3"/>
          <p:cNvSpPr>
            <a:spLocks noGrp="1"/>
          </p:cNvSpPr>
          <p:nvPr>
            <p:ph type="sldNum" sz="quarter" idx="10"/>
          </p:nvPr>
        </p:nvSpPr>
        <p:spPr>
          <a:xfrm>
            <a:off x="4143587" y="9119474"/>
            <a:ext cx="3169920" cy="481726"/>
          </a:xfrm>
          <a:prstGeom prst="rect">
            <a:avLst/>
          </a:prstGeom>
        </p:spPr>
        <p:txBody>
          <a:bodyPr lIns="96661" tIns="48331" rIns="96661" bIns="48331"/>
          <a:lstStyle/>
          <a:p>
            <a:fld id="{6FC40A10-6036-4879-816D-55C01FC94846}" type="slidenum">
              <a:rPr lang="en-US" noProof="0" smtClean="0"/>
              <a:t>20</a:t>
            </a:fld>
            <a:endParaRPr lang="en-US" noProof="0" dirty="0"/>
          </a:p>
        </p:txBody>
      </p:sp>
    </p:spTree>
    <p:extLst>
      <p:ext uri="{BB962C8B-B14F-4D97-AF65-F5344CB8AC3E}">
        <p14:creationId xmlns:p14="http://schemas.microsoft.com/office/powerpoint/2010/main" val="27709566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rtl="0"/>
            <a:r>
              <a:rPr lang="en-US" dirty="0"/>
              <a:t>So here is a side by side comparison of the patient when he presented to us and after his hospitalization and 5 day course of IV </a:t>
            </a:r>
            <a:r>
              <a:rPr lang="en-US" dirty="0" err="1"/>
              <a:t>anibiotics</a:t>
            </a:r>
            <a:r>
              <a:rPr lang="en-US" dirty="0"/>
              <a:t>. You can note there is healing and crusting of the vesicular lesions and also healing of the necrotic lesion that was seen on his upper right lid. You can also </a:t>
            </a:r>
            <a:r>
              <a:rPr lang="en-US" dirty="0" err="1"/>
              <a:t>notecomplete</a:t>
            </a:r>
            <a:r>
              <a:rPr lang="en-US" dirty="0"/>
              <a:t> resolution of the </a:t>
            </a:r>
            <a:r>
              <a:rPr lang="en-US" dirty="0" err="1"/>
              <a:t>periobital</a:t>
            </a:r>
            <a:r>
              <a:rPr lang="en-US" dirty="0"/>
              <a:t> and maxillary swelling. </a:t>
            </a:r>
            <a:r>
              <a:rPr lang="en-US" sz="1300" kern="1200" dirty="0">
                <a:solidFill>
                  <a:schemeClr val="tx1"/>
                </a:solidFill>
                <a:latin typeface="+mn-lt"/>
                <a:ea typeface="+mn-ea"/>
                <a:cs typeface="+mn-cs"/>
              </a:rPr>
              <a:t> He was advised to continue gabapentin and valacyclovir as directed by the PCP for pain management and prevention. His next appointment was scheduled in 12 months to monitor the non-visually significant epiretinal membrane.</a:t>
            </a:r>
            <a:endParaRPr lang="en-US" b="0" dirty="0">
              <a:effectLst/>
            </a:endParaRPr>
          </a:p>
        </p:txBody>
      </p:sp>
      <p:sp>
        <p:nvSpPr>
          <p:cNvPr id="4" name="Slide Number Placeholder 3"/>
          <p:cNvSpPr>
            <a:spLocks noGrp="1"/>
          </p:cNvSpPr>
          <p:nvPr>
            <p:ph type="sldNum" sz="quarter" idx="10"/>
          </p:nvPr>
        </p:nvSpPr>
        <p:spPr>
          <a:xfrm>
            <a:off x="4143587" y="9119474"/>
            <a:ext cx="3169920" cy="481726"/>
          </a:xfrm>
          <a:prstGeom prst="rect">
            <a:avLst/>
          </a:prstGeom>
        </p:spPr>
        <p:txBody>
          <a:bodyPr lIns="96661" tIns="48331" rIns="96661" bIns="48331"/>
          <a:lstStyle/>
          <a:p>
            <a:fld id="{6FC40A10-6036-4879-816D-55C01FC94846}" type="slidenum">
              <a:rPr lang="en-US" noProof="0" smtClean="0"/>
              <a:t>21</a:t>
            </a:fld>
            <a:endParaRPr lang="en-US" noProof="0" dirty="0"/>
          </a:p>
        </p:txBody>
      </p:sp>
    </p:spTree>
    <p:extLst>
      <p:ext uri="{BB962C8B-B14F-4D97-AF65-F5344CB8AC3E}">
        <p14:creationId xmlns:p14="http://schemas.microsoft.com/office/powerpoint/2010/main" val="19924874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5f391192_02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35f391192_029: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dirty="0"/>
          </a:p>
        </p:txBody>
      </p:sp>
    </p:spTree>
    <p:extLst>
      <p:ext uri="{BB962C8B-B14F-4D97-AF65-F5344CB8AC3E}">
        <p14:creationId xmlns:p14="http://schemas.microsoft.com/office/powerpoint/2010/main" val="11719659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55311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57831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Tree>
    <p:extLst>
      <p:ext uri="{BB962C8B-B14F-4D97-AF65-F5344CB8AC3E}">
        <p14:creationId xmlns:p14="http://schemas.microsoft.com/office/powerpoint/2010/main" val="38687938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5f391192_057: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35f391192_057: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dirty="0"/>
          </a:p>
        </p:txBody>
      </p:sp>
    </p:spTree>
    <p:extLst>
      <p:ext uri="{BB962C8B-B14F-4D97-AF65-F5344CB8AC3E}">
        <p14:creationId xmlns:p14="http://schemas.microsoft.com/office/powerpoint/2010/main" val="24466208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35ed75ccf_044: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35ed75ccf_044:notes"/>
          <p:cNvSpPr txBox="1">
            <a:spLocks noGrp="1"/>
          </p:cNvSpPr>
          <p:nvPr>
            <p:ph type="body" idx="1"/>
          </p:nvPr>
        </p:nvSpPr>
        <p:spPr>
          <a:xfrm>
            <a:off x="780288" y="4788599"/>
            <a:ext cx="6242304" cy="4536567"/>
          </a:xfrm>
          <a:prstGeom prst="rect">
            <a:avLst/>
          </a:prstGeom>
        </p:spPr>
        <p:txBody>
          <a:bodyPr spcFirstLastPara="1" wrap="square" lIns="102163" tIns="102163" rIns="102163" bIns="102163" anchor="t" anchorCtr="0">
            <a:noAutofit/>
          </a:bodyPr>
          <a:lstStyle/>
          <a:p>
            <a:pPr marL="0" indent="0">
              <a:buNone/>
            </a:pPr>
            <a:endParaRPr dirty="0"/>
          </a:p>
        </p:txBody>
      </p:sp>
    </p:spTree>
    <p:extLst>
      <p:ext uri="{BB962C8B-B14F-4D97-AF65-F5344CB8AC3E}">
        <p14:creationId xmlns:p14="http://schemas.microsoft.com/office/powerpoint/2010/main" val="3177874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5f391192_02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35f391192_029: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Tree>
    <p:extLst>
      <p:ext uri="{BB962C8B-B14F-4D97-AF65-F5344CB8AC3E}">
        <p14:creationId xmlns:p14="http://schemas.microsoft.com/office/powerpoint/2010/main" val="29186469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147677" indent="0">
              <a:buNone/>
            </a:pPr>
            <a:r>
              <a:rPr lang="en-US" dirty="0"/>
              <a:t>Trauma</a:t>
            </a:r>
            <a:r>
              <a:rPr lang="en-US" baseline="0" dirty="0"/>
              <a:t> can occur from years ago.  The majority of RCEs result from mechanical trauma with about ½ of cases being from that cause.  If there isn’t a history of trauma, start looking at the other eye for signs of corneal dystrophy, particularly EBMD since that is the 2</a:t>
            </a:r>
            <a:r>
              <a:rPr lang="en-US" baseline="30000" dirty="0"/>
              <a:t>nd</a:t>
            </a:r>
            <a:r>
              <a:rPr lang="en-US" baseline="0" dirty="0"/>
              <a:t> most common reason for RCEs.  </a:t>
            </a:r>
          </a:p>
          <a:p>
            <a:pPr marL="147677" indent="0">
              <a:buNone/>
            </a:pPr>
            <a:endParaRPr lang="en-US" baseline="0" dirty="0"/>
          </a:p>
          <a:p>
            <a:pPr marL="147677" indent="0">
              <a:buNone/>
            </a:pPr>
            <a:r>
              <a:rPr lang="en-US" baseline="0" dirty="0"/>
              <a:t>These etiologies can result in a disruption of the adhesion complexes</a:t>
            </a:r>
            <a:endParaRPr lang="en-US" dirty="0"/>
          </a:p>
        </p:txBody>
      </p:sp>
    </p:spTree>
    <p:extLst>
      <p:ext uri="{BB962C8B-B14F-4D97-AF65-F5344CB8AC3E}">
        <p14:creationId xmlns:p14="http://schemas.microsoft.com/office/powerpoint/2010/main" val="33419053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956609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903497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Topical steroids and </a:t>
            </a:r>
            <a:r>
              <a:rPr lang="en-US" dirty="0" err="1"/>
              <a:t>tetracyclines</a:t>
            </a:r>
            <a:r>
              <a:rPr lang="en-US" dirty="0"/>
              <a:t> are anti-inflammatory options that will </a:t>
            </a:r>
            <a:r>
              <a:rPr lang="en-US" baseline="0" dirty="0"/>
              <a:t>inhibit the upregulation of MMPs.  This will in turn prevent break down of collagen and </a:t>
            </a:r>
            <a:r>
              <a:rPr lang="en-US" baseline="0" dirty="0" err="1"/>
              <a:t>hemidesmosomes</a:t>
            </a:r>
            <a:r>
              <a:rPr lang="en-US" baseline="0" dirty="0"/>
              <a:t> and therefore will facilitate healing</a:t>
            </a:r>
          </a:p>
          <a:p>
            <a:r>
              <a:rPr lang="en-US" baseline="0" dirty="0"/>
              <a:t>Amniotic membranes may be a way to jumpstart the healing process while autologous has been reserved for recalcitrant cases</a:t>
            </a:r>
            <a:endParaRPr lang="en-US" dirty="0"/>
          </a:p>
        </p:txBody>
      </p:sp>
    </p:spTree>
    <p:extLst>
      <p:ext uri="{BB962C8B-B14F-4D97-AF65-F5344CB8AC3E}">
        <p14:creationId xmlns:p14="http://schemas.microsoft.com/office/powerpoint/2010/main" val="39605366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Stromal</a:t>
            </a:r>
            <a:r>
              <a:rPr lang="en-US" baseline="0" dirty="0"/>
              <a:t> puncture is really reserved for erosions outside the visual axis.  Has an 80% success rate with low cost.  </a:t>
            </a:r>
          </a:p>
          <a:p>
            <a:r>
              <a:rPr lang="en-US" baseline="0" dirty="0"/>
              <a:t>Debridement with polishing has better success rate but the recovery can be longer.  In addition, diamond burring can induce corneal haze so having a steroid on after therapy is important.  </a:t>
            </a:r>
            <a:endParaRPr lang="en-US" dirty="0"/>
          </a:p>
        </p:txBody>
      </p:sp>
    </p:spTree>
    <p:extLst>
      <p:ext uri="{BB962C8B-B14F-4D97-AF65-F5344CB8AC3E}">
        <p14:creationId xmlns:p14="http://schemas.microsoft.com/office/powerpoint/2010/main" val="18528727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5f391192_02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35f391192_029: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Tree>
    <p:extLst>
      <p:ext uri="{BB962C8B-B14F-4D97-AF65-F5344CB8AC3E}">
        <p14:creationId xmlns:p14="http://schemas.microsoft.com/office/powerpoint/2010/main" val="9568014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64305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5f391192_02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35f391192_029: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Tree>
    <p:extLst>
      <p:ext uri="{BB962C8B-B14F-4D97-AF65-F5344CB8AC3E}">
        <p14:creationId xmlns:p14="http://schemas.microsoft.com/office/powerpoint/2010/main" val="9830307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5f391192_057: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35f391192_057: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r>
              <a:rPr lang="en-US" dirty="0"/>
              <a:t>Posterior segment was unremarkable</a:t>
            </a:r>
            <a:endParaRPr dirty="0"/>
          </a:p>
        </p:txBody>
      </p:sp>
    </p:spTree>
    <p:extLst>
      <p:ext uri="{BB962C8B-B14F-4D97-AF65-F5344CB8AC3E}">
        <p14:creationId xmlns:p14="http://schemas.microsoft.com/office/powerpoint/2010/main" val="5579400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35ed75ccf_044: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35ed75ccf_044:notes"/>
          <p:cNvSpPr txBox="1">
            <a:spLocks noGrp="1"/>
          </p:cNvSpPr>
          <p:nvPr>
            <p:ph type="body" idx="1"/>
          </p:nvPr>
        </p:nvSpPr>
        <p:spPr>
          <a:xfrm>
            <a:off x="780288" y="4788599"/>
            <a:ext cx="6242304" cy="4536567"/>
          </a:xfrm>
          <a:prstGeom prst="rect">
            <a:avLst/>
          </a:prstGeom>
        </p:spPr>
        <p:txBody>
          <a:bodyPr spcFirstLastPara="1" wrap="square" lIns="102163" tIns="102163" rIns="102163" bIns="102163" anchor="t" anchorCtr="0">
            <a:noAutofit/>
          </a:bodyPr>
          <a:lstStyle/>
          <a:p>
            <a:pPr marL="0" indent="0">
              <a:buNone/>
            </a:pPr>
            <a:endParaRPr dirty="0"/>
          </a:p>
        </p:txBody>
      </p:sp>
    </p:spTree>
    <p:extLst>
      <p:ext uri="{BB962C8B-B14F-4D97-AF65-F5344CB8AC3E}">
        <p14:creationId xmlns:p14="http://schemas.microsoft.com/office/powerpoint/2010/main" val="19869000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5f391192_02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35f391192_029: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Tree>
    <p:extLst>
      <p:ext uri="{BB962C8B-B14F-4D97-AF65-F5344CB8AC3E}">
        <p14:creationId xmlns:p14="http://schemas.microsoft.com/office/powerpoint/2010/main" val="17981413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743877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380315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Topical steroids and </a:t>
            </a:r>
            <a:r>
              <a:rPr lang="en-US" dirty="0" err="1"/>
              <a:t>tetracyclines</a:t>
            </a:r>
            <a:r>
              <a:rPr lang="en-US" dirty="0"/>
              <a:t> are anti-inflammatory options that will </a:t>
            </a:r>
            <a:r>
              <a:rPr lang="en-US" baseline="0" dirty="0"/>
              <a:t>inhibit the upregulation of MMPs.  This will in turn prevent break down of collagen and </a:t>
            </a:r>
            <a:r>
              <a:rPr lang="en-US" baseline="0" dirty="0" err="1"/>
              <a:t>hemidesmosomes</a:t>
            </a:r>
            <a:r>
              <a:rPr lang="en-US" baseline="0" dirty="0"/>
              <a:t> and therefore will facilitate healing</a:t>
            </a:r>
          </a:p>
          <a:p>
            <a:r>
              <a:rPr lang="en-US" baseline="0" dirty="0"/>
              <a:t>Amniotic membranes may be a way to jumpstart the healing process while autologous has been reserved for recalcitrant cases</a:t>
            </a:r>
            <a:endParaRPr lang="en-US" dirty="0"/>
          </a:p>
        </p:txBody>
      </p:sp>
    </p:spTree>
    <p:extLst>
      <p:ext uri="{BB962C8B-B14F-4D97-AF65-F5344CB8AC3E}">
        <p14:creationId xmlns:p14="http://schemas.microsoft.com/office/powerpoint/2010/main" val="6730632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056126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Stromal</a:t>
            </a:r>
            <a:r>
              <a:rPr lang="en-US" baseline="0" dirty="0"/>
              <a:t> puncture is really reserved for erosions outside the visual axis.  Has an 80% success rate with low cost.  </a:t>
            </a:r>
          </a:p>
          <a:p>
            <a:r>
              <a:rPr lang="en-US" baseline="0" dirty="0"/>
              <a:t>Debridement with polishing has better success rate but the recovery can be longer.  In addition, diamond burring can induce corneal haze so having a steroid on after therapy is important.  </a:t>
            </a:r>
            <a:endParaRPr lang="en-US" dirty="0"/>
          </a:p>
        </p:txBody>
      </p:sp>
    </p:spTree>
    <p:extLst>
      <p:ext uri="{BB962C8B-B14F-4D97-AF65-F5344CB8AC3E}">
        <p14:creationId xmlns:p14="http://schemas.microsoft.com/office/powerpoint/2010/main" val="5964948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5f391192_02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35f391192_029: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Tree>
    <p:extLst>
      <p:ext uri="{BB962C8B-B14F-4D97-AF65-F5344CB8AC3E}">
        <p14:creationId xmlns:p14="http://schemas.microsoft.com/office/powerpoint/2010/main" val="33243342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658113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541147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5f391192_057: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35f391192_057: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r>
              <a:rPr lang="en-US" dirty="0"/>
              <a:t>Posterior segment was unremarkable</a:t>
            </a:r>
            <a:endParaRPr dirty="0"/>
          </a:p>
        </p:txBody>
      </p:sp>
    </p:spTree>
    <p:extLst>
      <p:ext uri="{BB962C8B-B14F-4D97-AF65-F5344CB8AC3E}">
        <p14:creationId xmlns:p14="http://schemas.microsoft.com/office/powerpoint/2010/main" val="13651404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35ed75ccf_044: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35ed75ccf_044:notes"/>
          <p:cNvSpPr txBox="1">
            <a:spLocks noGrp="1"/>
          </p:cNvSpPr>
          <p:nvPr>
            <p:ph type="body" idx="1"/>
          </p:nvPr>
        </p:nvSpPr>
        <p:spPr>
          <a:xfrm>
            <a:off x="780288" y="4788599"/>
            <a:ext cx="6242304" cy="4536567"/>
          </a:xfrm>
          <a:prstGeom prst="rect">
            <a:avLst/>
          </a:prstGeom>
        </p:spPr>
        <p:txBody>
          <a:bodyPr spcFirstLastPara="1" wrap="square" lIns="102163" tIns="102163" rIns="102163" bIns="102163" anchor="t" anchorCtr="0">
            <a:noAutofit/>
          </a:bodyPr>
          <a:lstStyle/>
          <a:p>
            <a:pPr marL="0" indent="0">
              <a:buNone/>
            </a:pPr>
            <a:endParaRPr dirty="0"/>
          </a:p>
        </p:txBody>
      </p:sp>
    </p:spTree>
    <p:extLst>
      <p:ext uri="{BB962C8B-B14F-4D97-AF65-F5344CB8AC3E}">
        <p14:creationId xmlns:p14="http://schemas.microsoft.com/office/powerpoint/2010/main" val="27856733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5f391192_02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35f391192_029: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Tree>
    <p:extLst>
      <p:ext uri="{BB962C8B-B14F-4D97-AF65-F5344CB8AC3E}">
        <p14:creationId xmlns:p14="http://schemas.microsoft.com/office/powerpoint/2010/main" val="9914272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In conjunction</a:t>
            </a:r>
            <a:r>
              <a:rPr lang="en-US" baseline="0" dirty="0"/>
              <a:t> with other pathology like LSCD, pterygia OCP, rosacea, it can be difficult to detect </a:t>
            </a:r>
            <a:r>
              <a:rPr lang="en-US" baseline="0" dirty="0" err="1"/>
              <a:t>ossn</a:t>
            </a:r>
            <a:r>
              <a:rPr lang="en-US" baseline="0" dirty="0"/>
              <a:t>.  </a:t>
            </a:r>
          </a:p>
          <a:p>
            <a:endParaRPr lang="en-US" dirty="0"/>
          </a:p>
        </p:txBody>
      </p:sp>
    </p:spTree>
    <p:extLst>
      <p:ext uri="{BB962C8B-B14F-4D97-AF65-F5344CB8AC3E}">
        <p14:creationId xmlns:p14="http://schemas.microsoft.com/office/powerpoint/2010/main" val="12708201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431624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UBM:  Usually</a:t>
            </a:r>
            <a:r>
              <a:rPr lang="en-US" baseline="0" dirty="0"/>
              <a:t> for malignancies with intraocular extension; they studied a few of these and found that blunting of the anterior chamber and thicken uvea were consistent with malignant lesions</a:t>
            </a:r>
          </a:p>
          <a:p>
            <a:r>
              <a:rPr lang="en-US" baseline="0" dirty="0"/>
              <a:t>Confocal showed enlarged irregular </a:t>
            </a:r>
            <a:r>
              <a:rPr lang="en-US" baseline="0" dirty="0" err="1"/>
              <a:t>clels</a:t>
            </a:r>
            <a:r>
              <a:rPr lang="en-US" baseline="0" dirty="0"/>
              <a:t> with bright </a:t>
            </a:r>
            <a:r>
              <a:rPr lang="en-US" baseline="0" dirty="0" err="1"/>
              <a:t>hyperreflective</a:t>
            </a:r>
            <a:r>
              <a:rPr lang="en-US" baseline="0" dirty="0"/>
              <a:t> </a:t>
            </a:r>
            <a:r>
              <a:rPr lang="en-US" baseline="0" dirty="0" err="1"/>
              <a:t>nucleli</a:t>
            </a:r>
            <a:r>
              <a:rPr lang="en-US" baseline="0" dirty="0"/>
              <a:t> in corneal and </a:t>
            </a:r>
            <a:r>
              <a:rPr lang="en-US" baseline="0" dirty="0" err="1"/>
              <a:t>conj</a:t>
            </a:r>
            <a:r>
              <a:rPr lang="en-US" baseline="0" dirty="0"/>
              <a:t> epi cells</a:t>
            </a:r>
          </a:p>
          <a:p>
            <a:r>
              <a:rPr lang="en-US" baseline="0" dirty="0"/>
              <a:t>Impression cytology is more for superficial cells</a:t>
            </a:r>
          </a:p>
          <a:p>
            <a:endParaRPr lang="en-US" baseline="0" dirty="0"/>
          </a:p>
          <a:p>
            <a:endParaRPr lang="en-US" dirty="0"/>
          </a:p>
        </p:txBody>
      </p:sp>
    </p:spTree>
    <p:extLst>
      <p:ext uri="{BB962C8B-B14F-4D97-AF65-F5344CB8AC3E}">
        <p14:creationId xmlns:p14="http://schemas.microsoft.com/office/powerpoint/2010/main" val="24635433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004019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err="1"/>
              <a:t>Mitomycin</a:t>
            </a:r>
            <a:r>
              <a:rPr lang="en-US" dirty="0"/>
              <a:t> C works</a:t>
            </a:r>
            <a:r>
              <a:rPr lang="en-US" baseline="0" dirty="0"/>
              <a:t> as primary or adjunct therapy; </a:t>
            </a:r>
            <a:r>
              <a:rPr lang="en-US" baseline="0" dirty="0" err="1"/>
              <a:t>chemoreduction</a:t>
            </a:r>
            <a:r>
              <a:rPr lang="en-US" baseline="0" dirty="0"/>
              <a:t> or </a:t>
            </a:r>
            <a:r>
              <a:rPr lang="en-US" baseline="0" dirty="0" err="1"/>
              <a:t>chemopreventative</a:t>
            </a:r>
            <a:endParaRPr lang="en-US" baseline="0" dirty="0"/>
          </a:p>
          <a:p>
            <a:r>
              <a:rPr lang="en-US" baseline="0" dirty="0"/>
              <a:t>Fluorouracil is considered antineoplastic by impairing DNA/RNA synthesis of both healthy and tumor cells</a:t>
            </a:r>
          </a:p>
          <a:p>
            <a:r>
              <a:rPr lang="en-US" baseline="0" dirty="0"/>
              <a:t>Interferon - Antineoplastic due to antineoplastic, </a:t>
            </a:r>
            <a:r>
              <a:rPr lang="en-US" baseline="0" dirty="0" err="1"/>
              <a:t>antiproliferative</a:t>
            </a:r>
            <a:r>
              <a:rPr lang="en-US" baseline="0" dirty="0"/>
              <a:t>, and cytotoxic.  Looking at doing drops QID with no agreed upon concentration; looking at resolution time of 1.5 months to 6</a:t>
            </a:r>
          </a:p>
          <a:p>
            <a:r>
              <a:rPr lang="en-US" baseline="0" dirty="0" err="1"/>
              <a:t>Cidofovir</a:t>
            </a:r>
            <a:r>
              <a:rPr lang="en-US" baseline="0" dirty="0"/>
              <a:t> is antiviral agent that works against DS DNA </a:t>
            </a:r>
            <a:r>
              <a:rPr lang="en-US" baseline="0" dirty="0" err="1"/>
              <a:t>incuding</a:t>
            </a:r>
            <a:r>
              <a:rPr lang="en-US" baseline="0" dirty="0"/>
              <a:t> HPV.  The molecule </a:t>
            </a:r>
            <a:r>
              <a:rPr lang="en-US" baseline="0" dirty="0" err="1"/>
              <a:t>insertsintself</a:t>
            </a:r>
            <a:r>
              <a:rPr lang="en-US" baseline="0" dirty="0"/>
              <a:t> directly into the DNA and promotes cellular apoptosis of the bad cells.  Been used as therapy on refractory OSSN.</a:t>
            </a:r>
          </a:p>
          <a:p>
            <a:pPr marL="147677" indent="0">
              <a:buNone/>
            </a:pPr>
            <a:endParaRPr lang="en-US" dirty="0"/>
          </a:p>
        </p:txBody>
      </p:sp>
    </p:spTree>
    <p:extLst>
      <p:ext uri="{BB962C8B-B14F-4D97-AF65-F5344CB8AC3E}">
        <p14:creationId xmlns:p14="http://schemas.microsoft.com/office/powerpoint/2010/main" val="5925684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Topical steroids and </a:t>
            </a:r>
            <a:r>
              <a:rPr lang="en-US" dirty="0" err="1"/>
              <a:t>tetracyclines</a:t>
            </a:r>
            <a:r>
              <a:rPr lang="en-US" dirty="0"/>
              <a:t> are anti-inflammatory options that will </a:t>
            </a:r>
            <a:r>
              <a:rPr lang="en-US" baseline="0" dirty="0"/>
              <a:t>inhibit the upregulation of MMPs.  This will in turn prevent break down of collagen and </a:t>
            </a:r>
            <a:r>
              <a:rPr lang="en-US" baseline="0" dirty="0" err="1"/>
              <a:t>hemidesmosomes</a:t>
            </a:r>
            <a:r>
              <a:rPr lang="en-US" baseline="0" dirty="0"/>
              <a:t> and therefore will facilitate healing</a:t>
            </a:r>
          </a:p>
          <a:p>
            <a:r>
              <a:rPr lang="en-US" baseline="0" dirty="0"/>
              <a:t>Amniotic membranes may be a way to jumpstart the healing process while autologous has been reserved for recalcitrant cases</a:t>
            </a:r>
            <a:endParaRPr lang="en-US" dirty="0"/>
          </a:p>
        </p:txBody>
      </p:sp>
    </p:spTree>
    <p:extLst>
      <p:ext uri="{BB962C8B-B14F-4D97-AF65-F5344CB8AC3E}">
        <p14:creationId xmlns:p14="http://schemas.microsoft.com/office/powerpoint/2010/main" val="1790155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97538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5f391192_057: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35f391192_057: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Tree>
    <p:extLst>
      <p:ext uri="{BB962C8B-B14F-4D97-AF65-F5344CB8AC3E}">
        <p14:creationId xmlns:p14="http://schemas.microsoft.com/office/powerpoint/2010/main" val="1102530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35ed75ccf_044: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35ed75ccf_044:notes"/>
          <p:cNvSpPr txBox="1">
            <a:spLocks noGrp="1"/>
          </p:cNvSpPr>
          <p:nvPr>
            <p:ph type="body" idx="1"/>
          </p:nvPr>
        </p:nvSpPr>
        <p:spPr>
          <a:xfrm>
            <a:off x="780288" y="4788599"/>
            <a:ext cx="6242304" cy="4536567"/>
          </a:xfrm>
          <a:prstGeom prst="rect">
            <a:avLst/>
          </a:prstGeom>
        </p:spPr>
        <p:txBody>
          <a:bodyPr spcFirstLastPara="1" wrap="square" lIns="102163" tIns="102163" rIns="102163" bIns="102163" anchor="t" anchorCtr="0">
            <a:noAutofit/>
          </a:bodyPr>
          <a:lstStyle/>
          <a:p>
            <a:pPr marL="0" indent="0">
              <a:buNone/>
            </a:pPr>
            <a:endParaRPr dirty="0"/>
          </a:p>
        </p:txBody>
      </p:sp>
    </p:spTree>
    <p:extLst>
      <p:ext uri="{BB962C8B-B14F-4D97-AF65-F5344CB8AC3E}">
        <p14:creationId xmlns:p14="http://schemas.microsoft.com/office/powerpoint/2010/main" val="3986393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5f391192_02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35f391192_029: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Tree>
    <p:extLst>
      <p:ext uri="{BB962C8B-B14F-4D97-AF65-F5344CB8AC3E}">
        <p14:creationId xmlns:p14="http://schemas.microsoft.com/office/powerpoint/2010/main" val="1593340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5f391192_073: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35f391192_073: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Tree>
    <p:extLst>
      <p:ext uri="{BB962C8B-B14F-4D97-AF65-F5344CB8AC3E}">
        <p14:creationId xmlns:p14="http://schemas.microsoft.com/office/powerpoint/2010/main" val="4248210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45225" y="2762725"/>
            <a:ext cx="6736500" cy="11598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4400"/>
              <a:buNone/>
              <a:defRPr sz="4400">
                <a:solidFill>
                  <a:schemeClr val="dk2"/>
                </a:solidFill>
              </a:defRPr>
            </a:lvl1pPr>
            <a:lvl2pPr lvl="1">
              <a:spcBef>
                <a:spcPts val="0"/>
              </a:spcBef>
              <a:spcAft>
                <a:spcPts val="0"/>
              </a:spcAft>
              <a:buClr>
                <a:schemeClr val="dk2"/>
              </a:buClr>
              <a:buSzPts val="4400"/>
              <a:buNone/>
              <a:defRPr sz="4400">
                <a:solidFill>
                  <a:schemeClr val="dk2"/>
                </a:solidFill>
              </a:defRPr>
            </a:lvl2pPr>
            <a:lvl3pPr lvl="2">
              <a:spcBef>
                <a:spcPts val="0"/>
              </a:spcBef>
              <a:spcAft>
                <a:spcPts val="0"/>
              </a:spcAft>
              <a:buClr>
                <a:schemeClr val="dk2"/>
              </a:buClr>
              <a:buSzPts val="4400"/>
              <a:buNone/>
              <a:defRPr sz="4400">
                <a:solidFill>
                  <a:schemeClr val="dk2"/>
                </a:solidFill>
              </a:defRPr>
            </a:lvl3pPr>
            <a:lvl4pPr lvl="3">
              <a:spcBef>
                <a:spcPts val="0"/>
              </a:spcBef>
              <a:spcAft>
                <a:spcPts val="0"/>
              </a:spcAft>
              <a:buClr>
                <a:schemeClr val="dk2"/>
              </a:buClr>
              <a:buSzPts val="4400"/>
              <a:buNone/>
              <a:defRPr sz="4400">
                <a:solidFill>
                  <a:schemeClr val="dk2"/>
                </a:solidFill>
              </a:defRPr>
            </a:lvl4pPr>
            <a:lvl5pPr lvl="4">
              <a:spcBef>
                <a:spcPts val="0"/>
              </a:spcBef>
              <a:spcAft>
                <a:spcPts val="0"/>
              </a:spcAft>
              <a:buClr>
                <a:schemeClr val="dk2"/>
              </a:buClr>
              <a:buSzPts val="4400"/>
              <a:buNone/>
              <a:defRPr sz="4400">
                <a:solidFill>
                  <a:schemeClr val="dk2"/>
                </a:solidFill>
              </a:defRPr>
            </a:lvl5pPr>
            <a:lvl6pPr lvl="5">
              <a:spcBef>
                <a:spcPts val="0"/>
              </a:spcBef>
              <a:spcAft>
                <a:spcPts val="0"/>
              </a:spcAft>
              <a:buClr>
                <a:schemeClr val="dk2"/>
              </a:buClr>
              <a:buSzPts val="4400"/>
              <a:buNone/>
              <a:defRPr sz="4400">
                <a:solidFill>
                  <a:schemeClr val="dk2"/>
                </a:solidFill>
              </a:defRPr>
            </a:lvl6pPr>
            <a:lvl7pPr lvl="6">
              <a:spcBef>
                <a:spcPts val="0"/>
              </a:spcBef>
              <a:spcAft>
                <a:spcPts val="0"/>
              </a:spcAft>
              <a:buClr>
                <a:schemeClr val="dk2"/>
              </a:buClr>
              <a:buSzPts val="4400"/>
              <a:buNone/>
              <a:defRPr sz="4400">
                <a:solidFill>
                  <a:schemeClr val="dk2"/>
                </a:solidFill>
              </a:defRPr>
            </a:lvl7pPr>
            <a:lvl8pPr lvl="7">
              <a:spcBef>
                <a:spcPts val="0"/>
              </a:spcBef>
              <a:spcAft>
                <a:spcPts val="0"/>
              </a:spcAft>
              <a:buClr>
                <a:schemeClr val="dk2"/>
              </a:buClr>
              <a:buSzPts val="4400"/>
              <a:buNone/>
              <a:defRPr sz="4400">
                <a:solidFill>
                  <a:schemeClr val="dk2"/>
                </a:solidFill>
              </a:defRPr>
            </a:lvl8pPr>
            <a:lvl9pPr lvl="8">
              <a:spcBef>
                <a:spcPts val="0"/>
              </a:spcBef>
              <a:spcAft>
                <a:spcPts val="0"/>
              </a:spcAft>
              <a:buClr>
                <a:schemeClr val="dk2"/>
              </a:buClr>
              <a:buSzPts val="4400"/>
              <a:buNone/>
              <a:defRPr sz="4400">
                <a:solidFill>
                  <a:schemeClr val="dk2"/>
                </a:solidFill>
              </a:defRPr>
            </a:lvl9pPr>
          </a:lstStyle>
          <a:p>
            <a:endParaRPr/>
          </a:p>
        </p:txBody>
      </p:sp>
      <p:sp>
        <p:nvSpPr>
          <p:cNvPr id="11" name="Google Shape;11;p2"/>
          <p:cNvSpPr/>
          <p:nvPr/>
        </p:nvSpPr>
        <p:spPr>
          <a:xfrm>
            <a:off x="5938246" y="2533163"/>
            <a:ext cx="7218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6659861" y="2533163"/>
            <a:ext cx="7218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 y="2533163"/>
            <a:ext cx="7218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721425" y="2533163"/>
            <a:ext cx="52167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5"/>
        <p:cNvGrpSpPr/>
        <p:nvPr/>
      </p:nvGrpSpPr>
      <p:grpSpPr>
        <a:xfrm>
          <a:off x="0" y="0"/>
          <a:ext cx="0" cy="0"/>
          <a:chOff x="0" y="0"/>
          <a:chExt cx="0" cy="0"/>
        </a:xfrm>
      </p:grpSpPr>
      <p:sp>
        <p:nvSpPr>
          <p:cNvPr id="16" name="Google Shape;16;p3"/>
          <p:cNvSpPr/>
          <p:nvPr/>
        </p:nvSpPr>
        <p:spPr>
          <a:xfrm>
            <a:off x="0" y="0"/>
            <a:ext cx="9144000" cy="3993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txBox="1">
            <a:spLocks noGrp="1"/>
          </p:cNvSpPr>
          <p:nvPr>
            <p:ph type="ctrTitle"/>
          </p:nvPr>
        </p:nvSpPr>
        <p:spPr>
          <a:xfrm>
            <a:off x="685800" y="1583342"/>
            <a:ext cx="7772400" cy="1159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4800"/>
              <a:buNone/>
              <a:defRPr sz="4800">
                <a:solidFill>
                  <a:schemeClr val="lt1"/>
                </a:solidFill>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a:p>
        </p:txBody>
      </p:sp>
      <p:sp>
        <p:nvSpPr>
          <p:cNvPr id="18" name="Google Shape;18;p3"/>
          <p:cNvSpPr txBox="1">
            <a:spLocks noGrp="1"/>
          </p:cNvSpPr>
          <p:nvPr>
            <p:ph type="subTitle" idx="1"/>
          </p:nvPr>
        </p:nvSpPr>
        <p:spPr>
          <a:xfrm>
            <a:off x="685800" y="2840053"/>
            <a:ext cx="77724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400"/>
              <a:buNone/>
              <a:defRPr sz="2400" b="1">
                <a:solidFill>
                  <a:schemeClr val="lt1"/>
                </a:solidFill>
              </a:defRPr>
            </a:lvl1pPr>
            <a:lvl2pPr lvl="1" algn="ctr" rtl="0">
              <a:spcBef>
                <a:spcPts val="0"/>
              </a:spcBef>
              <a:spcAft>
                <a:spcPts val="0"/>
              </a:spcAft>
              <a:buClr>
                <a:schemeClr val="lt1"/>
              </a:buClr>
              <a:buSzPts val="2400"/>
              <a:buNone/>
              <a:defRPr b="1">
                <a:solidFill>
                  <a:schemeClr val="lt1"/>
                </a:solidFill>
              </a:defRPr>
            </a:lvl2pPr>
            <a:lvl3pPr lvl="2" algn="ctr" rtl="0">
              <a:spcBef>
                <a:spcPts val="0"/>
              </a:spcBef>
              <a:spcAft>
                <a:spcPts val="0"/>
              </a:spcAft>
              <a:buClr>
                <a:schemeClr val="lt1"/>
              </a:buClr>
              <a:buSzPts val="2400"/>
              <a:buNone/>
              <a:defRPr b="1">
                <a:solidFill>
                  <a:schemeClr val="lt1"/>
                </a:solidFill>
              </a:defRPr>
            </a:lvl3pPr>
            <a:lvl4pPr lvl="3" algn="ctr" rtl="0">
              <a:spcBef>
                <a:spcPts val="0"/>
              </a:spcBef>
              <a:spcAft>
                <a:spcPts val="0"/>
              </a:spcAft>
              <a:buClr>
                <a:schemeClr val="lt1"/>
              </a:buClr>
              <a:buSzPts val="2400"/>
              <a:buNone/>
              <a:defRPr sz="2400" b="1">
                <a:solidFill>
                  <a:schemeClr val="lt1"/>
                </a:solidFill>
              </a:defRPr>
            </a:lvl4pPr>
            <a:lvl5pPr lvl="4" algn="ctr" rtl="0">
              <a:spcBef>
                <a:spcPts val="0"/>
              </a:spcBef>
              <a:spcAft>
                <a:spcPts val="0"/>
              </a:spcAft>
              <a:buClr>
                <a:schemeClr val="lt1"/>
              </a:buClr>
              <a:buSzPts val="2400"/>
              <a:buNone/>
              <a:defRPr sz="2400" b="1">
                <a:solidFill>
                  <a:schemeClr val="lt1"/>
                </a:solidFill>
              </a:defRPr>
            </a:lvl5pPr>
            <a:lvl6pPr lvl="5" algn="ctr" rtl="0">
              <a:spcBef>
                <a:spcPts val="0"/>
              </a:spcBef>
              <a:spcAft>
                <a:spcPts val="0"/>
              </a:spcAft>
              <a:buClr>
                <a:schemeClr val="lt1"/>
              </a:buClr>
              <a:buSzPts val="2400"/>
              <a:buNone/>
              <a:defRPr sz="2400" b="1">
                <a:solidFill>
                  <a:schemeClr val="lt1"/>
                </a:solidFill>
              </a:defRPr>
            </a:lvl6pPr>
            <a:lvl7pPr lvl="6" algn="ctr" rtl="0">
              <a:spcBef>
                <a:spcPts val="0"/>
              </a:spcBef>
              <a:spcAft>
                <a:spcPts val="0"/>
              </a:spcAft>
              <a:buClr>
                <a:schemeClr val="lt1"/>
              </a:buClr>
              <a:buSzPts val="2400"/>
              <a:buNone/>
              <a:defRPr sz="2400" b="1">
                <a:solidFill>
                  <a:schemeClr val="lt1"/>
                </a:solidFill>
              </a:defRPr>
            </a:lvl7pPr>
            <a:lvl8pPr lvl="7" algn="ctr" rtl="0">
              <a:spcBef>
                <a:spcPts val="0"/>
              </a:spcBef>
              <a:spcAft>
                <a:spcPts val="0"/>
              </a:spcAft>
              <a:buClr>
                <a:schemeClr val="lt1"/>
              </a:buClr>
              <a:buSzPts val="2400"/>
              <a:buNone/>
              <a:defRPr sz="2400" b="1">
                <a:solidFill>
                  <a:schemeClr val="lt1"/>
                </a:solidFill>
              </a:defRPr>
            </a:lvl8pPr>
            <a:lvl9pPr lvl="8" algn="ctr" rtl="0">
              <a:spcBef>
                <a:spcPts val="0"/>
              </a:spcBef>
              <a:spcAft>
                <a:spcPts val="0"/>
              </a:spcAft>
              <a:buClr>
                <a:schemeClr val="lt1"/>
              </a:buClr>
              <a:buSzPts val="2400"/>
              <a:buNone/>
              <a:defRPr sz="2400" b="1">
                <a:solidFill>
                  <a:schemeClr val="lt1"/>
                </a:solidFill>
              </a:defRPr>
            </a:lvl9pPr>
          </a:lstStyle>
          <a:p>
            <a:endParaRPr/>
          </a:p>
        </p:txBody>
      </p:sp>
      <p:sp>
        <p:nvSpPr>
          <p:cNvPr id="19" name="Google Shape;19;p3"/>
          <p:cNvSpPr/>
          <p:nvPr/>
        </p:nvSpPr>
        <p:spPr>
          <a:xfrm>
            <a:off x="3047704" y="3992850"/>
            <a:ext cx="3047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a:off x="6096271" y="3992850"/>
            <a:ext cx="3047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1" y="3992850"/>
            <a:ext cx="30477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txBox="1">
            <a:spLocks noGrp="1"/>
          </p:cNvSpPr>
          <p:nvPr>
            <p:ph type="sldNum" idx="12"/>
          </p:nvPr>
        </p:nvSpPr>
        <p:spPr>
          <a:xfrm>
            <a:off x="-125" y="4830281"/>
            <a:ext cx="9144000" cy="313500"/>
          </a:xfrm>
          <a:prstGeom prst="rect">
            <a:avLst/>
          </a:prstGeom>
        </p:spPr>
        <p:txBody>
          <a:bodyPr spcFirstLastPara="1" wrap="square" lIns="91425" tIns="91425" rIns="91425" bIns="91425" anchor="t" anchorCtr="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893700" y="358388"/>
            <a:ext cx="6462600" cy="857400"/>
          </a:xfrm>
          <a:prstGeom prst="rect">
            <a:avLst/>
          </a:prstGeom>
        </p:spPr>
        <p:txBody>
          <a:bodyPr spcFirstLastPara="1" wrap="square" lIns="91425" tIns="91425" rIns="91425" bIns="91425"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3" name="Google Shape;33;p5"/>
          <p:cNvSpPr txBox="1">
            <a:spLocks noGrp="1"/>
          </p:cNvSpPr>
          <p:nvPr>
            <p:ph type="body" idx="1"/>
          </p:nvPr>
        </p:nvSpPr>
        <p:spPr>
          <a:xfrm>
            <a:off x="893700" y="1373588"/>
            <a:ext cx="6462600" cy="35523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Clr>
                <a:schemeClr val="accent6"/>
              </a:buClr>
              <a:buSzPts val="1800"/>
              <a:buChar char="▷"/>
              <a:defRPr>
                <a:solidFill>
                  <a:schemeClr val="dk1"/>
                </a:solidFill>
              </a:defRPr>
            </a:lvl1pPr>
            <a:lvl2pPr marL="914400" lvl="1" indent="-381000">
              <a:spcBef>
                <a:spcPts val="0"/>
              </a:spcBef>
              <a:spcAft>
                <a:spcPts val="0"/>
              </a:spcAft>
              <a:buClr>
                <a:schemeClr val="dk1"/>
              </a:buClr>
              <a:buSzPts val="2400"/>
              <a:buChar char="○"/>
              <a:defRPr>
                <a:solidFill>
                  <a:schemeClr val="dk1"/>
                </a:solidFill>
              </a:defRPr>
            </a:lvl2pPr>
            <a:lvl3pPr marL="1371600" lvl="2" indent="-381000">
              <a:spcBef>
                <a:spcPts val="0"/>
              </a:spcBef>
              <a:spcAft>
                <a:spcPts val="0"/>
              </a:spcAft>
              <a:buClr>
                <a:schemeClr val="dk1"/>
              </a:buClr>
              <a:buSzPts val="2400"/>
              <a:buChar char="■"/>
              <a:defRPr>
                <a:solidFill>
                  <a:schemeClr val="dk1"/>
                </a:solidFill>
              </a:defRPr>
            </a:lvl3pPr>
            <a:lvl4pPr marL="1828800" lvl="3" indent="-381000">
              <a:spcBef>
                <a:spcPts val="0"/>
              </a:spcBef>
              <a:spcAft>
                <a:spcPts val="0"/>
              </a:spcAft>
              <a:buClr>
                <a:schemeClr val="dk1"/>
              </a:buClr>
              <a:buSzPts val="2400"/>
              <a:buChar char="●"/>
              <a:defRPr>
                <a:solidFill>
                  <a:schemeClr val="dk1"/>
                </a:solidFill>
              </a:defRPr>
            </a:lvl4pPr>
            <a:lvl5pPr marL="2286000" lvl="4" indent="-381000">
              <a:spcBef>
                <a:spcPts val="0"/>
              </a:spcBef>
              <a:spcAft>
                <a:spcPts val="0"/>
              </a:spcAft>
              <a:buClr>
                <a:schemeClr val="dk1"/>
              </a:buClr>
              <a:buSzPts val="2400"/>
              <a:buChar char="○"/>
              <a:defRPr>
                <a:solidFill>
                  <a:schemeClr val="dk1"/>
                </a:solidFill>
              </a:defRPr>
            </a:lvl5pPr>
            <a:lvl6pPr marL="2743200" lvl="5" indent="-381000">
              <a:spcBef>
                <a:spcPts val="0"/>
              </a:spcBef>
              <a:spcAft>
                <a:spcPts val="0"/>
              </a:spcAft>
              <a:buClr>
                <a:schemeClr val="dk1"/>
              </a:buClr>
              <a:buSzPts val="2400"/>
              <a:buChar char="■"/>
              <a:defRPr>
                <a:solidFill>
                  <a:schemeClr val="dk1"/>
                </a:solidFill>
              </a:defRPr>
            </a:lvl6pPr>
            <a:lvl7pPr marL="3200400" lvl="6" indent="-381000">
              <a:spcBef>
                <a:spcPts val="0"/>
              </a:spcBef>
              <a:spcAft>
                <a:spcPts val="0"/>
              </a:spcAft>
              <a:buClr>
                <a:schemeClr val="dk1"/>
              </a:buClr>
              <a:buSzPts val="2400"/>
              <a:buChar char="●"/>
              <a:defRPr>
                <a:solidFill>
                  <a:schemeClr val="dk1"/>
                </a:solidFill>
              </a:defRPr>
            </a:lvl7pPr>
            <a:lvl8pPr marL="3657600" lvl="7" indent="-381000">
              <a:spcBef>
                <a:spcPts val="0"/>
              </a:spcBef>
              <a:spcAft>
                <a:spcPts val="0"/>
              </a:spcAft>
              <a:buClr>
                <a:schemeClr val="dk1"/>
              </a:buClr>
              <a:buSzPts val="2400"/>
              <a:buChar char="○"/>
              <a:defRPr>
                <a:solidFill>
                  <a:schemeClr val="dk1"/>
                </a:solidFill>
              </a:defRPr>
            </a:lvl8pPr>
            <a:lvl9pPr marL="4114800" lvl="8" indent="-381000">
              <a:spcBef>
                <a:spcPts val="0"/>
              </a:spcBef>
              <a:spcAft>
                <a:spcPts val="0"/>
              </a:spcAft>
              <a:buClr>
                <a:schemeClr val="dk1"/>
              </a:buClr>
              <a:buSzPts val="2400"/>
              <a:buChar char="■"/>
              <a:defRPr>
                <a:solidFill>
                  <a:schemeClr val="dk1"/>
                </a:solidFill>
              </a:defRPr>
            </a:lvl9pPr>
          </a:lstStyle>
          <a:p>
            <a:endParaRPr/>
          </a:p>
        </p:txBody>
      </p:sp>
      <p:sp>
        <p:nvSpPr>
          <p:cNvPr id="34" name="Google Shape;34;p5"/>
          <p:cNvSpPr/>
          <p:nvPr/>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5"/>
          <p:cNvSpPr/>
          <p:nvPr/>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5"/>
          <p:cNvSpPr/>
          <p:nvPr/>
        </p:nvSpPr>
        <p:spPr>
          <a:xfrm>
            <a:off x="0" y="5066325"/>
            <a:ext cx="8937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5"/>
          <p:cNvSpPr/>
          <p:nvPr/>
        </p:nvSpPr>
        <p:spPr>
          <a:xfrm>
            <a:off x="893710" y="5066325"/>
            <a:ext cx="64626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5"/>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8"/>
        <p:cNvGrpSpPr/>
        <p:nvPr/>
      </p:nvGrpSpPr>
      <p:grpSpPr>
        <a:xfrm>
          <a:off x="0" y="0"/>
          <a:ext cx="0" cy="0"/>
          <a:chOff x="0" y="0"/>
          <a:chExt cx="0" cy="0"/>
        </a:xfrm>
      </p:grpSpPr>
      <p:sp>
        <p:nvSpPr>
          <p:cNvPr id="59" name="Google Shape;59;p8"/>
          <p:cNvSpPr/>
          <p:nvPr/>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8"/>
          <p:cNvSpPr/>
          <p:nvPr/>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8"/>
          <p:cNvSpPr/>
          <p:nvPr/>
        </p:nvSpPr>
        <p:spPr>
          <a:xfrm>
            <a:off x="0" y="5066325"/>
            <a:ext cx="8937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8"/>
          <p:cNvSpPr/>
          <p:nvPr/>
        </p:nvSpPr>
        <p:spPr>
          <a:xfrm>
            <a:off x="893710" y="5066325"/>
            <a:ext cx="64626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8"/>
          <p:cNvSpPr txBox="1">
            <a:spLocks noGrp="1"/>
          </p:cNvSpPr>
          <p:nvPr>
            <p:ph type="title"/>
          </p:nvPr>
        </p:nvSpPr>
        <p:spPr>
          <a:xfrm>
            <a:off x="893700" y="358388"/>
            <a:ext cx="6462600" cy="857400"/>
          </a:xfrm>
          <a:prstGeom prst="rect">
            <a:avLst/>
          </a:prstGeom>
        </p:spPr>
        <p:txBody>
          <a:bodyPr spcFirstLastPara="1" wrap="square" lIns="91425" tIns="91425" rIns="91425" bIns="91425"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64" name="Google Shape;64;p8"/>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2"/>
        <p:cNvGrpSpPr/>
        <p:nvPr/>
      </p:nvGrpSpPr>
      <p:grpSpPr>
        <a:xfrm>
          <a:off x="0" y="0"/>
          <a:ext cx="0" cy="0"/>
          <a:chOff x="0" y="0"/>
          <a:chExt cx="0" cy="0"/>
        </a:xfrm>
      </p:grpSpPr>
      <p:sp>
        <p:nvSpPr>
          <p:cNvPr id="73" name="Google Shape;73;p10"/>
          <p:cNvSpPr/>
          <p:nvPr/>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0"/>
          <p:cNvSpPr/>
          <p:nvPr/>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0"/>
          <p:cNvSpPr/>
          <p:nvPr/>
        </p:nvSpPr>
        <p:spPr>
          <a:xfrm>
            <a:off x="0" y="5066325"/>
            <a:ext cx="8937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0"/>
          <p:cNvSpPr/>
          <p:nvPr/>
        </p:nvSpPr>
        <p:spPr>
          <a:xfrm>
            <a:off x="893710" y="5066325"/>
            <a:ext cx="64626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0"/>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592691" y="4412457"/>
            <a:ext cx="2057400" cy="273844"/>
          </a:xfrm>
          <a:prstGeom prst="rect">
            <a:avLst/>
          </a:prstGeom>
        </p:spPr>
        <p:txBody>
          <a:bodyPr/>
          <a:lstStyle/>
          <a:p>
            <a:fld id="{48A87A34-81AB-432B-8DAE-1953F412C126}" type="datetimeFigureOut">
              <a:rPr lang="en-US" dirty="0"/>
              <a:t>2/14/2023</a:t>
            </a:fld>
            <a:endParaRPr lang="en-US" dirty="0"/>
          </a:p>
        </p:txBody>
      </p:sp>
      <p:sp>
        <p:nvSpPr>
          <p:cNvPr id="5" name="Footer Placeholder 4"/>
          <p:cNvSpPr>
            <a:spLocks noGrp="1"/>
          </p:cNvSpPr>
          <p:nvPr>
            <p:ph type="ftr" sz="quarter" idx="11"/>
          </p:nvPr>
        </p:nvSpPr>
        <p:spPr>
          <a:xfrm>
            <a:off x="856059" y="4412457"/>
            <a:ext cx="4679482" cy="273844"/>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217658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able and Chart Content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8E3FDB8-6D5C-48FE-99EA-7EC60F4D8191}"/>
              </a:ext>
            </a:extLst>
          </p:cNvPr>
          <p:cNvSpPr/>
          <p:nvPr userDrawn="1"/>
        </p:nvSpPr>
        <p:spPr>
          <a:xfrm>
            <a:off x="0" y="0"/>
            <a:ext cx="9144000" cy="51435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50" noProof="0" dirty="0"/>
          </a:p>
        </p:txBody>
      </p:sp>
      <p:sp>
        <p:nvSpPr>
          <p:cNvPr id="5" name="Date Placeholder 4">
            <a:extLst>
              <a:ext uri="{FF2B5EF4-FFF2-40B4-BE49-F238E27FC236}">
                <a16:creationId xmlns:a16="http://schemas.microsoft.com/office/drawing/2014/main" id="{2D9775F3-A041-479A-8038-652B7D9C72E9}"/>
              </a:ext>
            </a:extLst>
          </p:cNvPr>
          <p:cNvSpPr>
            <a:spLocks noGrp="1"/>
          </p:cNvSpPr>
          <p:nvPr>
            <p:ph type="dt" sz="half" idx="10"/>
          </p:nvPr>
        </p:nvSpPr>
        <p:spPr>
          <a:xfrm>
            <a:off x="7512627" y="4409040"/>
            <a:ext cx="1002723" cy="224100"/>
          </a:xfrm>
          <a:prstGeom prst="rect">
            <a:avLst/>
          </a:prstGeom>
        </p:spPr>
        <p:txBody>
          <a:bodyPr/>
          <a:lstStyle/>
          <a:p>
            <a:r>
              <a:rPr lang="en-US" noProof="0" dirty="0"/>
              <a:t>MM.DD.20XX</a:t>
            </a:r>
          </a:p>
        </p:txBody>
      </p:sp>
      <p:sp>
        <p:nvSpPr>
          <p:cNvPr id="6" name="Footer Placeholder 5">
            <a:extLst>
              <a:ext uri="{FF2B5EF4-FFF2-40B4-BE49-F238E27FC236}">
                <a16:creationId xmlns:a16="http://schemas.microsoft.com/office/drawing/2014/main" id="{29BEDD04-BE4E-4B91-B13E-0C4FB3E1658F}"/>
              </a:ext>
            </a:extLst>
          </p:cNvPr>
          <p:cNvSpPr>
            <a:spLocks noGrp="1"/>
          </p:cNvSpPr>
          <p:nvPr>
            <p:ph type="ftr" sz="quarter" idx="11"/>
          </p:nvPr>
        </p:nvSpPr>
        <p:spPr>
          <a:xfrm>
            <a:off x="877470" y="4409040"/>
            <a:ext cx="2186800" cy="224100"/>
          </a:xfrm>
          <a:prstGeom prst="rect">
            <a:avLst/>
          </a:prstGeom>
        </p:spPr>
        <p:txBody>
          <a:bodyPr/>
          <a:lstStyle/>
          <a:p>
            <a:r>
              <a:rPr lang="en-US" noProof="0" dirty="0"/>
              <a:t>ADD A FOOTER</a:t>
            </a:r>
          </a:p>
        </p:txBody>
      </p:sp>
      <p:sp>
        <p:nvSpPr>
          <p:cNvPr id="7" name="Slide Number Placeholder 6">
            <a:extLst>
              <a:ext uri="{FF2B5EF4-FFF2-40B4-BE49-F238E27FC236}">
                <a16:creationId xmlns:a16="http://schemas.microsoft.com/office/drawing/2014/main" id="{306DF5D8-12DC-494E-B0F1-2E9C86A14544}"/>
              </a:ext>
            </a:extLst>
          </p:cNvPr>
          <p:cNvSpPr>
            <a:spLocks noGrp="1"/>
          </p:cNvSpPr>
          <p:nvPr>
            <p:ph type="sldNum" sz="quarter" idx="12"/>
          </p:nvPr>
        </p:nvSpPr>
        <p:spPr/>
        <p:txBody>
          <a:bodyPr/>
          <a:lstStyle/>
          <a:p>
            <a:fld id="{8D581BC7-E183-40DB-AC97-C19EA4EB8894}" type="slidenum">
              <a:rPr lang="en-US" noProof="0" smtClean="0"/>
              <a:t>‹#›</a:t>
            </a:fld>
            <a:endParaRPr lang="en-US" noProof="0" dirty="0"/>
          </a:p>
        </p:txBody>
      </p:sp>
      <p:sp>
        <p:nvSpPr>
          <p:cNvPr id="8" name="Title 1">
            <a:extLst>
              <a:ext uri="{FF2B5EF4-FFF2-40B4-BE49-F238E27FC236}">
                <a16:creationId xmlns:a16="http://schemas.microsoft.com/office/drawing/2014/main" id="{ABF87C9E-53A2-4DE1-89DC-3907BE2E3D3C}"/>
              </a:ext>
            </a:extLst>
          </p:cNvPr>
          <p:cNvSpPr>
            <a:spLocks noGrp="1"/>
          </p:cNvSpPr>
          <p:nvPr>
            <p:ph type="title" hasCustomPrompt="1"/>
          </p:nvPr>
        </p:nvSpPr>
        <p:spPr>
          <a:xfrm>
            <a:off x="4572000" y="530647"/>
            <a:ext cx="3985554" cy="426815"/>
          </a:xfrm>
        </p:spPr>
        <p:txBody>
          <a:bodyPr lIns="0" tIns="0" rIns="0" bIns="0" anchor="b">
            <a:normAutofit/>
          </a:bodyPr>
          <a:lstStyle>
            <a:lvl1pPr algn="l">
              <a:defRPr sz="2700"/>
            </a:lvl1pPr>
          </a:lstStyle>
          <a:p>
            <a:r>
              <a:rPr lang="en-US" noProof="0"/>
              <a:t>CLICK TO EDIT TITLE</a:t>
            </a:r>
          </a:p>
        </p:txBody>
      </p:sp>
      <p:sp>
        <p:nvSpPr>
          <p:cNvPr id="10" name="Picture Placeholder 10">
            <a:extLst>
              <a:ext uri="{FF2B5EF4-FFF2-40B4-BE49-F238E27FC236}">
                <a16:creationId xmlns:a16="http://schemas.microsoft.com/office/drawing/2014/main" id="{A541F291-2E4B-474E-9ED0-55C97A2A066D}"/>
              </a:ext>
            </a:extLst>
          </p:cNvPr>
          <p:cNvSpPr>
            <a:spLocks noGrp="1"/>
          </p:cNvSpPr>
          <p:nvPr>
            <p:ph type="pic" sz="quarter" idx="13"/>
          </p:nvPr>
        </p:nvSpPr>
        <p:spPr>
          <a:xfrm>
            <a:off x="623888" y="644749"/>
            <a:ext cx="809244" cy="411480"/>
          </a:xfrm>
        </p:spPr>
        <p:txBody>
          <a:bodyPr anchor="ctr" anchorCtr="0">
            <a:normAutofit/>
          </a:bodyPr>
          <a:lstStyle>
            <a:lvl1pPr marL="0" indent="0" algn="ctr">
              <a:buNone/>
              <a:defRPr sz="900"/>
            </a:lvl1pPr>
          </a:lstStyle>
          <a:p>
            <a:r>
              <a:rPr lang="en-US" noProof="0"/>
              <a:t>Click icon to add picture</a:t>
            </a:r>
            <a:endParaRPr lang="en-US" noProof="0" dirty="0"/>
          </a:p>
        </p:txBody>
      </p:sp>
      <p:grpSp>
        <p:nvGrpSpPr>
          <p:cNvPr id="11" name="Group 10">
            <a:extLst>
              <a:ext uri="{FF2B5EF4-FFF2-40B4-BE49-F238E27FC236}">
                <a16:creationId xmlns:a16="http://schemas.microsoft.com/office/drawing/2014/main" id="{59E4D57E-4989-4939-A31F-637543FAB606}"/>
              </a:ext>
            </a:extLst>
          </p:cNvPr>
          <p:cNvGrpSpPr/>
          <p:nvPr userDrawn="1"/>
        </p:nvGrpSpPr>
        <p:grpSpPr>
          <a:xfrm flipH="1">
            <a:off x="4572000" y="1037529"/>
            <a:ext cx="4572000" cy="75600"/>
            <a:chOff x="646015" y="3248308"/>
            <a:chExt cx="3107749" cy="100800"/>
          </a:xfrm>
        </p:grpSpPr>
        <p:cxnSp>
          <p:nvCxnSpPr>
            <p:cNvPr id="12" name="Straight Connector 11">
              <a:extLst>
                <a:ext uri="{FF2B5EF4-FFF2-40B4-BE49-F238E27FC236}">
                  <a16:creationId xmlns:a16="http://schemas.microsoft.com/office/drawing/2014/main" id="{370B72A7-B625-48B8-88E6-BCE2A4DD531E}"/>
                </a:ext>
              </a:extLst>
            </p:cNvPr>
            <p:cNvCxnSpPr>
              <a:cxnSpLocks/>
            </p:cNvCxnSpPr>
            <p:nvPr userDrawn="1"/>
          </p:nvCxnSpPr>
          <p:spPr>
            <a:xfrm>
              <a:off x="646015" y="3290538"/>
              <a:ext cx="3107749"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01ED729F-F8A5-4244-9776-4935C260F11F}"/>
                </a:ext>
              </a:extLst>
            </p:cNvPr>
            <p:cNvSpPr/>
            <p:nvPr userDrawn="1"/>
          </p:nvSpPr>
          <p:spPr>
            <a:xfrm>
              <a:off x="3702376" y="3248308"/>
              <a:ext cx="51388"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50" noProof="0" dirty="0"/>
            </a:p>
          </p:txBody>
        </p:sp>
      </p:grpSp>
      <p:cxnSp>
        <p:nvCxnSpPr>
          <p:cNvPr id="17" name="Straight Connector 16">
            <a:extLst>
              <a:ext uri="{FF2B5EF4-FFF2-40B4-BE49-F238E27FC236}">
                <a16:creationId xmlns:a16="http://schemas.microsoft.com/office/drawing/2014/main" id="{6150998C-CF95-4C6F-8962-8EB2DB30177D}"/>
              </a:ext>
            </a:extLst>
          </p:cNvPr>
          <p:cNvCxnSpPr/>
          <p:nvPr userDrawn="1"/>
        </p:nvCxnSpPr>
        <p:spPr>
          <a:xfrm>
            <a:off x="8685000" y="4515690"/>
            <a:ext cx="459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F86A2ACD-8CF5-48A3-A678-E213A809B332}"/>
              </a:ext>
            </a:extLst>
          </p:cNvPr>
          <p:cNvSpPr/>
          <p:nvPr userDrawn="1"/>
        </p:nvSpPr>
        <p:spPr>
          <a:xfrm>
            <a:off x="8599922" y="4474542"/>
            <a:ext cx="82296" cy="82296"/>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noProof="0" dirty="0"/>
          </a:p>
        </p:txBody>
      </p:sp>
      <p:cxnSp>
        <p:nvCxnSpPr>
          <p:cNvPr id="19" name="Straight Connector 18">
            <a:extLst>
              <a:ext uri="{FF2B5EF4-FFF2-40B4-BE49-F238E27FC236}">
                <a16:creationId xmlns:a16="http://schemas.microsoft.com/office/drawing/2014/main" id="{F00811BB-0E37-4D70-84A5-97B3FBEDCBE6}"/>
              </a:ext>
            </a:extLst>
          </p:cNvPr>
          <p:cNvCxnSpPr>
            <a:cxnSpLocks/>
          </p:cNvCxnSpPr>
          <p:nvPr userDrawn="1"/>
        </p:nvCxnSpPr>
        <p:spPr>
          <a:xfrm flipV="1">
            <a:off x="1" y="4515690"/>
            <a:ext cx="602456" cy="351"/>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D03B3046-0457-4D23-8E0C-64E3FCD620BB}"/>
              </a:ext>
            </a:extLst>
          </p:cNvPr>
          <p:cNvSpPr/>
          <p:nvPr userDrawn="1"/>
        </p:nvSpPr>
        <p:spPr>
          <a:xfrm>
            <a:off x="606983" y="4409742"/>
            <a:ext cx="212598" cy="21259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noProof="0" dirty="0"/>
          </a:p>
        </p:txBody>
      </p:sp>
      <p:sp>
        <p:nvSpPr>
          <p:cNvPr id="36" name="Text Placeholder 2">
            <a:extLst>
              <a:ext uri="{FF2B5EF4-FFF2-40B4-BE49-F238E27FC236}">
                <a16:creationId xmlns:a16="http://schemas.microsoft.com/office/drawing/2014/main" id="{99E02476-A734-4A74-BC42-F104B37C8C19}"/>
              </a:ext>
            </a:extLst>
          </p:cNvPr>
          <p:cNvSpPr>
            <a:spLocks noGrp="1"/>
          </p:cNvSpPr>
          <p:nvPr>
            <p:ph type="body" idx="29" hasCustomPrompt="1"/>
          </p:nvPr>
        </p:nvSpPr>
        <p:spPr>
          <a:xfrm>
            <a:off x="623888" y="1523874"/>
            <a:ext cx="2186799" cy="270000"/>
          </a:xfrm>
        </p:spPr>
        <p:txBody>
          <a:bodyPr lIns="0" tIns="0" rIns="0" bIns="0" anchor="b" anchorCtr="0">
            <a:normAutofit/>
          </a:bodyPr>
          <a:lstStyle>
            <a:lvl1pPr marL="0" indent="0">
              <a:spcBef>
                <a:spcPts val="450"/>
              </a:spcBef>
              <a:buClr>
                <a:schemeClr val="tx1"/>
              </a:buClr>
              <a:buFont typeface="Courier New" panose="02070309020205020404" pitchFamily="49" charset="0"/>
              <a:buNone/>
              <a:defRPr sz="1500" b="1">
                <a:solidFill>
                  <a:schemeClr val="bg2"/>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noProof="0"/>
              <a:t>Edit master text styles</a:t>
            </a:r>
          </a:p>
        </p:txBody>
      </p:sp>
      <p:sp>
        <p:nvSpPr>
          <p:cNvPr id="24" name="Text Placeholder 2">
            <a:extLst>
              <a:ext uri="{FF2B5EF4-FFF2-40B4-BE49-F238E27FC236}">
                <a16:creationId xmlns:a16="http://schemas.microsoft.com/office/drawing/2014/main" id="{FB2A0B34-417C-46AC-95C0-9B2A2FCC8BFC}"/>
              </a:ext>
            </a:extLst>
          </p:cNvPr>
          <p:cNvSpPr>
            <a:spLocks noGrp="1"/>
          </p:cNvSpPr>
          <p:nvPr>
            <p:ph type="body" idx="31" hasCustomPrompt="1"/>
          </p:nvPr>
        </p:nvSpPr>
        <p:spPr>
          <a:xfrm>
            <a:off x="4572000" y="1523874"/>
            <a:ext cx="2186799" cy="270000"/>
          </a:xfrm>
        </p:spPr>
        <p:txBody>
          <a:bodyPr lIns="0" tIns="0" rIns="0" bIns="0" anchor="b" anchorCtr="0">
            <a:normAutofit/>
          </a:bodyPr>
          <a:lstStyle>
            <a:lvl1pPr marL="0" indent="0">
              <a:spcBef>
                <a:spcPts val="450"/>
              </a:spcBef>
              <a:buClr>
                <a:schemeClr val="tx1"/>
              </a:buClr>
              <a:buFont typeface="Courier New" panose="02070309020205020404" pitchFamily="49" charset="0"/>
              <a:buNone/>
              <a:defRPr sz="1500" b="1">
                <a:solidFill>
                  <a:schemeClr val="bg2"/>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noProof="0"/>
              <a:t>Edit master text styles</a:t>
            </a:r>
          </a:p>
        </p:txBody>
      </p:sp>
      <p:sp>
        <p:nvSpPr>
          <p:cNvPr id="3" name="Content Placeholder 2">
            <a:extLst>
              <a:ext uri="{FF2B5EF4-FFF2-40B4-BE49-F238E27FC236}">
                <a16:creationId xmlns:a16="http://schemas.microsoft.com/office/drawing/2014/main" id="{7D36F8EF-728B-45C1-87D8-4AD8FA8F3716}"/>
              </a:ext>
            </a:extLst>
          </p:cNvPr>
          <p:cNvSpPr>
            <a:spLocks noGrp="1"/>
          </p:cNvSpPr>
          <p:nvPr>
            <p:ph sz="quarter" idx="32"/>
          </p:nvPr>
        </p:nvSpPr>
        <p:spPr>
          <a:xfrm>
            <a:off x="602457" y="1893094"/>
            <a:ext cx="3727847" cy="2201466"/>
          </a:xfrm>
        </p:spPr>
        <p:txBody>
          <a:bodyPr>
            <a:normAutofit/>
          </a:bodyPr>
          <a:lstStyle>
            <a:lvl1pPr>
              <a:defRPr sz="1050"/>
            </a:lvl1pPr>
            <a:lvl2pPr>
              <a:defRPr sz="1050"/>
            </a:lvl2pPr>
            <a:lvl3pPr>
              <a:defRPr sz="1050"/>
            </a:lvl3pPr>
            <a:lvl4pPr>
              <a:defRPr sz="1050"/>
            </a:lvl4pPr>
            <a:lvl5pPr>
              <a:defRPr sz="10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 name="Content Placeholder 2">
            <a:extLst>
              <a:ext uri="{FF2B5EF4-FFF2-40B4-BE49-F238E27FC236}">
                <a16:creationId xmlns:a16="http://schemas.microsoft.com/office/drawing/2014/main" id="{7395C5B4-6B03-4F70-96F8-3AE3A7817B52}"/>
              </a:ext>
            </a:extLst>
          </p:cNvPr>
          <p:cNvSpPr>
            <a:spLocks noGrp="1"/>
          </p:cNvSpPr>
          <p:nvPr>
            <p:ph sz="quarter" idx="33"/>
          </p:nvPr>
        </p:nvSpPr>
        <p:spPr>
          <a:xfrm>
            <a:off x="4572001" y="1893094"/>
            <a:ext cx="3727847" cy="2201466"/>
          </a:xfrm>
        </p:spPr>
        <p:txBody>
          <a:bodyPr>
            <a:normAutofit/>
          </a:bodyPr>
          <a:lstStyle>
            <a:lvl1pPr>
              <a:defRPr sz="1050"/>
            </a:lvl1pPr>
            <a:lvl2pPr>
              <a:defRPr sz="1050"/>
            </a:lvl2pPr>
            <a:lvl3pPr>
              <a:defRPr sz="1050"/>
            </a:lvl3pPr>
            <a:lvl4pPr>
              <a:defRPr sz="1050"/>
            </a:lvl4pPr>
            <a:lvl5pPr>
              <a:defRPr sz="105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284470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93700" y="358388"/>
            <a:ext cx="6462600" cy="8574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1pPr>
            <a:lvl2pPr lvl="1">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2pPr>
            <a:lvl3pPr lvl="2">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3pPr>
            <a:lvl4pPr lvl="3">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4pPr>
            <a:lvl5pPr lvl="4">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5pPr>
            <a:lvl6pPr lvl="5">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6pPr>
            <a:lvl7pPr lvl="6">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7pPr>
            <a:lvl8pPr lvl="7">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8pPr>
            <a:lvl9pPr lvl="8">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893700" y="1373588"/>
            <a:ext cx="6462600" cy="35523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chemeClr val="accent6"/>
              </a:buClr>
              <a:buSzPts val="2400"/>
              <a:buFont typeface="Lato"/>
              <a:buChar char="▷"/>
              <a:defRPr sz="2400">
                <a:solidFill>
                  <a:schemeClr val="dk1"/>
                </a:solidFill>
                <a:latin typeface="Lato"/>
                <a:ea typeface="Lato"/>
                <a:cs typeface="Lato"/>
                <a:sym typeface="Lato"/>
              </a:defRPr>
            </a:lvl1pPr>
            <a:lvl2pPr marL="914400" lvl="1"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2pPr>
            <a:lvl3pPr marL="1371600" lvl="2"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3pPr>
            <a:lvl4pPr marL="1828800" lvl="3"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4pPr>
            <a:lvl5pPr marL="2286000" lvl="4"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5pPr>
            <a:lvl6pPr marL="2743200" lvl="5"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6pPr>
            <a:lvl7pPr marL="3200400" lvl="6"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7pPr>
            <a:lvl8pPr marL="3657600" lvl="7"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8pPr>
            <a:lvl9pPr marL="4114800" lvl="8"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80575" y="4696933"/>
            <a:ext cx="548700" cy="313500"/>
          </a:xfrm>
          <a:prstGeom prst="rect">
            <a:avLst/>
          </a:prstGeom>
          <a:noFill/>
          <a:ln>
            <a:noFill/>
          </a:ln>
        </p:spPr>
        <p:txBody>
          <a:bodyPr spcFirstLastPara="1" wrap="square" lIns="91425" tIns="91425" rIns="91425" bIns="91425" anchor="t" anchorCtr="0">
            <a:noAutofit/>
          </a:bodyPr>
          <a:lstStyle>
            <a:lvl1pPr lvl="0" algn="r">
              <a:buNone/>
              <a:defRPr sz="1300">
                <a:solidFill>
                  <a:schemeClr val="accent6"/>
                </a:solidFill>
                <a:latin typeface="Lato"/>
                <a:ea typeface="Lato"/>
                <a:cs typeface="Lato"/>
                <a:sym typeface="Lato"/>
              </a:defRPr>
            </a:lvl1pPr>
            <a:lvl2pPr lvl="1" algn="r">
              <a:buNone/>
              <a:defRPr sz="1300">
                <a:solidFill>
                  <a:schemeClr val="accent6"/>
                </a:solidFill>
                <a:latin typeface="Lato"/>
                <a:ea typeface="Lato"/>
                <a:cs typeface="Lato"/>
                <a:sym typeface="Lato"/>
              </a:defRPr>
            </a:lvl2pPr>
            <a:lvl3pPr lvl="2" algn="r">
              <a:buNone/>
              <a:defRPr sz="1300">
                <a:solidFill>
                  <a:schemeClr val="accent6"/>
                </a:solidFill>
                <a:latin typeface="Lato"/>
                <a:ea typeface="Lato"/>
                <a:cs typeface="Lato"/>
                <a:sym typeface="Lato"/>
              </a:defRPr>
            </a:lvl3pPr>
            <a:lvl4pPr lvl="3" algn="r">
              <a:buNone/>
              <a:defRPr sz="1300">
                <a:solidFill>
                  <a:schemeClr val="accent6"/>
                </a:solidFill>
                <a:latin typeface="Lato"/>
                <a:ea typeface="Lato"/>
                <a:cs typeface="Lato"/>
                <a:sym typeface="Lato"/>
              </a:defRPr>
            </a:lvl4pPr>
            <a:lvl5pPr lvl="4" algn="r">
              <a:buNone/>
              <a:defRPr sz="1300">
                <a:solidFill>
                  <a:schemeClr val="accent6"/>
                </a:solidFill>
                <a:latin typeface="Lato"/>
                <a:ea typeface="Lato"/>
                <a:cs typeface="Lato"/>
                <a:sym typeface="Lato"/>
              </a:defRPr>
            </a:lvl5pPr>
            <a:lvl6pPr lvl="5" algn="r">
              <a:buNone/>
              <a:defRPr sz="1300">
                <a:solidFill>
                  <a:schemeClr val="accent6"/>
                </a:solidFill>
                <a:latin typeface="Lato"/>
                <a:ea typeface="Lato"/>
                <a:cs typeface="Lato"/>
                <a:sym typeface="Lato"/>
              </a:defRPr>
            </a:lvl6pPr>
            <a:lvl7pPr lvl="6" algn="r">
              <a:buNone/>
              <a:defRPr sz="1300">
                <a:solidFill>
                  <a:schemeClr val="accent6"/>
                </a:solidFill>
                <a:latin typeface="Lato"/>
                <a:ea typeface="Lato"/>
                <a:cs typeface="Lato"/>
                <a:sym typeface="Lato"/>
              </a:defRPr>
            </a:lvl7pPr>
            <a:lvl8pPr lvl="7" algn="r">
              <a:buNone/>
              <a:defRPr sz="1300">
                <a:solidFill>
                  <a:schemeClr val="accent6"/>
                </a:solidFill>
                <a:latin typeface="Lato"/>
                <a:ea typeface="Lato"/>
                <a:cs typeface="Lato"/>
                <a:sym typeface="Lato"/>
              </a:defRPr>
            </a:lvl8pPr>
            <a:lvl9pPr lvl="8" algn="r">
              <a:buNone/>
              <a:defRPr sz="1300">
                <a:solidFill>
                  <a:schemeClr val="accent6"/>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4" r:id="rId4"/>
    <p:sldLayoutId id="2147483656" r:id="rId5"/>
    <p:sldLayoutId id="2147483659" r:id="rId6"/>
    <p:sldLayoutId id="2147483660" r:id="rId7"/>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8.jp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2"/>
          <p:cNvSpPr txBox="1">
            <a:spLocks noGrp="1"/>
          </p:cNvSpPr>
          <p:nvPr>
            <p:ph type="ctrTitle"/>
          </p:nvPr>
        </p:nvSpPr>
        <p:spPr>
          <a:xfrm>
            <a:off x="536851" y="1028752"/>
            <a:ext cx="6736500" cy="115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800" b="1" dirty="0"/>
              <a:t>The Anterior Segment and More… Part 2</a:t>
            </a:r>
            <a:endParaRPr sz="4800" b="1" dirty="0"/>
          </a:p>
        </p:txBody>
      </p:sp>
      <p:sp>
        <p:nvSpPr>
          <p:cNvPr id="3" name="Google Shape;88;p12"/>
          <p:cNvSpPr txBox="1">
            <a:spLocks/>
          </p:cNvSpPr>
          <p:nvPr/>
        </p:nvSpPr>
        <p:spPr>
          <a:xfrm>
            <a:off x="536851" y="2657738"/>
            <a:ext cx="7333762" cy="15989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4400"/>
              <a:buFont typeface="Raleway"/>
              <a:buNone/>
              <a:defRPr sz="4400" b="0"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4400"/>
              <a:buFont typeface="Raleway"/>
              <a:buNone/>
              <a:defRPr sz="4400" b="0"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4400"/>
              <a:buFont typeface="Raleway"/>
              <a:buNone/>
              <a:defRPr sz="4400" b="0"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4400"/>
              <a:buFont typeface="Raleway"/>
              <a:buNone/>
              <a:defRPr sz="4400" b="0"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4400"/>
              <a:buFont typeface="Raleway"/>
              <a:buNone/>
              <a:defRPr sz="4400" b="0"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4400"/>
              <a:buFont typeface="Raleway"/>
              <a:buNone/>
              <a:defRPr sz="4400" b="0"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4400"/>
              <a:buFont typeface="Raleway"/>
              <a:buNone/>
              <a:defRPr sz="4400" b="0"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4400"/>
              <a:buFont typeface="Raleway"/>
              <a:buNone/>
              <a:defRPr sz="4400" b="0"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4400"/>
              <a:buFont typeface="Raleway"/>
              <a:buNone/>
              <a:defRPr sz="4400" b="0" i="0" u="none" strike="noStrike" cap="none">
                <a:solidFill>
                  <a:schemeClr val="dk2"/>
                </a:solidFill>
                <a:latin typeface="Raleway"/>
                <a:ea typeface="Raleway"/>
                <a:cs typeface="Raleway"/>
                <a:sym typeface="Raleway"/>
              </a:defRPr>
            </a:lvl9pPr>
          </a:lstStyle>
          <a:p>
            <a:r>
              <a:rPr lang="en-US" sz="1400" dirty="0"/>
              <a:t>Zanna Kruoch OD, FAAO, Diplomate, Anterior Segment, FSLS</a:t>
            </a:r>
          </a:p>
          <a:p>
            <a:r>
              <a:rPr lang="en-US" sz="1400" dirty="0"/>
              <a:t>Associate Professor</a:t>
            </a:r>
          </a:p>
          <a:p>
            <a:r>
              <a:rPr lang="en-US" sz="1400" dirty="0"/>
              <a:t>College of Optometry</a:t>
            </a:r>
          </a:p>
          <a:p>
            <a:r>
              <a:rPr lang="en-US" sz="1400" dirty="0"/>
              <a:t>Rocky Mountain University of Health Professions</a:t>
            </a:r>
          </a:p>
          <a:p>
            <a:endParaRPr lang="en-US" sz="1800" dirty="0"/>
          </a:p>
          <a:p>
            <a:endParaRPr lang="en-US" sz="1800" dirty="0"/>
          </a:p>
        </p:txBody>
      </p:sp>
    </p:spTree>
  </p:cSld>
  <p:clrMapOvr>
    <a:masterClrMapping/>
  </p:clrMapOvr>
  <p:transition>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5"/>
          <p:cNvSpPr txBox="1">
            <a:spLocks noGrp="1"/>
          </p:cNvSpPr>
          <p:nvPr>
            <p:ph type="ctrTitle"/>
          </p:nvPr>
        </p:nvSpPr>
        <p:spPr>
          <a:xfrm>
            <a:off x="685800" y="1583342"/>
            <a:ext cx="7772400" cy="115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sz="7200" dirty="0">
              <a:solidFill>
                <a:schemeClr val="accent2"/>
              </a:solidFill>
            </a:endParaRPr>
          </a:p>
          <a:p>
            <a:pPr marL="0" lvl="0" indent="0" algn="ctr" rtl="0">
              <a:spcBef>
                <a:spcPts val="0"/>
              </a:spcBef>
              <a:spcAft>
                <a:spcPts val="0"/>
              </a:spcAft>
              <a:buNone/>
            </a:pPr>
            <a:r>
              <a:rPr lang="en" dirty="0"/>
              <a:t>Orbital Cellulitis</a:t>
            </a:r>
            <a:endParaRPr dirty="0"/>
          </a:p>
        </p:txBody>
      </p:sp>
      <p:sp>
        <p:nvSpPr>
          <p:cNvPr id="112" name="Google Shape;112;p15"/>
          <p:cNvSpPr txBox="1">
            <a:spLocks noGrp="1"/>
          </p:cNvSpPr>
          <p:nvPr>
            <p:ph type="subTitle" idx="1"/>
          </p:nvPr>
        </p:nvSpPr>
        <p:spPr>
          <a:xfrm>
            <a:off x="685800" y="2840053"/>
            <a:ext cx="7772400" cy="78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Pathogenesis :: Clinical Features :: Management</a:t>
            </a:r>
            <a:endParaRPr dirty="0"/>
          </a:p>
        </p:txBody>
      </p:sp>
      <p:sp>
        <p:nvSpPr>
          <p:cNvPr id="113" name="Google Shape;113;p15"/>
          <p:cNvSpPr txBox="1">
            <a:spLocks noGrp="1"/>
          </p:cNvSpPr>
          <p:nvPr>
            <p:ph type="sldNum" idx="12"/>
          </p:nvPr>
        </p:nvSpPr>
        <p:spPr>
          <a:xfrm>
            <a:off x="-125" y="4830281"/>
            <a:ext cx="9144000" cy="313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10</a:t>
            </a:fld>
            <a:endParaRPr/>
          </a:p>
        </p:txBody>
      </p:sp>
    </p:spTree>
    <p:extLst>
      <p:ext uri="{BB962C8B-B14F-4D97-AF65-F5344CB8AC3E}">
        <p14:creationId xmlns:p14="http://schemas.microsoft.com/office/powerpoint/2010/main" val="3304068699"/>
      </p:ext>
    </p:extLst>
  </p:cSld>
  <p:clrMapOvr>
    <a:masterClrMapping/>
  </p:clrMapOvr>
  <p:transition>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4" name="Google Shape;154;p24"/>
          <p:cNvSpPr txBox="1">
            <a:spLocks noGrp="1"/>
          </p:cNvSpPr>
          <p:nvPr>
            <p:ph type="sldNum" idx="12"/>
          </p:nvPr>
        </p:nvSpPr>
        <p:spPr>
          <a:xfrm>
            <a:off x="8404384" y="46736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11</a:t>
            </a:fld>
            <a:endParaRPr/>
          </a:p>
        </p:txBody>
      </p:sp>
      <p:cxnSp>
        <p:nvCxnSpPr>
          <p:cNvPr id="155" name="Google Shape;155;p24"/>
          <p:cNvCxnSpPr>
            <a:stCxn id="156" idx="6"/>
            <a:endCxn id="157" idx="2"/>
          </p:cNvCxnSpPr>
          <p:nvPr/>
        </p:nvCxnSpPr>
        <p:spPr>
          <a:xfrm>
            <a:off x="2494254" y="2501837"/>
            <a:ext cx="684890" cy="927332"/>
          </a:xfrm>
          <a:prstGeom prst="bentConnector3">
            <a:avLst>
              <a:gd name="adj1" fmla="val 50000"/>
            </a:avLst>
          </a:prstGeom>
          <a:noFill/>
          <a:ln w="9525" cap="flat" cmpd="sng">
            <a:solidFill>
              <a:schemeClr val="accent1"/>
            </a:solidFill>
            <a:prstDash val="solid"/>
            <a:round/>
            <a:headEnd type="none" w="sm" len="sm"/>
            <a:tailEnd type="none" w="sm" len="sm"/>
          </a:ln>
        </p:spPr>
      </p:cxnSp>
      <p:cxnSp>
        <p:nvCxnSpPr>
          <p:cNvPr id="158" name="Google Shape;158;p24"/>
          <p:cNvCxnSpPr>
            <a:stCxn id="156" idx="6"/>
            <a:endCxn id="159" idx="2"/>
          </p:cNvCxnSpPr>
          <p:nvPr/>
        </p:nvCxnSpPr>
        <p:spPr>
          <a:xfrm flipV="1">
            <a:off x="2494254" y="1557169"/>
            <a:ext cx="684890" cy="944668"/>
          </a:xfrm>
          <a:prstGeom prst="bentConnector3">
            <a:avLst>
              <a:gd name="adj1" fmla="val 50000"/>
            </a:avLst>
          </a:prstGeom>
          <a:noFill/>
          <a:ln w="9525" cap="flat" cmpd="sng">
            <a:solidFill>
              <a:schemeClr val="accent1"/>
            </a:solidFill>
            <a:prstDash val="solid"/>
            <a:round/>
            <a:headEnd type="none" w="sm" len="sm"/>
            <a:tailEnd type="none" w="sm" len="sm"/>
          </a:ln>
        </p:spPr>
      </p:cxnSp>
      <p:cxnSp>
        <p:nvCxnSpPr>
          <p:cNvPr id="160" name="Google Shape;160;p24"/>
          <p:cNvCxnSpPr>
            <a:stCxn id="161" idx="3"/>
            <a:endCxn id="162" idx="2"/>
          </p:cNvCxnSpPr>
          <p:nvPr/>
        </p:nvCxnSpPr>
        <p:spPr>
          <a:xfrm flipV="1">
            <a:off x="4737998" y="1099969"/>
            <a:ext cx="383646" cy="457200"/>
          </a:xfrm>
          <a:prstGeom prst="bentConnector3">
            <a:avLst>
              <a:gd name="adj1" fmla="val 50000"/>
            </a:avLst>
          </a:prstGeom>
          <a:noFill/>
          <a:ln w="9525" cap="flat" cmpd="sng">
            <a:solidFill>
              <a:schemeClr val="accent1"/>
            </a:solidFill>
            <a:prstDash val="solid"/>
            <a:round/>
            <a:headEnd type="none" w="sm" len="sm"/>
            <a:tailEnd type="none" w="sm" len="sm"/>
          </a:ln>
        </p:spPr>
      </p:cxnSp>
      <p:cxnSp>
        <p:nvCxnSpPr>
          <p:cNvPr id="168" name="Google Shape;168;p24"/>
          <p:cNvCxnSpPr>
            <a:stCxn id="166" idx="3"/>
            <a:endCxn id="169" idx="2"/>
          </p:cNvCxnSpPr>
          <p:nvPr/>
        </p:nvCxnSpPr>
        <p:spPr>
          <a:xfrm>
            <a:off x="4737998" y="3429169"/>
            <a:ext cx="383646" cy="457200"/>
          </a:xfrm>
          <a:prstGeom prst="bentConnector3">
            <a:avLst>
              <a:gd name="adj1" fmla="val 50000"/>
            </a:avLst>
          </a:prstGeom>
          <a:noFill/>
          <a:ln w="9525" cap="flat" cmpd="sng">
            <a:solidFill>
              <a:schemeClr val="accent1"/>
            </a:solidFill>
            <a:prstDash val="solid"/>
            <a:round/>
            <a:headEnd type="none" w="sm" len="sm"/>
            <a:tailEnd type="none" w="sm" len="sm"/>
          </a:ln>
        </p:spPr>
      </p:cxnSp>
      <p:grpSp>
        <p:nvGrpSpPr>
          <p:cNvPr id="170" name="Google Shape;170;p24"/>
          <p:cNvGrpSpPr/>
          <p:nvPr/>
        </p:nvGrpSpPr>
        <p:grpSpPr>
          <a:xfrm>
            <a:off x="5121644" y="640873"/>
            <a:ext cx="1752608" cy="918191"/>
            <a:chOff x="5592550" y="719454"/>
            <a:chExt cx="1752608" cy="918191"/>
          </a:xfrm>
        </p:grpSpPr>
        <p:sp>
          <p:nvSpPr>
            <p:cNvPr id="171" name="Google Shape;171;p24"/>
            <p:cNvSpPr/>
            <p:nvPr/>
          </p:nvSpPr>
          <p:spPr>
            <a:xfrm>
              <a:off x="5795103" y="719454"/>
              <a:ext cx="1550055" cy="918191"/>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dirty="0">
                  <a:solidFill>
                    <a:schemeClr val="dk1"/>
                  </a:solidFill>
                  <a:latin typeface="Inria Sans"/>
                  <a:ea typeface="Inria Sans"/>
                  <a:cs typeface="Inria Sans"/>
                  <a:sym typeface="Inria Sans"/>
                </a:rPr>
                <a:t>Preseptal cellulitis</a:t>
              </a:r>
              <a:endParaRPr sz="1600" dirty="0">
                <a:solidFill>
                  <a:schemeClr val="dk1"/>
                </a:solidFill>
                <a:latin typeface="Inria Sans"/>
                <a:ea typeface="Inria Sans"/>
                <a:cs typeface="Inria Sans"/>
                <a:sym typeface="Inria Sans"/>
              </a:endParaRPr>
            </a:p>
          </p:txBody>
        </p:sp>
        <p:sp>
          <p:nvSpPr>
            <p:cNvPr id="162" name="Google Shape;162;p24"/>
            <p:cNvSpPr/>
            <p:nvPr/>
          </p:nvSpPr>
          <p:spPr>
            <a:xfrm>
              <a:off x="5592550" y="1091550"/>
              <a:ext cx="174000" cy="174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grpSp>
      <p:grpSp>
        <p:nvGrpSpPr>
          <p:cNvPr id="172" name="Google Shape;172;p24"/>
          <p:cNvGrpSpPr/>
          <p:nvPr/>
        </p:nvGrpSpPr>
        <p:grpSpPr>
          <a:xfrm>
            <a:off x="3179144" y="1397569"/>
            <a:ext cx="1558854" cy="319200"/>
            <a:chOff x="3650050" y="1476150"/>
            <a:chExt cx="1558854" cy="319200"/>
          </a:xfrm>
        </p:grpSpPr>
        <p:sp>
          <p:nvSpPr>
            <p:cNvPr id="161" name="Google Shape;161;p24"/>
            <p:cNvSpPr/>
            <p:nvPr/>
          </p:nvSpPr>
          <p:spPr>
            <a:xfrm>
              <a:off x="3824049" y="1476150"/>
              <a:ext cx="1384855" cy="319200"/>
            </a:xfrm>
            <a:prstGeom prst="roundRect">
              <a:avLst>
                <a:gd name="adj" fmla="val 16667"/>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dirty="0">
                  <a:solidFill>
                    <a:schemeClr val="dk1"/>
                  </a:solidFill>
                  <a:latin typeface="Inria Sans"/>
                  <a:ea typeface="Inria Sans"/>
                  <a:cs typeface="Inria Sans"/>
                  <a:sym typeface="Inria Sans"/>
                </a:rPr>
                <a:t>Anterior to orbital septum</a:t>
              </a:r>
              <a:endParaRPr sz="1600" dirty="0">
                <a:solidFill>
                  <a:schemeClr val="dk1"/>
                </a:solidFill>
                <a:latin typeface="Inria Sans"/>
                <a:ea typeface="Inria Sans"/>
                <a:cs typeface="Inria Sans"/>
                <a:sym typeface="Inria Sans"/>
              </a:endParaRPr>
            </a:p>
          </p:txBody>
        </p:sp>
        <p:sp>
          <p:nvSpPr>
            <p:cNvPr id="159" name="Google Shape;159;p24"/>
            <p:cNvSpPr/>
            <p:nvPr/>
          </p:nvSpPr>
          <p:spPr>
            <a:xfrm>
              <a:off x="3650050" y="1548750"/>
              <a:ext cx="174000" cy="174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grpSp>
      <p:grpSp>
        <p:nvGrpSpPr>
          <p:cNvPr id="173" name="Google Shape;173;p24"/>
          <p:cNvGrpSpPr/>
          <p:nvPr/>
        </p:nvGrpSpPr>
        <p:grpSpPr>
          <a:xfrm>
            <a:off x="1278504" y="2342237"/>
            <a:ext cx="1215750" cy="319200"/>
            <a:chOff x="1743275" y="2412150"/>
            <a:chExt cx="1215750" cy="319200"/>
          </a:xfrm>
        </p:grpSpPr>
        <p:sp>
          <p:nvSpPr>
            <p:cNvPr id="174" name="Google Shape;174;p24"/>
            <p:cNvSpPr/>
            <p:nvPr/>
          </p:nvSpPr>
          <p:spPr>
            <a:xfrm>
              <a:off x="1743275" y="2412150"/>
              <a:ext cx="1035900" cy="319200"/>
            </a:xfrm>
            <a:prstGeom prst="roundRect">
              <a:avLst>
                <a:gd name="adj" fmla="val 0"/>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sz="1100" dirty="0">
                <a:solidFill>
                  <a:schemeClr val="dk1"/>
                </a:solidFill>
                <a:latin typeface="Inria Sans"/>
                <a:ea typeface="Inria Sans"/>
                <a:cs typeface="Inria Sans"/>
                <a:sym typeface="Inria Sans"/>
              </a:endParaRPr>
            </a:p>
          </p:txBody>
        </p:sp>
        <p:sp>
          <p:nvSpPr>
            <p:cNvPr id="156" name="Google Shape;156;p24"/>
            <p:cNvSpPr/>
            <p:nvPr/>
          </p:nvSpPr>
          <p:spPr>
            <a:xfrm>
              <a:off x="2785025" y="2484750"/>
              <a:ext cx="174000" cy="174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 name="Google Shape;175;p24"/>
          <p:cNvGrpSpPr/>
          <p:nvPr/>
        </p:nvGrpSpPr>
        <p:grpSpPr>
          <a:xfrm>
            <a:off x="3179144" y="3269569"/>
            <a:ext cx="1558854" cy="319200"/>
            <a:chOff x="3650050" y="3348150"/>
            <a:chExt cx="1558854" cy="319200"/>
          </a:xfrm>
        </p:grpSpPr>
        <p:sp>
          <p:nvSpPr>
            <p:cNvPr id="166" name="Google Shape;166;p24"/>
            <p:cNvSpPr/>
            <p:nvPr/>
          </p:nvSpPr>
          <p:spPr>
            <a:xfrm>
              <a:off x="3824050" y="3348150"/>
              <a:ext cx="1384854" cy="319200"/>
            </a:xfrm>
            <a:prstGeom prst="roundRect">
              <a:avLst>
                <a:gd name="adj" fmla="val 16667"/>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dirty="0">
                  <a:solidFill>
                    <a:schemeClr val="dk1"/>
                  </a:solidFill>
                  <a:latin typeface="Inria Sans"/>
                  <a:ea typeface="Inria Sans"/>
                  <a:cs typeface="Inria Sans"/>
                  <a:sym typeface="Inria Sans"/>
                </a:rPr>
                <a:t>Posterior to orbital septum</a:t>
              </a:r>
              <a:endParaRPr sz="1600" dirty="0">
                <a:solidFill>
                  <a:schemeClr val="dk1"/>
                </a:solidFill>
                <a:latin typeface="Inria Sans"/>
                <a:ea typeface="Inria Sans"/>
                <a:cs typeface="Inria Sans"/>
                <a:sym typeface="Inria Sans"/>
              </a:endParaRPr>
            </a:p>
          </p:txBody>
        </p:sp>
        <p:sp>
          <p:nvSpPr>
            <p:cNvPr id="157" name="Google Shape;157;p24"/>
            <p:cNvSpPr/>
            <p:nvPr/>
          </p:nvSpPr>
          <p:spPr>
            <a:xfrm>
              <a:off x="3650050" y="3420750"/>
              <a:ext cx="174000" cy="174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grpSp>
      <p:grpSp>
        <p:nvGrpSpPr>
          <p:cNvPr id="180" name="Google Shape;180;p24"/>
          <p:cNvGrpSpPr/>
          <p:nvPr/>
        </p:nvGrpSpPr>
        <p:grpSpPr>
          <a:xfrm>
            <a:off x="5121644" y="3726769"/>
            <a:ext cx="1696506" cy="319200"/>
            <a:chOff x="5592550" y="3805350"/>
            <a:chExt cx="1696506" cy="319200"/>
          </a:xfrm>
        </p:grpSpPr>
        <p:sp>
          <p:nvSpPr>
            <p:cNvPr id="181" name="Google Shape;181;p24"/>
            <p:cNvSpPr/>
            <p:nvPr/>
          </p:nvSpPr>
          <p:spPr>
            <a:xfrm>
              <a:off x="5766549" y="3805350"/>
              <a:ext cx="1522507" cy="3192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dirty="0">
                  <a:solidFill>
                    <a:schemeClr val="dk1"/>
                  </a:solidFill>
                  <a:latin typeface="Inria Sans"/>
                  <a:ea typeface="Inria Sans"/>
                  <a:cs typeface="Inria Sans"/>
                  <a:sym typeface="Inria Sans"/>
                </a:rPr>
                <a:t>Orbital cellulitis </a:t>
              </a:r>
              <a:endParaRPr sz="1600" dirty="0">
                <a:solidFill>
                  <a:schemeClr val="dk1"/>
                </a:solidFill>
                <a:latin typeface="Inria Sans"/>
                <a:ea typeface="Inria Sans"/>
                <a:cs typeface="Inria Sans"/>
                <a:sym typeface="Inria Sans"/>
              </a:endParaRPr>
            </a:p>
          </p:txBody>
        </p:sp>
        <p:sp>
          <p:nvSpPr>
            <p:cNvPr id="169" name="Google Shape;169;p24"/>
            <p:cNvSpPr/>
            <p:nvPr/>
          </p:nvSpPr>
          <p:spPr>
            <a:xfrm>
              <a:off x="5592550" y="3877950"/>
              <a:ext cx="174000" cy="174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grpSp>
      <p:sp>
        <p:nvSpPr>
          <p:cNvPr id="23" name="Google Shape;153;p24"/>
          <p:cNvSpPr txBox="1">
            <a:spLocks noGrp="1"/>
          </p:cNvSpPr>
          <p:nvPr>
            <p:ph type="title"/>
          </p:nvPr>
        </p:nvSpPr>
        <p:spPr>
          <a:xfrm>
            <a:off x="-1596891" y="1789369"/>
            <a:ext cx="3717785" cy="15528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r>
              <a:rPr lang="en" dirty="0"/>
              <a:t>Periocular Infections</a:t>
            </a:r>
            <a:endParaRPr dirty="0"/>
          </a:p>
        </p:txBody>
      </p:sp>
      <p:sp>
        <p:nvSpPr>
          <p:cNvPr id="24" name="Google Shape;171;p24"/>
          <p:cNvSpPr/>
          <p:nvPr/>
        </p:nvSpPr>
        <p:spPr>
          <a:xfrm>
            <a:off x="6733906" y="640873"/>
            <a:ext cx="1838594" cy="918191"/>
          </a:xfrm>
          <a:prstGeom prst="roundRect">
            <a:avLst>
              <a:gd name="adj" fmla="val 16667"/>
            </a:avLst>
          </a:prstGeo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None/>
            </a:pPr>
            <a:r>
              <a:rPr lang="en" sz="1600" dirty="0">
                <a:solidFill>
                  <a:schemeClr val="dk1"/>
                </a:solidFill>
                <a:latin typeface="Inria Sans"/>
                <a:ea typeface="Inria Sans"/>
                <a:cs typeface="Inria Sans"/>
                <a:sym typeface="Inria Sans"/>
              </a:rPr>
              <a:t>Eyelid pathology</a:t>
            </a:r>
          </a:p>
          <a:p>
            <a:pPr marL="0" lvl="0" indent="0" algn="ctr" rtl="0">
              <a:spcBef>
                <a:spcPts val="0"/>
              </a:spcBef>
              <a:spcAft>
                <a:spcPts val="0"/>
              </a:spcAft>
              <a:buNone/>
            </a:pPr>
            <a:r>
              <a:rPr lang="en" sz="1600" dirty="0">
                <a:solidFill>
                  <a:schemeClr val="dk1"/>
                </a:solidFill>
                <a:latin typeface="Inria Sans"/>
                <a:ea typeface="Inria Sans"/>
                <a:cs typeface="Inria Sans"/>
                <a:sym typeface="Inria Sans"/>
              </a:rPr>
              <a:t>Trauma</a:t>
            </a:r>
            <a:endParaRPr sz="1600" dirty="0">
              <a:solidFill>
                <a:schemeClr val="dk1"/>
              </a:solidFill>
              <a:latin typeface="Inria Sans"/>
              <a:ea typeface="Inria Sans"/>
              <a:cs typeface="Inria Sans"/>
              <a:sym typeface="Inria Sans"/>
            </a:endParaRPr>
          </a:p>
        </p:txBody>
      </p:sp>
      <p:sp>
        <p:nvSpPr>
          <p:cNvPr id="25" name="Google Shape;171;p24"/>
          <p:cNvSpPr/>
          <p:nvPr/>
        </p:nvSpPr>
        <p:spPr>
          <a:xfrm>
            <a:off x="6733906" y="2825240"/>
            <a:ext cx="1838594" cy="1665058"/>
          </a:xfrm>
          <a:prstGeom prst="roundRect">
            <a:avLst>
              <a:gd name="adj" fmla="val 16667"/>
            </a:avLst>
          </a:prstGeo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None/>
            </a:pPr>
            <a:r>
              <a:rPr lang="en" sz="1600" dirty="0">
                <a:solidFill>
                  <a:schemeClr val="dk1"/>
                </a:solidFill>
                <a:latin typeface="Inria Sans"/>
                <a:ea typeface="Inria Sans"/>
                <a:cs typeface="Inria Sans"/>
                <a:sym typeface="Inria Sans"/>
              </a:rPr>
              <a:t>Sinusitis</a:t>
            </a:r>
          </a:p>
          <a:p>
            <a:pPr marL="0" lvl="0" indent="0" algn="ctr" rtl="0">
              <a:spcBef>
                <a:spcPts val="0"/>
              </a:spcBef>
              <a:spcAft>
                <a:spcPts val="0"/>
              </a:spcAft>
              <a:buNone/>
            </a:pPr>
            <a:r>
              <a:rPr lang="en" sz="1600" dirty="0">
                <a:solidFill>
                  <a:schemeClr val="dk1"/>
                </a:solidFill>
                <a:latin typeface="Inria Sans"/>
                <a:ea typeface="Inria Sans"/>
                <a:cs typeface="Inria Sans"/>
                <a:sym typeface="Inria Sans"/>
              </a:rPr>
              <a:t>Eyelid pathology</a:t>
            </a:r>
          </a:p>
          <a:p>
            <a:pPr marL="0" lvl="0" indent="0" algn="ctr" rtl="0">
              <a:spcBef>
                <a:spcPts val="0"/>
              </a:spcBef>
              <a:spcAft>
                <a:spcPts val="0"/>
              </a:spcAft>
              <a:buNone/>
            </a:pPr>
            <a:r>
              <a:rPr lang="en" sz="1600" dirty="0">
                <a:solidFill>
                  <a:schemeClr val="dk1"/>
                </a:solidFill>
                <a:latin typeface="Inria Sans"/>
                <a:ea typeface="Inria Sans"/>
                <a:cs typeface="Inria Sans"/>
                <a:sym typeface="Inria Sans"/>
              </a:rPr>
              <a:t>Dental abscess</a:t>
            </a:r>
          </a:p>
          <a:p>
            <a:pPr marL="0" lvl="0" indent="0" algn="ctr" rtl="0">
              <a:spcBef>
                <a:spcPts val="0"/>
              </a:spcBef>
              <a:spcAft>
                <a:spcPts val="0"/>
              </a:spcAft>
              <a:buNone/>
            </a:pPr>
            <a:r>
              <a:rPr lang="en" sz="1600" dirty="0">
                <a:solidFill>
                  <a:schemeClr val="dk1"/>
                </a:solidFill>
                <a:latin typeface="Inria Sans"/>
                <a:ea typeface="Inria Sans"/>
                <a:cs typeface="Inria Sans"/>
                <a:sym typeface="Inria Sans"/>
              </a:rPr>
              <a:t>Hematogenous seeding</a:t>
            </a:r>
            <a:endParaRPr sz="1600" dirty="0">
              <a:solidFill>
                <a:schemeClr val="dk1"/>
              </a:solidFill>
              <a:latin typeface="Inria Sans"/>
              <a:ea typeface="Inria Sans"/>
              <a:cs typeface="Inria Sans"/>
              <a:sym typeface="Inria Sans"/>
            </a:endParaRPr>
          </a:p>
        </p:txBody>
      </p:sp>
    </p:spTree>
    <p:extLst>
      <p:ext uri="{BB962C8B-B14F-4D97-AF65-F5344CB8AC3E}">
        <p14:creationId xmlns:p14="http://schemas.microsoft.com/office/powerpoint/2010/main" val="428243879"/>
      </p:ext>
    </p:extLst>
  </p:cSld>
  <p:clrMapOvr>
    <a:masterClrMapping/>
  </p:clrMapOvr>
  <p:transition>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Periorbital Infection</a:t>
            </a:r>
          </a:p>
        </p:txBody>
      </p:sp>
      <p:sp>
        <p:nvSpPr>
          <p:cNvPr id="3" name="Text Placeholder 2"/>
          <p:cNvSpPr>
            <a:spLocks noGrp="1"/>
          </p:cNvSpPr>
          <p:nvPr>
            <p:ph type="body" idx="1"/>
          </p:nvPr>
        </p:nvSpPr>
        <p:spPr>
          <a:xfrm>
            <a:off x="893700" y="1373588"/>
            <a:ext cx="7221600" cy="3552300"/>
          </a:xfrm>
        </p:spPr>
        <p:txBody>
          <a:bodyPr/>
          <a:lstStyle/>
          <a:p>
            <a:r>
              <a:rPr lang="en-US" dirty="0"/>
              <a:t>Laterality:</a:t>
            </a:r>
          </a:p>
          <a:p>
            <a:pPr lvl="1"/>
            <a:r>
              <a:rPr lang="en-US" dirty="0"/>
              <a:t>Mostly unilateral</a:t>
            </a:r>
          </a:p>
          <a:p>
            <a:pPr lvl="1"/>
            <a:r>
              <a:rPr lang="en-US" dirty="0"/>
              <a:t>Bilateral orbital:  Consider intracranial extension</a:t>
            </a:r>
          </a:p>
          <a:p>
            <a:r>
              <a:rPr lang="en-US" dirty="0"/>
              <a:t>More common in pediatrics</a:t>
            </a:r>
          </a:p>
          <a:p>
            <a:endParaRPr lang="en-US" sz="2000"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spTree>
    <p:extLst>
      <p:ext uri="{BB962C8B-B14F-4D97-AF65-F5344CB8AC3E}">
        <p14:creationId xmlns:p14="http://schemas.microsoft.com/office/powerpoint/2010/main" val="3123070852"/>
      </p:ext>
    </p:extLst>
  </p:cSld>
  <p:clrMapOvr>
    <a:masterClrMapping/>
  </p:clrMapOvr>
  <p:transition>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Orbital Cellulitis</a:t>
            </a:r>
          </a:p>
        </p:txBody>
      </p:sp>
      <p:sp>
        <p:nvSpPr>
          <p:cNvPr id="3" name="Text Placeholder 2"/>
          <p:cNvSpPr>
            <a:spLocks noGrp="1"/>
          </p:cNvSpPr>
          <p:nvPr>
            <p:ph type="body" idx="1"/>
          </p:nvPr>
        </p:nvSpPr>
        <p:spPr/>
        <p:txBody>
          <a:bodyPr/>
          <a:lstStyle/>
          <a:p>
            <a:r>
              <a:rPr lang="en-US" sz="2000" dirty="0"/>
              <a:t>Ocular emergency</a:t>
            </a:r>
          </a:p>
          <a:p>
            <a:r>
              <a:rPr lang="en-US" sz="2000" dirty="0"/>
              <a:t>Limited ocular compartment:</a:t>
            </a:r>
          </a:p>
          <a:p>
            <a:pPr lvl="1"/>
            <a:r>
              <a:rPr lang="en-US" sz="2000" dirty="0"/>
              <a:t>Lid swelling</a:t>
            </a:r>
          </a:p>
          <a:p>
            <a:pPr lvl="1"/>
            <a:r>
              <a:rPr lang="en-US" sz="2000" dirty="0"/>
              <a:t>Fever / warmth to touch</a:t>
            </a:r>
          </a:p>
          <a:p>
            <a:pPr lvl="1"/>
            <a:r>
              <a:rPr lang="en-US" sz="2000" dirty="0"/>
              <a:t>Proptosis</a:t>
            </a:r>
          </a:p>
          <a:p>
            <a:pPr lvl="1"/>
            <a:r>
              <a:rPr lang="en-US" sz="2000" dirty="0"/>
              <a:t>Restricted EOMs</a:t>
            </a:r>
          </a:p>
          <a:p>
            <a:pPr lvl="1"/>
            <a:r>
              <a:rPr lang="en-US" sz="2000" dirty="0"/>
              <a:t>Optic nerve compression </a:t>
            </a:r>
            <a:r>
              <a:rPr lang="en-US" sz="2000" dirty="0">
                <a:sym typeface="Wingdings" panose="05000000000000000000" pitchFamily="2" charset="2"/>
              </a:rPr>
              <a:t> </a:t>
            </a:r>
          </a:p>
          <a:p>
            <a:pPr lvl="2"/>
            <a:r>
              <a:rPr lang="en-US" sz="1800" dirty="0"/>
              <a:t>Decreased vision</a:t>
            </a:r>
          </a:p>
          <a:p>
            <a:pPr lvl="2"/>
            <a:r>
              <a:rPr lang="en-US" sz="1800" dirty="0"/>
              <a:t>APD</a:t>
            </a: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a:p>
        </p:txBody>
      </p:sp>
    </p:spTree>
    <p:extLst>
      <p:ext uri="{BB962C8B-B14F-4D97-AF65-F5344CB8AC3E}">
        <p14:creationId xmlns:p14="http://schemas.microsoft.com/office/powerpoint/2010/main" val="356402642"/>
      </p:ext>
    </p:extLst>
  </p:cSld>
  <p:clrMapOvr>
    <a:masterClrMapping/>
  </p:clrMapOvr>
  <p:transition>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41"/>
          <p:cNvSpPr txBox="1">
            <a:spLocks noGrp="1"/>
          </p:cNvSpPr>
          <p:nvPr>
            <p:ph type="title"/>
          </p:nvPr>
        </p:nvSpPr>
        <p:spPr>
          <a:xfrm>
            <a:off x="1480177" y="318506"/>
            <a:ext cx="6462600" cy="857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Differentials</a:t>
            </a:r>
            <a:endParaRPr dirty="0"/>
          </a:p>
        </p:txBody>
      </p:sp>
      <p:sp>
        <p:nvSpPr>
          <p:cNvPr id="462" name="Google Shape;462;p41"/>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14</a:t>
            </a:fld>
            <a:endParaRPr/>
          </a:p>
        </p:txBody>
      </p:sp>
      <p:sp>
        <p:nvSpPr>
          <p:cNvPr id="463" name="Google Shape;463;p41"/>
          <p:cNvSpPr/>
          <p:nvPr/>
        </p:nvSpPr>
        <p:spPr>
          <a:xfrm>
            <a:off x="286775" y="1363400"/>
            <a:ext cx="4206300" cy="1584600"/>
          </a:xfrm>
          <a:prstGeom prst="rect">
            <a:avLst/>
          </a:prstGeom>
          <a:solidFill>
            <a:schemeClr val="lt1"/>
          </a:solidFill>
          <a:ln>
            <a:noFill/>
          </a:ln>
        </p:spPr>
        <p:txBody>
          <a:bodyPr spcFirstLastPara="1" wrap="square" lIns="91425" tIns="91425" rIns="1371600" bIns="91425" anchor="t" anchorCtr="0">
            <a:noAutofit/>
          </a:bodyPr>
          <a:lstStyle/>
          <a:p>
            <a:pPr marL="0" lvl="0" indent="0" algn="l" rtl="0">
              <a:spcBef>
                <a:spcPts val="0"/>
              </a:spcBef>
              <a:spcAft>
                <a:spcPts val="0"/>
              </a:spcAft>
              <a:buNone/>
            </a:pPr>
            <a:r>
              <a:rPr lang="en-US" b="1" dirty="0">
                <a:solidFill>
                  <a:schemeClr val="accent5"/>
                </a:solidFill>
                <a:latin typeface="Lato"/>
                <a:ea typeface="Lato"/>
                <a:cs typeface="Lato"/>
                <a:sym typeface="Lato"/>
              </a:rPr>
              <a:t>INFECTIOUS</a:t>
            </a:r>
            <a:endParaRPr b="1" dirty="0">
              <a:solidFill>
                <a:schemeClr val="accent5"/>
              </a:solidFill>
              <a:latin typeface="Lato"/>
              <a:ea typeface="Lato"/>
              <a:cs typeface="Lato"/>
              <a:sym typeface="Lato"/>
            </a:endParaRPr>
          </a:p>
          <a:p>
            <a:pPr marL="0" lvl="0" indent="0" algn="l" rtl="0">
              <a:spcBef>
                <a:spcPts val="600"/>
              </a:spcBef>
              <a:spcAft>
                <a:spcPts val="600"/>
              </a:spcAft>
              <a:buNone/>
            </a:pPr>
            <a:r>
              <a:rPr lang="en" dirty="0">
                <a:solidFill>
                  <a:schemeClr val="dk1"/>
                </a:solidFill>
                <a:latin typeface="Lato"/>
                <a:ea typeface="Lato"/>
                <a:cs typeface="Lato"/>
                <a:sym typeface="Lato"/>
              </a:rPr>
              <a:t>Preseptal</a:t>
            </a:r>
          </a:p>
          <a:p>
            <a:pPr marL="0" lvl="0" indent="0" algn="l" rtl="0">
              <a:spcBef>
                <a:spcPts val="600"/>
              </a:spcBef>
              <a:spcAft>
                <a:spcPts val="600"/>
              </a:spcAft>
              <a:buNone/>
            </a:pPr>
            <a:r>
              <a:rPr lang="en" dirty="0">
                <a:solidFill>
                  <a:schemeClr val="dk1"/>
                </a:solidFill>
                <a:latin typeface="Lato"/>
                <a:ea typeface="Lato"/>
                <a:cs typeface="Lato"/>
                <a:sym typeface="Lato"/>
              </a:rPr>
              <a:t>Orbital</a:t>
            </a:r>
          </a:p>
          <a:p>
            <a:pPr marL="0" lvl="0" indent="0" algn="l" rtl="0">
              <a:spcBef>
                <a:spcPts val="600"/>
              </a:spcBef>
              <a:spcAft>
                <a:spcPts val="600"/>
              </a:spcAft>
              <a:buNone/>
            </a:pPr>
            <a:r>
              <a:rPr lang="en" dirty="0">
                <a:solidFill>
                  <a:schemeClr val="dk1"/>
                </a:solidFill>
                <a:latin typeface="Lato"/>
                <a:ea typeface="Lato"/>
                <a:cs typeface="Lato"/>
                <a:sym typeface="Lato"/>
              </a:rPr>
              <a:t>Panophthalmitis</a:t>
            </a:r>
            <a:endParaRPr dirty="0">
              <a:solidFill>
                <a:schemeClr val="dk1"/>
              </a:solidFill>
              <a:latin typeface="Lato"/>
              <a:ea typeface="Lato"/>
              <a:cs typeface="Lato"/>
              <a:sym typeface="Lato"/>
            </a:endParaRPr>
          </a:p>
        </p:txBody>
      </p:sp>
      <p:sp>
        <p:nvSpPr>
          <p:cNvPr id="464" name="Google Shape;464;p41"/>
          <p:cNvSpPr/>
          <p:nvPr/>
        </p:nvSpPr>
        <p:spPr>
          <a:xfrm>
            <a:off x="4667075" y="1363400"/>
            <a:ext cx="4206300" cy="1584600"/>
          </a:xfrm>
          <a:prstGeom prst="rect">
            <a:avLst/>
          </a:prstGeom>
          <a:solidFill>
            <a:schemeClr val="lt1"/>
          </a:solidFill>
          <a:ln>
            <a:noFill/>
          </a:ln>
        </p:spPr>
        <p:txBody>
          <a:bodyPr spcFirstLastPara="1" wrap="square" lIns="1371600" tIns="91425" rIns="91425" bIns="91425" anchor="t" anchorCtr="0">
            <a:noAutofit/>
          </a:bodyPr>
          <a:lstStyle/>
          <a:p>
            <a:pPr marL="0" lvl="0" indent="0" algn="r" rtl="0">
              <a:spcBef>
                <a:spcPts val="0"/>
              </a:spcBef>
              <a:spcAft>
                <a:spcPts val="0"/>
              </a:spcAft>
              <a:buNone/>
            </a:pPr>
            <a:r>
              <a:rPr lang="en" b="1" dirty="0">
                <a:solidFill>
                  <a:schemeClr val="accent5"/>
                </a:solidFill>
                <a:latin typeface="Lato"/>
                <a:ea typeface="Lato"/>
                <a:cs typeface="Lato"/>
                <a:sym typeface="Lato"/>
              </a:rPr>
              <a:t>IMMUNOGENIC</a:t>
            </a:r>
            <a:endParaRPr b="1" dirty="0">
              <a:solidFill>
                <a:schemeClr val="accent5"/>
              </a:solidFill>
              <a:latin typeface="Lato"/>
              <a:ea typeface="Lato"/>
              <a:cs typeface="Lato"/>
              <a:sym typeface="Lato"/>
            </a:endParaRPr>
          </a:p>
          <a:p>
            <a:pPr marL="0" lvl="0" indent="0" algn="r" rtl="0">
              <a:spcBef>
                <a:spcPts val="600"/>
              </a:spcBef>
              <a:spcAft>
                <a:spcPts val="600"/>
              </a:spcAft>
              <a:buNone/>
            </a:pPr>
            <a:r>
              <a:rPr lang="en" dirty="0">
                <a:solidFill>
                  <a:schemeClr val="dk1"/>
                </a:solidFill>
                <a:latin typeface="Lato"/>
                <a:ea typeface="Lato"/>
                <a:cs typeface="Lato"/>
                <a:sym typeface="Lato"/>
              </a:rPr>
              <a:t>Idiopathic orbital inflammation</a:t>
            </a:r>
          </a:p>
          <a:p>
            <a:pPr marL="0" lvl="0" indent="0" algn="r" rtl="0">
              <a:spcBef>
                <a:spcPts val="600"/>
              </a:spcBef>
              <a:spcAft>
                <a:spcPts val="600"/>
              </a:spcAft>
              <a:buNone/>
            </a:pPr>
            <a:r>
              <a:rPr lang="en" dirty="0">
                <a:solidFill>
                  <a:schemeClr val="dk1"/>
                </a:solidFill>
                <a:latin typeface="Lato"/>
                <a:ea typeface="Lato"/>
                <a:cs typeface="Lato"/>
                <a:sym typeface="Lato"/>
              </a:rPr>
              <a:t>Thyroid orbitopathy</a:t>
            </a:r>
          </a:p>
          <a:p>
            <a:pPr marL="0" lvl="0" indent="0" algn="r" rtl="0">
              <a:spcBef>
                <a:spcPts val="600"/>
              </a:spcBef>
              <a:spcAft>
                <a:spcPts val="600"/>
              </a:spcAft>
              <a:buNone/>
            </a:pPr>
            <a:r>
              <a:rPr lang="en" dirty="0">
                <a:solidFill>
                  <a:schemeClr val="dk1"/>
                </a:solidFill>
                <a:latin typeface="Lato"/>
                <a:ea typeface="Lato"/>
                <a:cs typeface="Lato"/>
                <a:sym typeface="Lato"/>
              </a:rPr>
              <a:t>Granulomatosis processes (GPA, Sarcoidosis)</a:t>
            </a:r>
          </a:p>
        </p:txBody>
      </p:sp>
      <p:sp>
        <p:nvSpPr>
          <p:cNvPr id="465" name="Google Shape;465;p41"/>
          <p:cNvSpPr/>
          <p:nvPr/>
        </p:nvSpPr>
        <p:spPr>
          <a:xfrm>
            <a:off x="286775" y="3121900"/>
            <a:ext cx="4206300" cy="1584600"/>
          </a:xfrm>
          <a:prstGeom prst="rect">
            <a:avLst/>
          </a:prstGeom>
          <a:solidFill>
            <a:schemeClr val="lt1"/>
          </a:solidFill>
          <a:ln>
            <a:noFill/>
          </a:ln>
        </p:spPr>
        <p:txBody>
          <a:bodyPr spcFirstLastPara="1" wrap="square" lIns="91425" tIns="91425" rIns="1371600" bIns="91425" anchor="b" anchorCtr="0">
            <a:noAutofit/>
          </a:bodyPr>
          <a:lstStyle/>
          <a:p>
            <a:pPr marL="0" lvl="0" indent="0" algn="l" rtl="0">
              <a:spcBef>
                <a:spcPts val="0"/>
              </a:spcBef>
              <a:spcAft>
                <a:spcPts val="0"/>
              </a:spcAft>
              <a:buNone/>
            </a:pPr>
            <a:endParaRPr b="1" dirty="0">
              <a:solidFill>
                <a:schemeClr val="dk1"/>
              </a:solidFill>
              <a:latin typeface="Lato"/>
              <a:ea typeface="Lato"/>
              <a:cs typeface="Lato"/>
              <a:sym typeface="Lato"/>
            </a:endParaRPr>
          </a:p>
          <a:p>
            <a:pPr marL="0" lvl="0" indent="0" algn="l" rtl="0">
              <a:spcBef>
                <a:spcPts val="600"/>
              </a:spcBef>
              <a:spcAft>
                <a:spcPts val="0"/>
              </a:spcAft>
              <a:buNone/>
            </a:pPr>
            <a:r>
              <a:rPr lang="en-US" dirty="0">
                <a:solidFill>
                  <a:schemeClr val="dk1"/>
                </a:solidFill>
                <a:latin typeface="Lato"/>
                <a:ea typeface="Lato"/>
                <a:cs typeface="Lato"/>
                <a:sym typeface="Lato"/>
              </a:rPr>
              <a:t>Rhabdomyosarcoma</a:t>
            </a:r>
          </a:p>
          <a:p>
            <a:pPr marL="0" lvl="0" indent="0" algn="l" rtl="0">
              <a:spcBef>
                <a:spcPts val="600"/>
              </a:spcBef>
              <a:spcAft>
                <a:spcPts val="0"/>
              </a:spcAft>
              <a:buNone/>
            </a:pPr>
            <a:r>
              <a:rPr lang="en-US" dirty="0">
                <a:solidFill>
                  <a:schemeClr val="dk1"/>
                </a:solidFill>
                <a:latin typeface="Lato"/>
                <a:ea typeface="Lato"/>
                <a:cs typeface="Lato"/>
                <a:sym typeface="Lato"/>
              </a:rPr>
              <a:t>Retinoblastoma</a:t>
            </a:r>
          </a:p>
          <a:p>
            <a:pPr marL="0" lvl="0" indent="0" algn="l" rtl="0">
              <a:spcBef>
                <a:spcPts val="600"/>
              </a:spcBef>
              <a:spcAft>
                <a:spcPts val="0"/>
              </a:spcAft>
              <a:buNone/>
            </a:pPr>
            <a:r>
              <a:rPr lang="en-US" dirty="0">
                <a:solidFill>
                  <a:schemeClr val="dk1"/>
                </a:solidFill>
                <a:latin typeface="Lato"/>
                <a:ea typeface="Lato"/>
                <a:cs typeface="Lato"/>
                <a:sym typeface="Lato"/>
              </a:rPr>
              <a:t>Malignant melanoma</a:t>
            </a:r>
          </a:p>
          <a:p>
            <a:pPr marL="0" lvl="0" indent="0" algn="l" rtl="0">
              <a:spcBef>
                <a:spcPts val="600"/>
              </a:spcBef>
              <a:spcAft>
                <a:spcPts val="0"/>
              </a:spcAft>
              <a:buNone/>
            </a:pPr>
            <a:r>
              <a:rPr lang="en-US" dirty="0">
                <a:solidFill>
                  <a:schemeClr val="dk1"/>
                </a:solidFill>
                <a:latin typeface="Lato"/>
                <a:ea typeface="Lato"/>
                <a:cs typeface="Lato"/>
                <a:sym typeface="Lato"/>
              </a:rPr>
              <a:t>Leukemia</a:t>
            </a:r>
            <a:endParaRPr dirty="0">
              <a:solidFill>
                <a:schemeClr val="dk1"/>
              </a:solidFill>
              <a:latin typeface="Lato"/>
              <a:ea typeface="Lato"/>
              <a:cs typeface="Lato"/>
              <a:sym typeface="Lato"/>
            </a:endParaRPr>
          </a:p>
          <a:p>
            <a:pPr marL="0" lvl="0" indent="0" algn="l" rtl="0">
              <a:spcBef>
                <a:spcPts val="600"/>
              </a:spcBef>
              <a:spcAft>
                <a:spcPts val="600"/>
              </a:spcAft>
              <a:buNone/>
            </a:pPr>
            <a:r>
              <a:rPr lang="en" b="1" dirty="0">
                <a:solidFill>
                  <a:schemeClr val="accent5"/>
                </a:solidFill>
                <a:latin typeface="Lato"/>
                <a:ea typeface="Lato"/>
                <a:cs typeface="Lato"/>
                <a:sym typeface="Lato"/>
              </a:rPr>
              <a:t>MALIGNANCIES</a:t>
            </a:r>
            <a:endParaRPr dirty="0">
              <a:solidFill>
                <a:schemeClr val="accent5"/>
              </a:solidFill>
              <a:latin typeface="Lato"/>
              <a:ea typeface="Lato"/>
              <a:cs typeface="Lato"/>
              <a:sym typeface="Lato"/>
            </a:endParaRPr>
          </a:p>
        </p:txBody>
      </p:sp>
      <p:sp>
        <p:nvSpPr>
          <p:cNvPr id="466" name="Google Shape;466;p41"/>
          <p:cNvSpPr/>
          <p:nvPr/>
        </p:nvSpPr>
        <p:spPr>
          <a:xfrm>
            <a:off x="4667075" y="3121900"/>
            <a:ext cx="4206300" cy="1584600"/>
          </a:xfrm>
          <a:prstGeom prst="rect">
            <a:avLst/>
          </a:prstGeom>
          <a:solidFill>
            <a:schemeClr val="lt1"/>
          </a:solidFill>
          <a:ln>
            <a:noFill/>
          </a:ln>
        </p:spPr>
        <p:txBody>
          <a:bodyPr spcFirstLastPara="1" wrap="square" lIns="1371600" tIns="91425" rIns="91425" bIns="91425" anchor="b" anchorCtr="0">
            <a:noAutofit/>
          </a:bodyPr>
          <a:lstStyle/>
          <a:p>
            <a:pPr marL="0" lvl="0" indent="0" algn="r" rtl="0">
              <a:lnSpc>
                <a:spcPct val="150000"/>
              </a:lnSpc>
              <a:spcBef>
                <a:spcPts val="0"/>
              </a:spcBef>
              <a:spcAft>
                <a:spcPts val="0"/>
              </a:spcAft>
              <a:buNone/>
            </a:pPr>
            <a:r>
              <a:rPr lang="en-US" dirty="0">
                <a:solidFill>
                  <a:schemeClr val="dk1"/>
                </a:solidFill>
                <a:latin typeface="Lato"/>
                <a:ea typeface="Lato"/>
                <a:cs typeface="Lato"/>
                <a:sym typeface="Lato"/>
              </a:rPr>
              <a:t>Allergic conjunctivitis</a:t>
            </a:r>
          </a:p>
          <a:p>
            <a:pPr marL="0" lvl="0" indent="0" algn="r" rtl="0">
              <a:lnSpc>
                <a:spcPct val="150000"/>
              </a:lnSpc>
              <a:spcBef>
                <a:spcPts val="0"/>
              </a:spcBef>
              <a:spcAft>
                <a:spcPts val="0"/>
              </a:spcAft>
              <a:buNone/>
            </a:pPr>
            <a:r>
              <a:rPr lang="en-US" dirty="0">
                <a:solidFill>
                  <a:schemeClr val="dk1"/>
                </a:solidFill>
                <a:latin typeface="Lato"/>
                <a:ea typeface="Lato"/>
                <a:cs typeface="Lato"/>
                <a:sym typeface="Lato"/>
              </a:rPr>
              <a:t>Dermatitis</a:t>
            </a:r>
          </a:p>
          <a:p>
            <a:pPr marL="0" lvl="0" indent="0" algn="r" rtl="0">
              <a:lnSpc>
                <a:spcPct val="150000"/>
              </a:lnSpc>
              <a:spcBef>
                <a:spcPts val="0"/>
              </a:spcBef>
              <a:spcAft>
                <a:spcPts val="0"/>
              </a:spcAft>
              <a:buNone/>
            </a:pPr>
            <a:r>
              <a:rPr lang="en-US" dirty="0" err="1">
                <a:solidFill>
                  <a:schemeClr val="dk1"/>
                </a:solidFill>
                <a:latin typeface="Lato"/>
                <a:ea typeface="Lato"/>
                <a:cs typeface="Lato"/>
                <a:sym typeface="Lato"/>
              </a:rPr>
              <a:t>Chalazion</a:t>
            </a:r>
            <a:endParaRPr dirty="0">
              <a:solidFill>
                <a:schemeClr val="dk1"/>
              </a:solidFill>
              <a:latin typeface="Lato"/>
              <a:ea typeface="Lato"/>
              <a:cs typeface="Lato"/>
              <a:sym typeface="Lato"/>
            </a:endParaRPr>
          </a:p>
          <a:p>
            <a:pPr marL="0" lvl="0" indent="0" algn="r" rtl="0">
              <a:lnSpc>
                <a:spcPct val="150000"/>
              </a:lnSpc>
              <a:spcBef>
                <a:spcPts val="600"/>
              </a:spcBef>
              <a:spcAft>
                <a:spcPts val="600"/>
              </a:spcAft>
              <a:buNone/>
            </a:pPr>
            <a:r>
              <a:rPr lang="en" b="1" dirty="0">
                <a:solidFill>
                  <a:schemeClr val="accent5"/>
                </a:solidFill>
                <a:latin typeface="Lato"/>
                <a:ea typeface="Lato"/>
                <a:cs typeface="Lato"/>
                <a:sym typeface="Lato"/>
              </a:rPr>
              <a:t>OTHER</a:t>
            </a:r>
            <a:endParaRPr dirty="0">
              <a:solidFill>
                <a:schemeClr val="accent5"/>
              </a:solidFill>
              <a:latin typeface="Lato"/>
              <a:ea typeface="Lato"/>
              <a:cs typeface="Lato"/>
              <a:sym typeface="Lato"/>
            </a:endParaRPr>
          </a:p>
        </p:txBody>
      </p:sp>
      <p:sp>
        <p:nvSpPr>
          <p:cNvPr id="467" name="Google Shape;467;p41"/>
          <p:cNvSpPr/>
          <p:nvPr/>
        </p:nvSpPr>
        <p:spPr>
          <a:xfrm>
            <a:off x="3285625" y="1738389"/>
            <a:ext cx="2417100" cy="2417100"/>
          </a:xfrm>
          <a:prstGeom prst="pie">
            <a:avLst>
              <a:gd name="adj1" fmla="val 10788866"/>
              <a:gd name="adj2" fmla="val 1620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1"/>
          <p:cNvSpPr/>
          <p:nvPr/>
        </p:nvSpPr>
        <p:spPr>
          <a:xfrm rot="5400000">
            <a:off x="3459879" y="1738389"/>
            <a:ext cx="2417100" cy="2417100"/>
          </a:xfrm>
          <a:prstGeom prst="pie">
            <a:avLst>
              <a:gd name="adj1" fmla="val 10788866"/>
              <a:gd name="adj2" fmla="val 1620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1"/>
          <p:cNvSpPr/>
          <p:nvPr/>
        </p:nvSpPr>
        <p:spPr>
          <a:xfrm rot="10800000">
            <a:off x="3459879" y="1914006"/>
            <a:ext cx="2417100" cy="2417100"/>
          </a:xfrm>
          <a:prstGeom prst="pie">
            <a:avLst>
              <a:gd name="adj1" fmla="val 10788866"/>
              <a:gd name="adj2" fmla="val 1620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1"/>
          <p:cNvSpPr/>
          <p:nvPr/>
        </p:nvSpPr>
        <p:spPr>
          <a:xfrm rot="-5400000">
            <a:off x="3285625" y="1914006"/>
            <a:ext cx="2417100" cy="2417100"/>
          </a:xfrm>
          <a:prstGeom prst="pie">
            <a:avLst>
              <a:gd name="adj1" fmla="val 10788866"/>
              <a:gd name="adj2" fmla="val 1620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1"/>
          <p:cNvSpPr/>
          <p:nvPr/>
        </p:nvSpPr>
        <p:spPr>
          <a:xfrm>
            <a:off x="3842100" y="2242577"/>
            <a:ext cx="346481" cy="446525"/>
          </a:xfrm>
          <a:prstGeom prst="rect">
            <a:avLst/>
          </a:prstGeom>
        </p:spPr>
        <p:txBody>
          <a:bodyPr>
            <a:prstTxWarp prst="textPlain">
              <a:avLst/>
            </a:prstTxWarp>
          </a:bodyPr>
          <a:lstStyle/>
          <a:p>
            <a:pPr lvl="0" algn="ctr"/>
            <a:endParaRPr b="1" i="0" dirty="0">
              <a:ln>
                <a:noFill/>
              </a:ln>
              <a:solidFill>
                <a:schemeClr val="lt1"/>
              </a:solidFill>
              <a:latin typeface="Raleway"/>
            </a:endParaRPr>
          </a:p>
        </p:txBody>
      </p:sp>
      <p:sp>
        <p:nvSpPr>
          <p:cNvPr id="472" name="Google Shape;472;p41"/>
          <p:cNvSpPr/>
          <p:nvPr/>
        </p:nvSpPr>
        <p:spPr>
          <a:xfrm>
            <a:off x="4857720" y="2250297"/>
            <a:ext cx="650964" cy="438496"/>
          </a:xfrm>
          <a:prstGeom prst="rect">
            <a:avLst/>
          </a:prstGeom>
        </p:spPr>
        <p:txBody>
          <a:bodyPr>
            <a:prstTxWarp prst="textPlain">
              <a:avLst/>
            </a:prstTxWarp>
          </a:bodyPr>
          <a:lstStyle/>
          <a:p>
            <a:pPr lvl="0" algn="ctr"/>
            <a:endParaRPr b="1" i="0" dirty="0">
              <a:ln>
                <a:noFill/>
              </a:ln>
              <a:solidFill>
                <a:schemeClr val="lt1"/>
              </a:solidFill>
              <a:latin typeface="Raleway"/>
            </a:endParaRPr>
          </a:p>
        </p:txBody>
      </p:sp>
      <p:sp>
        <p:nvSpPr>
          <p:cNvPr id="473" name="Google Shape;473;p41"/>
          <p:cNvSpPr/>
          <p:nvPr/>
        </p:nvSpPr>
        <p:spPr>
          <a:xfrm>
            <a:off x="3807513" y="3348952"/>
            <a:ext cx="428005" cy="444672"/>
          </a:xfrm>
          <a:prstGeom prst="rect">
            <a:avLst/>
          </a:prstGeom>
        </p:spPr>
        <p:txBody>
          <a:bodyPr>
            <a:prstTxWarp prst="textPlain">
              <a:avLst/>
            </a:prstTxWarp>
          </a:bodyPr>
          <a:lstStyle/>
          <a:p>
            <a:pPr lvl="0" algn="ctr"/>
            <a:endParaRPr b="1" i="0" dirty="0">
              <a:ln>
                <a:noFill/>
              </a:ln>
              <a:solidFill>
                <a:schemeClr val="lt1"/>
              </a:solidFill>
              <a:latin typeface="Raleway"/>
            </a:endParaRPr>
          </a:p>
        </p:txBody>
      </p:sp>
      <p:sp>
        <p:nvSpPr>
          <p:cNvPr id="2" name="TextBox 1"/>
          <p:cNvSpPr txBox="1"/>
          <p:nvPr/>
        </p:nvSpPr>
        <p:spPr>
          <a:xfrm>
            <a:off x="3527286" y="2350584"/>
            <a:ext cx="835971" cy="338554"/>
          </a:xfrm>
          <a:prstGeom prst="rect">
            <a:avLst/>
          </a:prstGeom>
          <a:noFill/>
        </p:spPr>
        <p:txBody>
          <a:bodyPr wrap="square" rtlCol="0">
            <a:spAutoFit/>
          </a:bodyPr>
          <a:lstStyle/>
          <a:p>
            <a:r>
              <a:rPr lang="en-US" sz="1600" dirty="0">
                <a:solidFill>
                  <a:schemeClr val="bg1"/>
                </a:solidFill>
              </a:rPr>
              <a:t>Ptosis</a:t>
            </a:r>
          </a:p>
        </p:txBody>
      </p:sp>
      <p:sp>
        <p:nvSpPr>
          <p:cNvPr id="17" name="TextBox 16"/>
          <p:cNvSpPr txBox="1"/>
          <p:nvPr/>
        </p:nvSpPr>
        <p:spPr>
          <a:xfrm>
            <a:off x="3527287" y="3376682"/>
            <a:ext cx="1118448" cy="338554"/>
          </a:xfrm>
          <a:prstGeom prst="rect">
            <a:avLst/>
          </a:prstGeom>
          <a:noFill/>
        </p:spPr>
        <p:txBody>
          <a:bodyPr wrap="square" rtlCol="0">
            <a:spAutoFit/>
          </a:bodyPr>
          <a:lstStyle/>
          <a:p>
            <a:r>
              <a:rPr lang="en-US" sz="1600" dirty="0">
                <a:solidFill>
                  <a:schemeClr val="bg1"/>
                </a:solidFill>
              </a:rPr>
              <a:t>Edema</a:t>
            </a:r>
          </a:p>
        </p:txBody>
      </p:sp>
      <p:sp>
        <p:nvSpPr>
          <p:cNvPr id="18" name="TextBox 17"/>
          <p:cNvSpPr txBox="1"/>
          <p:nvPr/>
        </p:nvSpPr>
        <p:spPr>
          <a:xfrm>
            <a:off x="4711477" y="2353194"/>
            <a:ext cx="1118448" cy="338554"/>
          </a:xfrm>
          <a:prstGeom prst="rect">
            <a:avLst/>
          </a:prstGeom>
          <a:noFill/>
        </p:spPr>
        <p:txBody>
          <a:bodyPr wrap="square" rtlCol="0">
            <a:spAutoFit/>
          </a:bodyPr>
          <a:lstStyle/>
          <a:p>
            <a:r>
              <a:rPr lang="en-US" sz="1600" dirty="0">
                <a:solidFill>
                  <a:schemeClr val="bg1"/>
                </a:solidFill>
              </a:rPr>
              <a:t>Proptosis</a:t>
            </a:r>
          </a:p>
        </p:txBody>
      </p:sp>
      <p:sp>
        <p:nvSpPr>
          <p:cNvPr id="19" name="TextBox 18"/>
          <p:cNvSpPr txBox="1"/>
          <p:nvPr/>
        </p:nvSpPr>
        <p:spPr>
          <a:xfrm>
            <a:off x="4770040" y="3376682"/>
            <a:ext cx="1118448" cy="338554"/>
          </a:xfrm>
          <a:prstGeom prst="rect">
            <a:avLst/>
          </a:prstGeom>
          <a:noFill/>
        </p:spPr>
        <p:txBody>
          <a:bodyPr wrap="square" rtlCol="0">
            <a:spAutoFit/>
          </a:bodyPr>
          <a:lstStyle/>
          <a:p>
            <a:r>
              <a:rPr lang="en-US" sz="1600" dirty="0">
                <a:solidFill>
                  <a:schemeClr val="bg1"/>
                </a:solidFill>
              </a:rPr>
              <a:t>Diplopia</a:t>
            </a:r>
          </a:p>
        </p:txBody>
      </p:sp>
    </p:spTree>
    <p:extLst>
      <p:ext uri="{BB962C8B-B14F-4D97-AF65-F5344CB8AC3E}">
        <p14:creationId xmlns:p14="http://schemas.microsoft.com/office/powerpoint/2010/main" val="805859875"/>
      </p:ext>
    </p:extLst>
  </p:cSld>
  <p:clrMapOvr>
    <a:masterClrMapping/>
  </p:clrMapOvr>
  <p:transition>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4" name="Google Shape;154;p24"/>
          <p:cNvSpPr txBox="1">
            <a:spLocks noGrp="1"/>
          </p:cNvSpPr>
          <p:nvPr>
            <p:ph type="sldNum" idx="12"/>
          </p:nvPr>
        </p:nvSpPr>
        <p:spPr>
          <a:xfrm>
            <a:off x="8404384" y="46736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15</a:t>
            </a:fld>
            <a:endParaRPr/>
          </a:p>
        </p:txBody>
      </p:sp>
      <p:cxnSp>
        <p:nvCxnSpPr>
          <p:cNvPr id="155" name="Google Shape;155;p24"/>
          <p:cNvCxnSpPr>
            <a:stCxn id="156" idx="6"/>
            <a:endCxn id="157" idx="2"/>
          </p:cNvCxnSpPr>
          <p:nvPr/>
        </p:nvCxnSpPr>
        <p:spPr>
          <a:xfrm>
            <a:off x="2494254" y="2501837"/>
            <a:ext cx="684890" cy="927332"/>
          </a:xfrm>
          <a:prstGeom prst="bentConnector3">
            <a:avLst>
              <a:gd name="adj1" fmla="val 50000"/>
            </a:avLst>
          </a:prstGeom>
          <a:noFill/>
          <a:ln w="9525" cap="flat" cmpd="sng">
            <a:solidFill>
              <a:schemeClr val="accent1"/>
            </a:solidFill>
            <a:prstDash val="solid"/>
            <a:round/>
            <a:headEnd type="none" w="sm" len="sm"/>
            <a:tailEnd type="none" w="sm" len="sm"/>
          </a:ln>
        </p:spPr>
      </p:cxnSp>
      <p:cxnSp>
        <p:nvCxnSpPr>
          <p:cNvPr id="158" name="Google Shape;158;p24"/>
          <p:cNvCxnSpPr>
            <a:stCxn id="156" idx="6"/>
            <a:endCxn id="159" idx="2"/>
          </p:cNvCxnSpPr>
          <p:nvPr/>
        </p:nvCxnSpPr>
        <p:spPr>
          <a:xfrm flipV="1">
            <a:off x="2494254" y="1557169"/>
            <a:ext cx="684890" cy="944668"/>
          </a:xfrm>
          <a:prstGeom prst="bentConnector3">
            <a:avLst>
              <a:gd name="adj1" fmla="val 50000"/>
            </a:avLst>
          </a:prstGeom>
          <a:noFill/>
          <a:ln w="9525" cap="flat" cmpd="sng">
            <a:solidFill>
              <a:schemeClr val="accent1"/>
            </a:solidFill>
            <a:prstDash val="solid"/>
            <a:round/>
            <a:headEnd type="none" w="sm" len="sm"/>
            <a:tailEnd type="none" w="sm" len="sm"/>
          </a:ln>
        </p:spPr>
      </p:cxnSp>
      <p:cxnSp>
        <p:nvCxnSpPr>
          <p:cNvPr id="160" name="Google Shape;160;p24"/>
          <p:cNvCxnSpPr>
            <a:stCxn id="161" idx="3"/>
            <a:endCxn id="162" idx="2"/>
          </p:cNvCxnSpPr>
          <p:nvPr/>
        </p:nvCxnSpPr>
        <p:spPr>
          <a:xfrm flipV="1">
            <a:off x="4737998" y="1099969"/>
            <a:ext cx="383646" cy="457200"/>
          </a:xfrm>
          <a:prstGeom prst="bentConnector3">
            <a:avLst>
              <a:gd name="adj1" fmla="val 50000"/>
            </a:avLst>
          </a:prstGeom>
          <a:noFill/>
          <a:ln w="9525" cap="flat" cmpd="sng">
            <a:solidFill>
              <a:schemeClr val="accent1"/>
            </a:solidFill>
            <a:prstDash val="solid"/>
            <a:round/>
            <a:headEnd type="none" w="sm" len="sm"/>
            <a:tailEnd type="none" w="sm" len="sm"/>
          </a:ln>
        </p:spPr>
      </p:cxnSp>
      <p:cxnSp>
        <p:nvCxnSpPr>
          <p:cNvPr id="168" name="Google Shape;168;p24"/>
          <p:cNvCxnSpPr>
            <a:stCxn id="166" idx="3"/>
            <a:endCxn id="169" idx="2"/>
          </p:cNvCxnSpPr>
          <p:nvPr/>
        </p:nvCxnSpPr>
        <p:spPr>
          <a:xfrm>
            <a:off x="4737998" y="3429169"/>
            <a:ext cx="383646" cy="457200"/>
          </a:xfrm>
          <a:prstGeom prst="bentConnector3">
            <a:avLst>
              <a:gd name="adj1" fmla="val 50000"/>
            </a:avLst>
          </a:prstGeom>
          <a:noFill/>
          <a:ln w="9525" cap="flat" cmpd="sng">
            <a:solidFill>
              <a:schemeClr val="accent1"/>
            </a:solidFill>
            <a:prstDash val="solid"/>
            <a:round/>
            <a:headEnd type="none" w="sm" len="sm"/>
            <a:tailEnd type="none" w="sm" len="sm"/>
          </a:ln>
        </p:spPr>
      </p:cxnSp>
      <p:grpSp>
        <p:nvGrpSpPr>
          <p:cNvPr id="170" name="Google Shape;170;p24"/>
          <p:cNvGrpSpPr/>
          <p:nvPr/>
        </p:nvGrpSpPr>
        <p:grpSpPr>
          <a:xfrm>
            <a:off x="5121644" y="640873"/>
            <a:ext cx="1752608" cy="918191"/>
            <a:chOff x="5592550" y="719454"/>
            <a:chExt cx="1752608" cy="918191"/>
          </a:xfrm>
        </p:grpSpPr>
        <p:sp>
          <p:nvSpPr>
            <p:cNvPr id="171" name="Google Shape;171;p24"/>
            <p:cNvSpPr/>
            <p:nvPr/>
          </p:nvSpPr>
          <p:spPr>
            <a:xfrm>
              <a:off x="5795103" y="719454"/>
              <a:ext cx="1550055" cy="918191"/>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dirty="0">
                  <a:solidFill>
                    <a:schemeClr val="dk1"/>
                  </a:solidFill>
                  <a:latin typeface="Inria Sans"/>
                  <a:ea typeface="Inria Sans"/>
                  <a:cs typeface="Inria Sans"/>
                  <a:sym typeface="Inria Sans"/>
                </a:rPr>
                <a:t>Preseptal cellulitis</a:t>
              </a:r>
              <a:endParaRPr sz="1600" dirty="0">
                <a:solidFill>
                  <a:schemeClr val="dk1"/>
                </a:solidFill>
                <a:latin typeface="Inria Sans"/>
                <a:ea typeface="Inria Sans"/>
                <a:cs typeface="Inria Sans"/>
                <a:sym typeface="Inria Sans"/>
              </a:endParaRPr>
            </a:p>
          </p:txBody>
        </p:sp>
        <p:sp>
          <p:nvSpPr>
            <p:cNvPr id="162" name="Google Shape;162;p24"/>
            <p:cNvSpPr/>
            <p:nvPr/>
          </p:nvSpPr>
          <p:spPr>
            <a:xfrm>
              <a:off x="5592550" y="1091550"/>
              <a:ext cx="174000" cy="174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grpSp>
      <p:grpSp>
        <p:nvGrpSpPr>
          <p:cNvPr id="172" name="Google Shape;172;p24"/>
          <p:cNvGrpSpPr/>
          <p:nvPr/>
        </p:nvGrpSpPr>
        <p:grpSpPr>
          <a:xfrm>
            <a:off x="3179144" y="1397569"/>
            <a:ext cx="1558854" cy="319200"/>
            <a:chOff x="3650050" y="1476150"/>
            <a:chExt cx="1558854" cy="319200"/>
          </a:xfrm>
        </p:grpSpPr>
        <p:sp>
          <p:nvSpPr>
            <p:cNvPr id="161" name="Google Shape;161;p24"/>
            <p:cNvSpPr/>
            <p:nvPr/>
          </p:nvSpPr>
          <p:spPr>
            <a:xfrm>
              <a:off x="3824049" y="1476150"/>
              <a:ext cx="1384855" cy="319200"/>
            </a:xfrm>
            <a:prstGeom prst="roundRect">
              <a:avLst>
                <a:gd name="adj" fmla="val 16667"/>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dirty="0">
                  <a:solidFill>
                    <a:schemeClr val="dk1"/>
                  </a:solidFill>
                  <a:latin typeface="Inria Sans"/>
                  <a:ea typeface="Inria Sans"/>
                  <a:cs typeface="Inria Sans"/>
                  <a:sym typeface="Inria Sans"/>
                </a:rPr>
                <a:t>Anterior to orbital septum</a:t>
              </a:r>
              <a:endParaRPr sz="1600" dirty="0">
                <a:solidFill>
                  <a:schemeClr val="dk1"/>
                </a:solidFill>
                <a:latin typeface="Inria Sans"/>
                <a:ea typeface="Inria Sans"/>
                <a:cs typeface="Inria Sans"/>
                <a:sym typeface="Inria Sans"/>
              </a:endParaRPr>
            </a:p>
          </p:txBody>
        </p:sp>
        <p:sp>
          <p:nvSpPr>
            <p:cNvPr id="159" name="Google Shape;159;p24"/>
            <p:cNvSpPr/>
            <p:nvPr/>
          </p:nvSpPr>
          <p:spPr>
            <a:xfrm>
              <a:off x="3650050" y="1548750"/>
              <a:ext cx="174000" cy="174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grpSp>
      <p:grpSp>
        <p:nvGrpSpPr>
          <p:cNvPr id="173" name="Google Shape;173;p24"/>
          <p:cNvGrpSpPr/>
          <p:nvPr/>
        </p:nvGrpSpPr>
        <p:grpSpPr>
          <a:xfrm>
            <a:off x="1278504" y="2342237"/>
            <a:ext cx="1215750" cy="319200"/>
            <a:chOff x="1743275" y="2412150"/>
            <a:chExt cx="1215750" cy="319200"/>
          </a:xfrm>
        </p:grpSpPr>
        <p:sp>
          <p:nvSpPr>
            <p:cNvPr id="174" name="Google Shape;174;p24"/>
            <p:cNvSpPr/>
            <p:nvPr/>
          </p:nvSpPr>
          <p:spPr>
            <a:xfrm>
              <a:off x="1743275" y="2412150"/>
              <a:ext cx="1035900" cy="319200"/>
            </a:xfrm>
            <a:prstGeom prst="roundRect">
              <a:avLst>
                <a:gd name="adj" fmla="val 0"/>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sz="1100" dirty="0">
                <a:solidFill>
                  <a:schemeClr val="dk1"/>
                </a:solidFill>
                <a:latin typeface="Inria Sans"/>
                <a:ea typeface="Inria Sans"/>
                <a:cs typeface="Inria Sans"/>
                <a:sym typeface="Inria Sans"/>
              </a:endParaRPr>
            </a:p>
          </p:txBody>
        </p:sp>
        <p:sp>
          <p:nvSpPr>
            <p:cNvPr id="156" name="Google Shape;156;p24"/>
            <p:cNvSpPr/>
            <p:nvPr/>
          </p:nvSpPr>
          <p:spPr>
            <a:xfrm>
              <a:off x="2785025" y="2484750"/>
              <a:ext cx="174000" cy="174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 name="Google Shape;175;p24"/>
          <p:cNvGrpSpPr/>
          <p:nvPr/>
        </p:nvGrpSpPr>
        <p:grpSpPr>
          <a:xfrm>
            <a:off x="3179144" y="3269569"/>
            <a:ext cx="1558854" cy="319200"/>
            <a:chOff x="3650050" y="3348150"/>
            <a:chExt cx="1558854" cy="319200"/>
          </a:xfrm>
        </p:grpSpPr>
        <p:sp>
          <p:nvSpPr>
            <p:cNvPr id="166" name="Google Shape;166;p24"/>
            <p:cNvSpPr/>
            <p:nvPr/>
          </p:nvSpPr>
          <p:spPr>
            <a:xfrm>
              <a:off x="3824050" y="3348150"/>
              <a:ext cx="1384854" cy="319200"/>
            </a:xfrm>
            <a:prstGeom prst="roundRect">
              <a:avLst>
                <a:gd name="adj" fmla="val 16667"/>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dirty="0">
                  <a:solidFill>
                    <a:schemeClr val="dk1"/>
                  </a:solidFill>
                  <a:latin typeface="Inria Sans"/>
                  <a:ea typeface="Inria Sans"/>
                  <a:cs typeface="Inria Sans"/>
                  <a:sym typeface="Inria Sans"/>
                </a:rPr>
                <a:t>Posterior to orbital septum</a:t>
              </a:r>
              <a:endParaRPr sz="1600" dirty="0">
                <a:solidFill>
                  <a:schemeClr val="dk1"/>
                </a:solidFill>
                <a:latin typeface="Inria Sans"/>
                <a:ea typeface="Inria Sans"/>
                <a:cs typeface="Inria Sans"/>
                <a:sym typeface="Inria Sans"/>
              </a:endParaRPr>
            </a:p>
          </p:txBody>
        </p:sp>
        <p:sp>
          <p:nvSpPr>
            <p:cNvPr id="157" name="Google Shape;157;p24"/>
            <p:cNvSpPr/>
            <p:nvPr/>
          </p:nvSpPr>
          <p:spPr>
            <a:xfrm>
              <a:off x="3650050" y="3420750"/>
              <a:ext cx="174000" cy="174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grpSp>
      <p:grpSp>
        <p:nvGrpSpPr>
          <p:cNvPr id="180" name="Google Shape;180;p24"/>
          <p:cNvGrpSpPr/>
          <p:nvPr/>
        </p:nvGrpSpPr>
        <p:grpSpPr>
          <a:xfrm>
            <a:off x="5121644" y="3726769"/>
            <a:ext cx="1696506" cy="319200"/>
            <a:chOff x="5592550" y="3805350"/>
            <a:chExt cx="1696506" cy="319200"/>
          </a:xfrm>
        </p:grpSpPr>
        <p:sp>
          <p:nvSpPr>
            <p:cNvPr id="181" name="Google Shape;181;p24"/>
            <p:cNvSpPr/>
            <p:nvPr/>
          </p:nvSpPr>
          <p:spPr>
            <a:xfrm>
              <a:off x="5766549" y="3805350"/>
              <a:ext cx="1522507" cy="3192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dirty="0">
                  <a:solidFill>
                    <a:schemeClr val="dk1"/>
                  </a:solidFill>
                  <a:latin typeface="Inria Sans"/>
                  <a:ea typeface="Inria Sans"/>
                  <a:cs typeface="Inria Sans"/>
                  <a:sym typeface="Inria Sans"/>
                </a:rPr>
                <a:t>Orbital cellulitis </a:t>
              </a:r>
              <a:endParaRPr sz="1600" dirty="0">
                <a:solidFill>
                  <a:schemeClr val="dk1"/>
                </a:solidFill>
                <a:latin typeface="Inria Sans"/>
                <a:ea typeface="Inria Sans"/>
                <a:cs typeface="Inria Sans"/>
                <a:sym typeface="Inria Sans"/>
              </a:endParaRPr>
            </a:p>
          </p:txBody>
        </p:sp>
        <p:sp>
          <p:nvSpPr>
            <p:cNvPr id="169" name="Google Shape;169;p24"/>
            <p:cNvSpPr/>
            <p:nvPr/>
          </p:nvSpPr>
          <p:spPr>
            <a:xfrm>
              <a:off x="5592550" y="3877950"/>
              <a:ext cx="174000" cy="174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grpSp>
      <p:sp>
        <p:nvSpPr>
          <p:cNvPr id="23" name="Google Shape;153;p24"/>
          <p:cNvSpPr txBox="1">
            <a:spLocks noGrp="1"/>
          </p:cNvSpPr>
          <p:nvPr>
            <p:ph type="title"/>
          </p:nvPr>
        </p:nvSpPr>
        <p:spPr>
          <a:xfrm>
            <a:off x="-1596891" y="1789369"/>
            <a:ext cx="3717785" cy="15528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r>
              <a:rPr lang="en" dirty="0"/>
              <a:t>Proptosis</a:t>
            </a:r>
            <a:br>
              <a:rPr lang="en" dirty="0"/>
            </a:br>
            <a:r>
              <a:rPr lang="en" dirty="0"/>
              <a:t>Lid edema</a:t>
            </a:r>
            <a:br>
              <a:rPr lang="en" dirty="0"/>
            </a:br>
            <a:r>
              <a:rPr lang="en" dirty="0"/>
              <a:t>Ptosis</a:t>
            </a:r>
            <a:endParaRPr dirty="0"/>
          </a:p>
        </p:txBody>
      </p:sp>
      <p:sp>
        <p:nvSpPr>
          <p:cNvPr id="24" name="Google Shape;171;p24"/>
          <p:cNvSpPr/>
          <p:nvPr/>
        </p:nvSpPr>
        <p:spPr>
          <a:xfrm>
            <a:off x="6733906" y="640873"/>
            <a:ext cx="1838594" cy="918191"/>
          </a:xfrm>
          <a:prstGeom prst="roundRect">
            <a:avLst>
              <a:gd name="adj" fmla="val 16667"/>
            </a:avLst>
          </a:prstGeo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None/>
            </a:pPr>
            <a:r>
              <a:rPr lang="en" sz="1600" dirty="0">
                <a:solidFill>
                  <a:schemeClr val="dk1"/>
                </a:solidFill>
                <a:latin typeface="Inria Sans"/>
                <a:ea typeface="Inria Sans"/>
                <a:cs typeface="Inria Sans"/>
                <a:sym typeface="Inria Sans"/>
              </a:rPr>
              <a:t>Eyelid pathology</a:t>
            </a:r>
          </a:p>
          <a:p>
            <a:pPr marL="0" lvl="0" indent="0" algn="ctr" rtl="0">
              <a:spcBef>
                <a:spcPts val="0"/>
              </a:spcBef>
              <a:spcAft>
                <a:spcPts val="0"/>
              </a:spcAft>
              <a:buNone/>
            </a:pPr>
            <a:r>
              <a:rPr lang="en" sz="1600" dirty="0">
                <a:solidFill>
                  <a:schemeClr val="dk1"/>
                </a:solidFill>
                <a:latin typeface="Inria Sans"/>
                <a:ea typeface="Inria Sans"/>
                <a:cs typeface="Inria Sans"/>
                <a:sym typeface="Inria Sans"/>
              </a:rPr>
              <a:t>Trauma</a:t>
            </a:r>
            <a:endParaRPr sz="1600" dirty="0">
              <a:solidFill>
                <a:schemeClr val="dk1"/>
              </a:solidFill>
              <a:latin typeface="Inria Sans"/>
              <a:ea typeface="Inria Sans"/>
              <a:cs typeface="Inria Sans"/>
              <a:sym typeface="Inria Sans"/>
            </a:endParaRPr>
          </a:p>
        </p:txBody>
      </p:sp>
      <p:sp>
        <p:nvSpPr>
          <p:cNvPr id="25" name="Google Shape;171;p24"/>
          <p:cNvSpPr/>
          <p:nvPr/>
        </p:nvSpPr>
        <p:spPr>
          <a:xfrm>
            <a:off x="6733906" y="2825240"/>
            <a:ext cx="1838594" cy="1665058"/>
          </a:xfrm>
          <a:prstGeom prst="roundRect">
            <a:avLst>
              <a:gd name="adj" fmla="val 16667"/>
            </a:avLst>
          </a:prstGeo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None/>
            </a:pPr>
            <a:r>
              <a:rPr lang="en" sz="1600" dirty="0">
                <a:solidFill>
                  <a:schemeClr val="dk1"/>
                </a:solidFill>
                <a:latin typeface="Inria Sans"/>
                <a:ea typeface="Inria Sans"/>
                <a:cs typeface="Inria Sans"/>
                <a:sym typeface="Inria Sans"/>
              </a:rPr>
              <a:t>Sinusitis</a:t>
            </a:r>
          </a:p>
          <a:p>
            <a:pPr marL="0" lvl="0" indent="0" algn="ctr" rtl="0">
              <a:spcBef>
                <a:spcPts val="0"/>
              </a:spcBef>
              <a:spcAft>
                <a:spcPts val="0"/>
              </a:spcAft>
              <a:buNone/>
            </a:pPr>
            <a:r>
              <a:rPr lang="en" sz="1600" dirty="0">
                <a:solidFill>
                  <a:schemeClr val="dk1"/>
                </a:solidFill>
                <a:latin typeface="Inria Sans"/>
                <a:ea typeface="Inria Sans"/>
                <a:cs typeface="Inria Sans"/>
                <a:sym typeface="Inria Sans"/>
              </a:rPr>
              <a:t>Eyelid pathology</a:t>
            </a:r>
          </a:p>
          <a:p>
            <a:pPr marL="0" lvl="0" indent="0" algn="ctr" rtl="0">
              <a:spcBef>
                <a:spcPts val="0"/>
              </a:spcBef>
              <a:spcAft>
                <a:spcPts val="0"/>
              </a:spcAft>
              <a:buNone/>
            </a:pPr>
            <a:r>
              <a:rPr lang="en" sz="1600" dirty="0">
                <a:solidFill>
                  <a:schemeClr val="dk1"/>
                </a:solidFill>
                <a:latin typeface="Inria Sans"/>
                <a:ea typeface="Inria Sans"/>
                <a:cs typeface="Inria Sans"/>
                <a:sym typeface="Inria Sans"/>
              </a:rPr>
              <a:t>Dental abscess</a:t>
            </a:r>
          </a:p>
          <a:p>
            <a:pPr marL="0" lvl="0" indent="0" algn="ctr" rtl="0">
              <a:spcBef>
                <a:spcPts val="0"/>
              </a:spcBef>
              <a:spcAft>
                <a:spcPts val="0"/>
              </a:spcAft>
              <a:buNone/>
            </a:pPr>
            <a:r>
              <a:rPr lang="en" sz="1600" dirty="0">
                <a:solidFill>
                  <a:schemeClr val="dk1"/>
                </a:solidFill>
                <a:latin typeface="Inria Sans"/>
                <a:ea typeface="Inria Sans"/>
                <a:cs typeface="Inria Sans"/>
                <a:sym typeface="Inria Sans"/>
              </a:rPr>
              <a:t>Hematogenous seeding</a:t>
            </a:r>
            <a:endParaRPr sz="1600" dirty="0">
              <a:solidFill>
                <a:schemeClr val="dk1"/>
              </a:solidFill>
              <a:latin typeface="Inria Sans"/>
              <a:ea typeface="Inria Sans"/>
              <a:cs typeface="Inria Sans"/>
              <a:sym typeface="Inria Sans"/>
            </a:endParaRPr>
          </a:p>
        </p:txBody>
      </p:sp>
    </p:spTree>
    <p:extLst>
      <p:ext uri="{BB962C8B-B14F-4D97-AF65-F5344CB8AC3E}">
        <p14:creationId xmlns:p14="http://schemas.microsoft.com/office/powerpoint/2010/main" val="3723984176"/>
      </p:ext>
    </p:extLst>
  </p:cSld>
  <p:clrMapOvr>
    <a:masterClrMapping/>
  </p:clrMapOvr>
  <p:transition>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Complications of Orbital Cellulitis</a:t>
            </a:r>
          </a:p>
        </p:txBody>
      </p:sp>
      <p:sp>
        <p:nvSpPr>
          <p:cNvPr id="3" name="Text Placeholder 2"/>
          <p:cNvSpPr>
            <a:spLocks noGrp="1"/>
          </p:cNvSpPr>
          <p:nvPr>
            <p:ph type="body" idx="1"/>
          </p:nvPr>
        </p:nvSpPr>
        <p:spPr/>
        <p:txBody>
          <a:bodyPr/>
          <a:lstStyle/>
          <a:p>
            <a:r>
              <a:rPr lang="en-US" dirty="0"/>
              <a:t>Vision loss</a:t>
            </a:r>
          </a:p>
          <a:p>
            <a:r>
              <a:rPr lang="en-US" dirty="0"/>
              <a:t>Intracranial extension:</a:t>
            </a:r>
          </a:p>
          <a:p>
            <a:pPr lvl="1"/>
            <a:r>
              <a:rPr lang="en-US" dirty="0"/>
              <a:t>Meningitis</a:t>
            </a:r>
          </a:p>
          <a:p>
            <a:pPr lvl="1"/>
            <a:r>
              <a:rPr lang="en-US" dirty="0"/>
              <a:t>Dural or epidural abscess</a:t>
            </a:r>
          </a:p>
          <a:p>
            <a:pPr lvl="1"/>
            <a:r>
              <a:rPr lang="en-US" dirty="0"/>
              <a:t>Cavernous sinus thrombosis</a:t>
            </a:r>
          </a:p>
          <a:p>
            <a:pPr lvl="2"/>
            <a:r>
              <a:rPr lang="en-US" sz="2000" dirty="0"/>
              <a:t>Bilateral lid edema</a:t>
            </a:r>
          </a:p>
          <a:p>
            <a:pPr lvl="2"/>
            <a:r>
              <a:rPr lang="en-US" sz="2000" dirty="0"/>
              <a:t>CN 3,4,6 involvement</a:t>
            </a:r>
          </a:p>
          <a:p>
            <a:pPr lvl="2"/>
            <a:r>
              <a:rPr lang="en-US" sz="2000" dirty="0"/>
              <a:t>Retinal infarction</a:t>
            </a:r>
          </a:p>
          <a:p>
            <a:pPr marL="114300" indent="0">
              <a:buNone/>
            </a:pPr>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a:t>
            </a:fld>
            <a:endParaRPr lang="en"/>
          </a:p>
        </p:txBody>
      </p:sp>
    </p:spTree>
    <p:extLst>
      <p:ext uri="{BB962C8B-B14F-4D97-AF65-F5344CB8AC3E}">
        <p14:creationId xmlns:p14="http://schemas.microsoft.com/office/powerpoint/2010/main" val="959196074"/>
      </p:ext>
    </p:extLst>
  </p:cSld>
  <p:clrMapOvr>
    <a:masterClrMapping/>
  </p:clrMapOvr>
  <p:transition>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Preseptal</a:t>
            </a:r>
            <a:r>
              <a:rPr lang="en-US" dirty="0"/>
              <a:t> Cellulitis Management </a:t>
            </a:r>
          </a:p>
        </p:txBody>
      </p:sp>
      <p:sp>
        <p:nvSpPr>
          <p:cNvPr id="4" name="Text Placeholder 3"/>
          <p:cNvSpPr>
            <a:spLocks noGrp="1"/>
          </p:cNvSpPr>
          <p:nvPr>
            <p:ph type="body" idx="1"/>
          </p:nvPr>
        </p:nvSpPr>
        <p:spPr/>
        <p:txBody>
          <a:bodyPr/>
          <a:lstStyle/>
          <a:p>
            <a:r>
              <a:rPr lang="en-US" dirty="0"/>
              <a:t>Broad spectrum ORAL antibiotics for 7-10 days</a:t>
            </a:r>
          </a:p>
          <a:p>
            <a:r>
              <a:rPr lang="en-US" dirty="0"/>
              <a:t>Examples:</a:t>
            </a:r>
          </a:p>
          <a:p>
            <a:pPr lvl="1"/>
            <a:r>
              <a:rPr lang="en-US" dirty="0"/>
              <a:t>Augmentin 500-875 mg bid </a:t>
            </a:r>
            <a:r>
              <a:rPr lang="en-US" dirty="0" err="1"/>
              <a:t>po</a:t>
            </a:r>
            <a:endParaRPr lang="en-US" dirty="0"/>
          </a:p>
          <a:p>
            <a:pPr lvl="1"/>
            <a:r>
              <a:rPr lang="en-US" dirty="0"/>
              <a:t>Keflex 500 mg bid </a:t>
            </a:r>
            <a:r>
              <a:rPr lang="en-US" dirty="0" err="1"/>
              <a:t>po</a:t>
            </a:r>
            <a:endParaRPr lang="en-US" dirty="0"/>
          </a:p>
          <a:p>
            <a:pPr lvl="1"/>
            <a:r>
              <a:rPr lang="en-US" dirty="0"/>
              <a:t>Z-pack: 5 day or </a:t>
            </a:r>
            <a:r>
              <a:rPr lang="en-US" dirty="0" err="1"/>
              <a:t>Tripak</a:t>
            </a:r>
            <a:r>
              <a:rPr lang="en-US" dirty="0"/>
              <a:t> 3 days</a:t>
            </a:r>
          </a:p>
          <a:p>
            <a:pPr lvl="1"/>
            <a:r>
              <a:rPr lang="en-US" dirty="0"/>
              <a:t>Doxycycline 100 bid </a:t>
            </a:r>
            <a:r>
              <a:rPr lang="en-US" dirty="0" err="1"/>
              <a:t>po</a:t>
            </a:r>
            <a:endParaRPr lang="en-US" dirty="0"/>
          </a:p>
          <a:p>
            <a:pPr lvl="1"/>
            <a:endParaRPr lang="en-US" dirty="0"/>
          </a:p>
        </p:txBody>
      </p:sp>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a:t>
            </a:fld>
            <a:endParaRPr lang="en"/>
          </a:p>
        </p:txBody>
      </p:sp>
    </p:spTree>
    <p:extLst>
      <p:ext uri="{BB962C8B-B14F-4D97-AF65-F5344CB8AC3E}">
        <p14:creationId xmlns:p14="http://schemas.microsoft.com/office/powerpoint/2010/main" val="20396298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Orbital Cellulitis Management </a:t>
            </a:r>
          </a:p>
        </p:txBody>
      </p:sp>
      <p:sp>
        <p:nvSpPr>
          <p:cNvPr id="4" name="Text Placeholder 3"/>
          <p:cNvSpPr>
            <a:spLocks noGrp="1"/>
          </p:cNvSpPr>
          <p:nvPr>
            <p:ph type="body" idx="1"/>
          </p:nvPr>
        </p:nvSpPr>
        <p:spPr/>
        <p:txBody>
          <a:bodyPr/>
          <a:lstStyle/>
          <a:p>
            <a:r>
              <a:rPr lang="en-US" dirty="0"/>
              <a:t>ER referral</a:t>
            </a:r>
          </a:p>
          <a:p>
            <a:r>
              <a:rPr lang="en-US" dirty="0"/>
              <a:t>Imaging:  </a:t>
            </a:r>
          </a:p>
          <a:p>
            <a:pPr lvl="1"/>
            <a:r>
              <a:rPr lang="en-US" sz="2000" dirty="0"/>
              <a:t>CT:  preferred; sinus involvement</a:t>
            </a:r>
          </a:p>
          <a:p>
            <a:pPr lvl="1"/>
            <a:r>
              <a:rPr lang="en-US" sz="2000" dirty="0"/>
              <a:t>MRI:  Check for intracranial involvement</a:t>
            </a:r>
          </a:p>
          <a:p>
            <a:r>
              <a:rPr lang="en-US" dirty="0"/>
              <a:t>CBC with diff</a:t>
            </a:r>
          </a:p>
          <a:p>
            <a:r>
              <a:rPr lang="en-US" dirty="0"/>
              <a:t>Treatment:</a:t>
            </a:r>
          </a:p>
          <a:p>
            <a:pPr lvl="1"/>
            <a:r>
              <a:rPr lang="en-US" dirty="0"/>
              <a:t>IV antibiotics</a:t>
            </a:r>
          </a:p>
          <a:p>
            <a:pPr lvl="1"/>
            <a:endParaRPr lang="en-US" dirty="0"/>
          </a:p>
        </p:txBody>
      </p:sp>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a:t>
            </a:fld>
            <a:endParaRPr lang="en"/>
          </a:p>
        </p:txBody>
      </p:sp>
    </p:spTree>
    <p:extLst>
      <p:ext uri="{BB962C8B-B14F-4D97-AF65-F5344CB8AC3E}">
        <p14:creationId xmlns:p14="http://schemas.microsoft.com/office/powerpoint/2010/main" val="20514687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Consultation Report</a:t>
            </a:r>
          </a:p>
        </p:txBody>
      </p:sp>
      <p:sp>
        <p:nvSpPr>
          <p:cNvPr id="6" name="Content Placeholder 5"/>
          <p:cNvSpPr>
            <a:spLocks noGrp="1"/>
          </p:cNvSpPr>
          <p:nvPr>
            <p:ph idx="1"/>
          </p:nvPr>
        </p:nvSpPr>
        <p:spPr/>
        <p:txBody>
          <a:bodyPr/>
          <a:lstStyle/>
          <a:p>
            <a:r>
              <a:rPr lang="en-US" dirty="0">
                <a:solidFill>
                  <a:schemeClr val="tx1"/>
                </a:solidFill>
              </a:rPr>
              <a:t>Same day admission</a:t>
            </a:r>
          </a:p>
          <a:p>
            <a:r>
              <a:rPr lang="en-US" dirty="0">
                <a:solidFill>
                  <a:schemeClr val="tx1"/>
                </a:solidFill>
              </a:rPr>
              <a:t>CT:  </a:t>
            </a:r>
          </a:p>
          <a:p>
            <a:pPr lvl="1"/>
            <a:r>
              <a:rPr lang="en-US" sz="2000" dirty="0"/>
              <a:t>Moderate soft tissue involvement of right lateral aspect of orbit</a:t>
            </a:r>
          </a:p>
          <a:p>
            <a:pPr lvl="1"/>
            <a:r>
              <a:rPr lang="en-US" sz="2000" dirty="0"/>
              <a:t>Clear ethmoid / maxillary sinuses</a:t>
            </a:r>
          </a:p>
          <a:p>
            <a:pPr lvl="1"/>
            <a:r>
              <a:rPr lang="en-US" sz="2000" dirty="0"/>
              <a:t>(-) Abscesses / fluid accumulation</a:t>
            </a:r>
          </a:p>
          <a:p>
            <a:r>
              <a:rPr lang="en-US" dirty="0">
                <a:solidFill>
                  <a:schemeClr val="tx1"/>
                </a:solidFill>
              </a:rPr>
              <a:t>Blood culture:</a:t>
            </a:r>
          </a:p>
          <a:p>
            <a:pPr lvl="1"/>
            <a:r>
              <a:rPr lang="en-US" sz="2000" dirty="0"/>
              <a:t>(-) Microbial growth</a:t>
            </a:r>
          </a:p>
        </p:txBody>
      </p:sp>
    </p:spTree>
    <p:extLst>
      <p:ext uri="{BB962C8B-B14F-4D97-AF65-F5344CB8AC3E}">
        <p14:creationId xmlns:p14="http://schemas.microsoft.com/office/powerpoint/2010/main" val="18888396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title"/>
          </p:nvPr>
        </p:nvSpPr>
        <p:spPr>
          <a:xfrm>
            <a:off x="893700" y="358388"/>
            <a:ext cx="64626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Financial Disclosures</a:t>
            </a:r>
            <a:endParaRPr dirty="0"/>
          </a:p>
        </p:txBody>
      </p:sp>
      <p:sp>
        <p:nvSpPr>
          <p:cNvPr id="125" name="Google Shape;125;p17"/>
          <p:cNvSpPr txBox="1">
            <a:spLocks noGrp="1"/>
          </p:cNvSpPr>
          <p:nvPr>
            <p:ph type="body" idx="1"/>
          </p:nvPr>
        </p:nvSpPr>
        <p:spPr>
          <a:xfrm>
            <a:off x="893700" y="1373588"/>
            <a:ext cx="6462600" cy="3552300"/>
          </a:xfrm>
          <a:prstGeom prst="rect">
            <a:avLst/>
          </a:prstGeom>
        </p:spPr>
        <p:txBody>
          <a:bodyPr spcFirstLastPara="1" wrap="square" lIns="91425" tIns="91425" rIns="91425" bIns="91425" anchor="t" anchorCtr="0">
            <a:noAutofit/>
          </a:bodyPr>
          <a:lstStyle/>
          <a:p>
            <a:pPr marL="457200" lvl="0" indent="-342900" algn="l" rtl="0">
              <a:spcBef>
                <a:spcPts val="600"/>
              </a:spcBef>
              <a:spcAft>
                <a:spcPts val="0"/>
              </a:spcAft>
              <a:buSzPts val="1800"/>
              <a:buChar char="▷"/>
            </a:pPr>
            <a:r>
              <a:rPr lang="en-US" dirty="0" err="1"/>
              <a:t>Essilor</a:t>
            </a:r>
            <a:r>
              <a:rPr lang="en-US" dirty="0"/>
              <a:t> Custom Contact Lens Specialist – speaker</a:t>
            </a:r>
          </a:p>
          <a:p>
            <a:pPr marL="457200" lvl="0" indent="-342900" algn="l" rtl="0">
              <a:spcBef>
                <a:spcPts val="600"/>
              </a:spcBef>
              <a:spcAft>
                <a:spcPts val="0"/>
              </a:spcAft>
              <a:buSzPts val="1800"/>
              <a:buChar char="▷"/>
            </a:pPr>
            <a:endParaRPr lang="en-US" dirty="0"/>
          </a:p>
          <a:p>
            <a:pPr marL="457200" lvl="0" indent="-342900" algn="l" rtl="0">
              <a:spcBef>
                <a:spcPts val="600"/>
              </a:spcBef>
              <a:spcAft>
                <a:spcPts val="0"/>
              </a:spcAft>
              <a:buSzPts val="1800"/>
              <a:buChar char="▷"/>
            </a:pPr>
            <a:r>
              <a:rPr lang="en-US" dirty="0"/>
              <a:t>The opinions in this lecture are my own</a:t>
            </a:r>
          </a:p>
        </p:txBody>
      </p:sp>
      <p:sp>
        <p:nvSpPr>
          <p:cNvPr id="126" name="Google Shape;126;p17"/>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a:t>
            </a:fld>
            <a:endParaRPr/>
          </a:p>
        </p:txBody>
      </p:sp>
    </p:spTree>
    <p:extLst>
      <p:ext uri="{BB962C8B-B14F-4D97-AF65-F5344CB8AC3E}">
        <p14:creationId xmlns:p14="http://schemas.microsoft.com/office/powerpoint/2010/main" val="882590900"/>
      </p:ext>
    </p:extLst>
  </p:cSld>
  <p:clrMapOvr>
    <a:masterClrMapping/>
  </p:clrMapOvr>
  <p:transition>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Consultation Report</a:t>
            </a:r>
          </a:p>
        </p:txBody>
      </p:sp>
      <p:sp>
        <p:nvSpPr>
          <p:cNvPr id="6" name="Content Placeholder 5"/>
          <p:cNvSpPr>
            <a:spLocks noGrp="1"/>
          </p:cNvSpPr>
          <p:nvPr>
            <p:ph idx="1"/>
          </p:nvPr>
        </p:nvSpPr>
        <p:spPr>
          <a:xfrm>
            <a:off x="893700" y="1215788"/>
            <a:ext cx="6462600" cy="3552300"/>
          </a:xfrm>
        </p:spPr>
        <p:txBody>
          <a:bodyPr>
            <a:normAutofit fontScale="92500" lnSpcReduction="10000"/>
          </a:bodyPr>
          <a:lstStyle/>
          <a:p>
            <a:r>
              <a:rPr lang="en-US" dirty="0">
                <a:solidFill>
                  <a:schemeClr val="tx1"/>
                </a:solidFill>
              </a:rPr>
              <a:t>Assessment:</a:t>
            </a:r>
          </a:p>
          <a:p>
            <a:pPr lvl="1"/>
            <a:r>
              <a:rPr lang="en-US" sz="1900" dirty="0"/>
              <a:t>Secondary facial / </a:t>
            </a:r>
            <a:r>
              <a:rPr lang="en-US" sz="1900" dirty="0" err="1"/>
              <a:t>preseptal</a:t>
            </a:r>
            <a:r>
              <a:rPr lang="en-US" sz="1900" dirty="0"/>
              <a:t> cellulitis </a:t>
            </a:r>
          </a:p>
          <a:p>
            <a:pPr lvl="1"/>
            <a:r>
              <a:rPr lang="en-US" sz="1900" dirty="0"/>
              <a:t>Herpes Zoster</a:t>
            </a:r>
          </a:p>
          <a:p>
            <a:r>
              <a:rPr lang="en-US" dirty="0">
                <a:solidFill>
                  <a:schemeClr val="tx1"/>
                </a:solidFill>
              </a:rPr>
              <a:t>Treatment and management:  </a:t>
            </a:r>
          </a:p>
          <a:p>
            <a:pPr lvl="1"/>
            <a:r>
              <a:rPr lang="en-US" sz="1900" dirty="0"/>
              <a:t>IV acyclovir</a:t>
            </a:r>
          </a:p>
          <a:p>
            <a:pPr lvl="1"/>
            <a:r>
              <a:rPr lang="en-US" sz="1900" dirty="0"/>
              <a:t>IV vancomycin</a:t>
            </a:r>
          </a:p>
          <a:p>
            <a:pPr lvl="1"/>
            <a:r>
              <a:rPr lang="en-US" sz="1900" dirty="0"/>
              <a:t>IV </a:t>
            </a:r>
            <a:r>
              <a:rPr lang="en-US" sz="1900" dirty="0" err="1"/>
              <a:t>cefepime</a:t>
            </a:r>
            <a:endParaRPr lang="en-US" sz="1900" dirty="0"/>
          </a:p>
          <a:p>
            <a:r>
              <a:rPr lang="en-US" dirty="0">
                <a:solidFill>
                  <a:schemeClr val="tx1"/>
                </a:solidFill>
              </a:rPr>
              <a:t>Progress:</a:t>
            </a:r>
          </a:p>
          <a:p>
            <a:pPr lvl="1"/>
            <a:r>
              <a:rPr lang="en-US" sz="1900" dirty="0"/>
              <a:t>Resolution within 5 days</a:t>
            </a:r>
          </a:p>
          <a:p>
            <a:pPr lvl="1"/>
            <a:r>
              <a:rPr lang="en-US" sz="1900" dirty="0"/>
              <a:t>Discharge at day 5</a:t>
            </a:r>
          </a:p>
          <a:p>
            <a:pPr lvl="1"/>
            <a:r>
              <a:rPr lang="en-US" sz="1900" dirty="0"/>
              <a:t>Oral clindamycin upon discharge</a:t>
            </a:r>
          </a:p>
        </p:txBody>
      </p:sp>
    </p:spTree>
    <p:extLst>
      <p:ext uri="{BB962C8B-B14F-4D97-AF65-F5344CB8AC3E}">
        <p14:creationId xmlns:p14="http://schemas.microsoft.com/office/powerpoint/2010/main" val="3472792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Comparison</a:t>
            </a:r>
          </a:p>
        </p:txBody>
      </p:sp>
      <p:pic>
        <p:nvPicPr>
          <p:cNvPr id="17" name="Content Placeholder 16"/>
          <p:cNvPicPr>
            <a:picLocks noGrp="1" noChangeAspect="1"/>
          </p:cNvPicPr>
          <p:nvPr>
            <p:ph sz="quarter" idx="4294967295"/>
          </p:nvPr>
        </p:nvPicPr>
        <p:blipFill rotWithShape="1">
          <a:blip r:embed="rId3">
            <a:extLst>
              <a:ext uri="{28A0092B-C50C-407E-A947-70E740481C1C}">
                <a14:useLocalDpi xmlns:a14="http://schemas.microsoft.com/office/drawing/2010/main" val="0"/>
              </a:ext>
            </a:extLst>
          </a:blip>
          <a:srcRect l="21004" t="2943" r="40769" b="3436"/>
          <a:stretch/>
        </p:blipFill>
        <p:spPr>
          <a:xfrm rot="5400000">
            <a:off x="5487730" y="617222"/>
            <a:ext cx="2299450" cy="4175125"/>
          </a:xfrm>
        </p:spPr>
      </p:pic>
      <p:pic>
        <p:nvPicPr>
          <p:cNvPr id="16" name="Picture Placeholder 7"/>
          <p:cNvPicPr>
            <a:picLocks noChangeAspect="1"/>
          </p:cNvPicPr>
          <p:nvPr/>
        </p:nvPicPr>
        <p:blipFill rotWithShape="1">
          <a:blip r:embed="rId4">
            <a:extLst>
              <a:ext uri="{28A0092B-C50C-407E-A947-70E740481C1C}">
                <a14:useLocalDpi xmlns:a14="http://schemas.microsoft.com/office/drawing/2010/main" val="0"/>
              </a:ext>
            </a:extLst>
          </a:blip>
          <a:srcRect l="24975" t="11580" r="37225" b="4249"/>
          <a:stretch/>
        </p:blipFill>
        <p:spPr>
          <a:xfrm rot="5400000">
            <a:off x="1302967" y="784682"/>
            <a:ext cx="2299448" cy="3840203"/>
          </a:xfrm>
          <a:prstGeom prst="rect">
            <a:avLst/>
          </a:prstGeom>
        </p:spPr>
      </p:pic>
      <p:sp>
        <p:nvSpPr>
          <p:cNvPr id="18" name="Rectangle 17"/>
          <p:cNvSpPr/>
          <p:nvPr/>
        </p:nvSpPr>
        <p:spPr>
          <a:xfrm>
            <a:off x="5517560" y="2891038"/>
            <a:ext cx="2239793" cy="25173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a:p>
        </p:txBody>
      </p:sp>
      <p:sp>
        <p:nvSpPr>
          <p:cNvPr id="2" name="Rectangle 1"/>
          <p:cNvSpPr/>
          <p:nvPr/>
        </p:nvSpPr>
        <p:spPr>
          <a:xfrm>
            <a:off x="2001462" y="4001275"/>
            <a:ext cx="5237332"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dirty="0" err="1">
                <a:ln/>
                <a:solidFill>
                  <a:schemeClr val="accent4"/>
                </a:solidFill>
              </a:rPr>
              <a:t>Preseptal</a:t>
            </a:r>
            <a:r>
              <a:rPr lang="en-US" sz="4400" b="1" dirty="0">
                <a:ln/>
                <a:solidFill>
                  <a:schemeClr val="accent4"/>
                </a:solidFill>
              </a:rPr>
              <a:t> Cellulitis</a:t>
            </a:r>
          </a:p>
        </p:txBody>
      </p:sp>
    </p:spTree>
    <p:extLst>
      <p:ext uri="{BB962C8B-B14F-4D97-AF65-F5344CB8AC3E}">
        <p14:creationId xmlns:p14="http://schemas.microsoft.com/office/powerpoint/2010/main" val="3424000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5"/>
          <p:cNvSpPr txBox="1">
            <a:spLocks noGrp="1"/>
          </p:cNvSpPr>
          <p:nvPr>
            <p:ph type="ctrTitle"/>
          </p:nvPr>
        </p:nvSpPr>
        <p:spPr>
          <a:xfrm>
            <a:off x="685800" y="1583342"/>
            <a:ext cx="7772400" cy="115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Case</a:t>
            </a:r>
            <a:endParaRPr dirty="0"/>
          </a:p>
        </p:txBody>
      </p:sp>
      <p:sp>
        <p:nvSpPr>
          <p:cNvPr id="112" name="Google Shape;112;p15"/>
          <p:cNvSpPr txBox="1">
            <a:spLocks noGrp="1"/>
          </p:cNvSpPr>
          <p:nvPr>
            <p:ph type="subTitle" idx="1"/>
          </p:nvPr>
        </p:nvSpPr>
        <p:spPr>
          <a:xfrm>
            <a:off x="685800" y="2840053"/>
            <a:ext cx="7772400" cy="78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61 year old Caucasian Male</a:t>
            </a:r>
            <a:endParaRPr dirty="0"/>
          </a:p>
        </p:txBody>
      </p:sp>
      <p:sp>
        <p:nvSpPr>
          <p:cNvPr id="113" name="Google Shape;113;p15"/>
          <p:cNvSpPr txBox="1">
            <a:spLocks noGrp="1"/>
          </p:cNvSpPr>
          <p:nvPr>
            <p:ph type="sldNum" idx="12"/>
          </p:nvPr>
        </p:nvSpPr>
        <p:spPr>
          <a:xfrm>
            <a:off x="-125" y="4830281"/>
            <a:ext cx="9144000" cy="313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22</a:t>
            </a:fld>
            <a:endParaRPr/>
          </a:p>
        </p:txBody>
      </p:sp>
    </p:spTree>
    <p:extLst>
      <p:ext uri="{BB962C8B-B14F-4D97-AF65-F5344CB8AC3E}">
        <p14:creationId xmlns:p14="http://schemas.microsoft.com/office/powerpoint/2010/main" val="641665856"/>
      </p:ext>
    </p:extLst>
  </p:cSld>
  <p:clrMapOvr>
    <a:masterClrMapping/>
  </p:clrMapOvr>
  <p:transition>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61 </a:t>
            </a:r>
            <a:r>
              <a:rPr lang="en-US" dirty="0" err="1"/>
              <a:t>yro</a:t>
            </a:r>
            <a:r>
              <a:rPr lang="en-US" dirty="0"/>
              <a:t> Caucasian Male</a:t>
            </a:r>
          </a:p>
        </p:txBody>
      </p:sp>
      <p:sp>
        <p:nvSpPr>
          <p:cNvPr id="6" name="Text Placeholder 5"/>
          <p:cNvSpPr>
            <a:spLocks noGrp="1"/>
          </p:cNvSpPr>
          <p:nvPr>
            <p:ph type="body" idx="1"/>
          </p:nvPr>
        </p:nvSpPr>
        <p:spPr>
          <a:xfrm>
            <a:off x="893699" y="1373588"/>
            <a:ext cx="7586875" cy="3552300"/>
          </a:xfrm>
        </p:spPr>
        <p:txBody>
          <a:bodyPr/>
          <a:lstStyle/>
          <a:p>
            <a:pPr marL="114300" indent="0">
              <a:buNone/>
            </a:pPr>
            <a:r>
              <a:rPr lang="en-US" sz="2000" dirty="0"/>
              <a:t>CC:		</a:t>
            </a:r>
            <a:r>
              <a:rPr lang="en-US" sz="2000" dirty="0" err="1"/>
              <a:t>Pseudophakia</a:t>
            </a:r>
            <a:r>
              <a:rPr lang="en-US" sz="2000" dirty="0"/>
              <a:t> evaluation – 1 day post op</a:t>
            </a:r>
          </a:p>
          <a:p>
            <a:pPr marL="114300" indent="0">
              <a:buNone/>
            </a:pPr>
            <a:r>
              <a:rPr lang="en-US" sz="2000" dirty="0"/>
              <a:t>HPI:		CE OS 1 day prior</a:t>
            </a:r>
          </a:p>
          <a:p>
            <a:pPr marL="114300" indent="0">
              <a:buNone/>
            </a:pPr>
            <a:r>
              <a:rPr lang="en-US" sz="2000" dirty="0"/>
              <a:t>		Has not yet begun drop therapy (steroid, NSAID, 			antibiotic)</a:t>
            </a:r>
          </a:p>
          <a:p>
            <a:pPr marL="114300" indent="0">
              <a:buNone/>
            </a:pPr>
            <a:r>
              <a:rPr lang="en-US" sz="2000" dirty="0"/>
              <a:t>		Reports dull pain</a:t>
            </a:r>
          </a:p>
          <a:p>
            <a:pPr marL="114300" indent="0">
              <a:buNone/>
            </a:pPr>
            <a:r>
              <a:rPr lang="en-US" sz="2000" dirty="0"/>
              <a:t>		Kept eye shield on since surgery</a:t>
            </a:r>
          </a:p>
          <a:p>
            <a:pPr marL="114300" indent="0">
              <a:buNone/>
            </a:pPr>
            <a:r>
              <a:rPr lang="en-US" sz="2000" dirty="0"/>
              <a:t>		Denies eye rubbing</a:t>
            </a:r>
            <a:endParaRPr lang="en-US" dirty="0"/>
          </a:p>
          <a:p>
            <a:pPr marL="114300" indent="0">
              <a:buNone/>
            </a:pPr>
            <a:endParaRPr lang="en-US" dirty="0"/>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23</a:t>
            </a:fld>
            <a:endParaRPr lang="en"/>
          </a:p>
        </p:txBody>
      </p:sp>
    </p:spTree>
    <p:extLst>
      <p:ext uri="{BB962C8B-B14F-4D97-AF65-F5344CB8AC3E}">
        <p14:creationId xmlns:p14="http://schemas.microsoft.com/office/powerpoint/2010/main" val="174570758"/>
      </p:ext>
    </p:extLst>
  </p:cSld>
  <p:clrMapOvr>
    <a:masterClrMapping/>
  </p:clrMapOvr>
  <p:transition>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61 </a:t>
            </a:r>
            <a:r>
              <a:rPr lang="en-US" dirty="0" err="1"/>
              <a:t>yro</a:t>
            </a:r>
            <a:r>
              <a:rPr lang="en-US" dirty="0"/>
              <a:t> Caucasian Male</a:t>
            </a:r>
          </a:p>
        </p:txBody>
      </p:sp>
      <p:sp>
        <p:nvSpPr>
          <p:cNvPr id="6" name="Text Placeholder 5"/>
          <p:cNvSpPr>
            <a:spLocks noGrp="1"/>
          </p:cNvSpPr>
          <p:nvPr>
            <p:ph type="body" idx="1"/>
          </p:nvPr>
        </p:nvSpPr>
        <p:spPr>
          <a:xfrm>
            <a:off x="893699" y="1373588"/>
            <a:ext cx="7586875" cy="3552300"/>
          </a:xfrm>
        </p:spPr>
        <p:txBody>
          <a:bodyPr/>
          <a:lstStyle/>
          <a:p>
            <a:pPr marL="114300" indent="0">
              <a:buNone/>
            </a:pPr>
            <a:r>
              <a:rPr lang="en-US" sz="2000" dirty="0"/>
              <a:t>POH:		Cataract extraction OS 06/14/2021</a:t>
            </a:r>
          </a:p>
          <a:p>
            <a:pPr marL="114300" indent="0">
              <a:buNone/>
            </a:pPr>
            <a:r>
              <a:rPr lang="en-US" sz="2000" dirty="0"/>
              <a:t>		Cataract extraction OD 04/22/2021</a:t>
            </a:r>
          </a:p>
          <a:p>
            <a:pPr marL="114300" indent="0">
              <a:buNone/>
            </a:pPr>
            <a:r>
              <a:rPr lang="en-US" sz="2000" dirty="0"/>
              <a:t>PMH:		Unremarkable</a:t>
            </a:r>
          </a:p>
          <a:p>
            <a:pPr marL="114300" indent="0">
              <a:buNone/>
            </a:pPr>
            <a:r>
              <a:rPr lang="en-US" sz="2000" dirty="0"/>
              <a:t>MED:		None</a:t>
            </a:r>
          </a:p>
          <a:p>
            <a:pPr marL="114300" indent="0">
              <a:buNone/>
            </a:pPr>
            <a:r>
              <a:rPr lang="en-US" sz="2000" dirty="0"/>
              <a:t>ALL:		NKDA, NKDA</a:t>
            </a:r>
          </a:p>
          <a:p>
            <a:pPr marL="114300" indent="0">
              <a:buNone/>
            </a:pPr>
            <a:endParaRPr lang="en-US" dirty="0"/>
          </a:p>
          <a:p>
            <a:pPr marL="114300" indent="0">
              <a:buNone/>
            </a:pPr>
            <a:endParaRPr lang="en-US" dirty="0"/>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24</a:t>
            </a:fld>
            <a:endParaRPr lang="en"/>
          </a:p>
        </p:txBody>
      </p:sp>
    </p:spTree>
    <p:extLst>
      <p:ext uri="{BB962C8B-B14F-4D97-AF65-F5344CB8AC3E}">
        <p14:creationId xmlns:p14="http://schemas.microsoft.com/office/powerpoint/2010/main" val="3731071513"/>
      </p:ext>
    </p:extLst>
  </p:cSld>
  <p:clrMapOvr>
    <a:masterClrMapping/>
  </p:clrMapOvr>
  <p:transition>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Examination</a:t>
            </a:r>
          </a:p>
        </p:txBody>
      </p:sp>
      <p:sp>
        <p:nvSpPr>
          <p:cNvPr id="6" name="Text Placeholder 5"/>
          <p:cNvSpPr>
            <a:spLocks noGrp="1"/>
          </p:cNvSpPr>
          <p:nvPr>
            <p:ph type="body" idx="1"/>
          </p:nvPr>
        </p:nvSpPr>
        <p:spPr>
          <a:xfrm>
            <a:off x="893699" y="1373588"/>
            <a:ext cx="7586875" cy="3552300"/>
          </a:xfrm>
        </p:spPr>
        <p:txBody>
          <a:bodyPr/>
          <a:lstStyle/>
          <a:p>
            <a:pPr marL="114300" indent="0">
              <a:buNone/>
            </a:pPr>
            <a:r>
              <a:rPr lang="en-US" dirty="0"/>
              <a:t>BCVA:	OD 20/20</a:t>
            </a:r>
          </a:p>
          <a:p>
            <a:pPr marL="114300" indent="0">
              <a:buNone/>
            </a:pPr>
            <a:r>
              <a:rPr lang="en-US" dirty="0"/>
              <a:t>		OS 20/200	NIPH </a:t>
            </a:r>
          </a:p>
          <a:p>
            <a:pPr marL="114300" indent="0">
              <a:buNone/>
            </a:pPr>
            <a:r>
              <a:rPr lang="en-US" dirty="0"/>
              <a:t>EOMs:	WNL OD, OS</a:t>
            </a:r>
          </a:p>
          <a:p>
            <a:pPr marL="114300" indent="0">
              <a:buNone/>
            </a:pPr>
            <a:r>
              <a:rPr lang="en-US" dirty="0"/>
              <a:t>CF:		FTFC OD, OS </a:t>
            </a:r>
          </a:p>
          <a:p>
            <a:pPr marL="114300" indent="0">
              <a:buNone/>
            </a:pPr>
            <a:r>
              <a:rPr lang="en-US" dirty="0"/>
              <a:t>Pupils:	PERRL (-) APD OD, OS</a:t>
            </a:r>
          </a:p>
          <a:p>
            <a:pPr marL="114300" indent="0">
              <a:buNone/>
            </a:pPr>
            <a:endParaRPr lang="en-US" dirty="0"/>
          </a:p>
          <a:p>
            <a:pPr marL="114300" indent="0">
              <a:buNone/>
            </a:pPr>
            <a:endParaRPr lang="en-US" dirty="0"/>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25</a:t>
            </a:fld>
            <a:endParaRPr lang="en"/>
          </a:p>
        </p:txBody>
      </p:sp>
    </p:spTree>
    <p:extLst>
      <p:ext uri="{BB962C8B-B14F-4D97-AF65-F5344CB8AC3E}">
        <p14:creationId xmlns:p14="http://schemas.microsoft.com/office/powerpoint/2010/main" val="1005968572"/>
      </p:ext>
    </p:extLst>
  </p:cSld>
  <p:clrMapOvr>
    <a:masterClrMapping/>
  </p:clrMapOvr>
  <p:transition>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1"/>
          <p:cNvSpPr txBox="1">
            <a:spLocks noGrp="1"/>
          </p:cNvSpPr>
          <p:nvPr>
            <p:ph type="title"/>
          </p:nvPr>
        </p:nvSpPr>
        <p:spPr>
          <a:xfrm>
            <a:off x="850836" y="848175"/>
            <a:ext cx="3094800" cy="655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400" dirty="0"/>
              <a:t>Biomicroscopy OS</a:t>
            </a:r>
            <a:endParaRPr sz="2400" dirty="0"/>
          </a:p>
        </p:txBody>
      </p:sp>
      <p:sp>
        <p:nvSpPr>
          <p:cNvPr id="162" name="Google Shape;162;p21"/>
          <p:cNvSpPr txBox="1">
            <a:spLocks noGrp="1"/>
          </p:cNvSpPr>
          <p:nvPr>
            <p:ph type="body" idx="1"/>
          </p:nvPr>
        </p:nvSpPr>
        <p:spPr>
          <a:xfrm>
            <a:off x="850836" y="1628775"/>
            <a:ext cx="3599719" cy="1639200"/>
          </a:xfrm>
          <a:prstGeom prst="rect">
            <a:avLst/>
          </a:prstGeom>
        </p:spPr>
        <p:txBody>
          <a:bodyPr spcFirstLastPara="1" wrap="square" lIns="91425" tIns="91425" rIns="91425" bIns="91425" anchor="t" anchorCtr="0">
            <a:noAutofit/>
          </a:bodyPr>
          <a:lstStyle/>
          <a:p>
            <a:pPr marL="342900">
              <a:spcAft>
                <a:spcPts val="600"/>
              </a:spcAft>
            </a:pPr>
            <a:r>
              <a:rPr lang="en" sz="1800" dirty="0"/>
              <a:t>Periorbital ecchymosis </a:t>
            </a:r>
          </a:p>
          <a:p>
            <a:pPr marL="342900">
              <a:spcAft>
                <a:spcPts val="600"/>
              </a:spcAft>
            </a:pPr>
            <a:r>
              <a:rPr lang="en" sz="1800" dirty="0"/>
              <a:t>Diffuse subconjunctival heme</a:t>
            </a:r>
          </a:p>
          <a:p>
            <a:pPr marL="342900">
              <a:spcAft>
                <a:spcPts val="600"/>
              </a:spcAft>
            </a:pPr>
            <a:r>
              <a:rPr lang="en" sz="1800" dirty="0"/>
              <a:t>Large, central irregular epithelial defect with nonadherent epi at borders</a:t>
            </a:r>
          </a:p>
          <a:p>
            <a:pPr marL="342900">
              <a:spcAft>
                <a:spcPts val="600"/>
              </a:spcAft>
            </a:pPr>
            <a:r>
              <a:rPr lang="en" sz="1800" dirty="0"/>
              <a:t>Trace cells/flare</a:t>
            </a:r>
          </a:p>
          <a:p>
            <a:pPr marL="342900">
              <a:spcAft>
                <a:spcPts val="600"/>
              </a:spcAft>
            </a:pPr>
            <a:r>
              <a:rPr lang="en" sz="1800" dirty="0"/>
              <a:t>Centered &amp; clear IOL</a:t>
            </a:r>
          </a:p>
        </p:txBody>
      </p:sp>
      <p:sp>
        <p:nvSpPr>
          <p:cNvPr id="164" name="Google Shape;164;p21"/>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26</a:t>
            </a:fld>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632" t="2184" r="29380" b="16036"/>
          <a:stretch/>
        </p:blipFill>
        <p:spPr>
          <a:xfrm>
            <a:off x="4515851" y="559392"/>
            <a:ext cx="4425191" cy="3992200"/>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6481" t="22457" r="23966" b="17972"/>
          <a:stretch/>
        </p:blipFill>
        <p:spPr>
          <a:xfrm>
            <a:off x="4523874" y="559392"/>
            <a:ext cx="4427622" cy="3992200"/>
          </a:xfrm>
          <a:prstGeom prst="rect">
            <a:avLst/>
          </a:prstGeom>
        </p:spPr>
      </p:pic>
    </p:spTree>
    <p:extLst>
      <p:ext uri="{BB962C8B-B14F-4D97-AF65-F5344CB8AC3E}">
        <p14:creationId xmlns:p14="http://schemas.microsoft.com/office/powerpoint/2010/main" val="1209033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28"/>
          <p:cNvSpPr txBox="1">
            <a:spLocks noGrp="1"/>
          </p:cNvSpPr>
          <p:nvPr>
            <p:ph type="title"/>
          </p:nvPr>
        </p:nvSpPr>
        <p:spPr>
          <a:xfrm>
            <a:off x="1207850" y="855506"/>
            <a:ext cx="6728400" cy="35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Case:  Assessment &amp; Plan</a:t>
            </a:r>
            <a:endParaRPr dirty="0"/>
          </a:p>
        </p:txBody>
      </p:sp>
      <p:sp>
        <p:nvSpPr>
          <p:cNvPr id="376" name="Google Shape;376;p28"/>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27</a:t>
            </a:fld>
            <a:endParaRPr dirty="0"/>
          </a:p>
        </p:txBody>
      </p:sp>
      <p:grpSp>
        <p:nvGrpSpPr>
          <p:cNvPr id="377" name="Google Shape;377;p28"/>
          <p:cNvGrpSpPr/>
          <p:nvPr/>
        </p:nvGrpSpPr>
        <p:grpSpPr>
          <a:xfrm>
            <a:off x="5632317" y="1646975"/>
            <a:ext cx="3305700" cy="3426903"/>
            <a:chOff x="5632317" y="1189775"/>
            <a:chExt cx="3305700" cy="3426903"/>
          </a:xfrm>
        </p:grpSpPr>
        <p:sp>
          <p:nvSpPr>
            <p:cNvPr id="378" name="Google Shape;378;p28"/>
            <p:cNvSpPr/>
            <p:nvPr/>
          </p:nvSpPr>
          <p:spPr>
            <a:xfrm>
              <a:off x="5632317" y="1189775"/>
              <a:ext cx="3305700" cy="669000"/>
            </a:xfrm>
            <a:prstGeom prst="chevron">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lt1"/>
                  </a:solidFill>
                  <a:latin typeface="Saira Semi Condensed"/>
                  <a:ea typeface="Saira Semi Condensed"/>
                  <a:cs typeface="Saira Semi Condensed"/>
                  <a:sym typeface="Saira Semi Condensed"/>
                </a:rPr>
                <a:t>Management</a:t>
              </a:r>
              <a:endParaRPr dirty="0">
                <a:solidFill>
                  <a:schemeClr val="lt1"/>
                </a:solidFill>
                <a:latin typeface="Saira Semi Condensed"/>
                <a:ea typeface="Saira Semi Condensed"/>
                <a:cs typeface="Saira Semi Condensed"/>
                <a:sym typeface="Saira Semi Condensed"/>
              </a:endParaRPr>
            </a:p>
          </p:txBody>
        </p:sp>
        <p:sp>
          <p:nvSpPr>
            <p:cNvPr id="379" name="Google Shape;379;p28"/>
            <p:cNvSpPr txBox="1"/>
            <p:nvPr/>
          </p:nvSpPr>
          <p:spPr>
            <a:xfrm>
              <a:off x="6167067" y="2000978"/>
              <a:ext cx="2236200" cy="261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200" dirty="0">
                  <a:solidFill>
                    <a:schemeClr val="dk1"/>
                  </a:solidFill>
                  <a:latin typeface="Inria Sans Light"/>
                  <a:ea typeface="Inria Sans Light"/>
                  <a:cs typeface="Inria Sans Light"/>
                  <a:sym typeface="Inria Sans Light"/>
                </a:rPr>
                <a:t>Corneal debridement</a:t>
              </a:r>
              <a:endParaRPr lang="en" sz="1200" dirty="0">
                <a:solidFill>
                  <a:schemeClr val="dk1"/>
                </a:solidFill>
                <a:latin typeface="Inria Sans Light"/>
                <a:ea typeface="Inria Sans Light"/>
                <a:cs typeface="Inria Sans Light"/>
                <a:sym typeface="Inria Sans Light"/>
              </a:endParaRPr>
            </a:p>
            <a:p>
              <a:pPr marL="171450" lvl="0" indent="-171450" algn="l" rtl="0">
                <a:lnSpc>
                  <a:spcPct val="115000"/>
                </a:lnSpc>
                <a:spcBef>
                  <a:spcPts val="0"/>
                </a:spcBef>
                <a:spcAft>
                  <a:spcPts val="0"/>
                </a:spcAft>
                <a:buFont typeface="Arial" panose="020B0604020202020204" pitchFamily="34" charset="0"/>
                <a:buChar char="•"/>
              </a:pPr>
              <a:r>
                <a:rPr lang="en" sz="1200" dirty="0">
                  <a:solidFill>
                    <a:schemeClr val="dk1"/>
                  </a:solidFill>
                  <a:latin typeface="Inria Sans Light"/>
                  <a:ea typeface="Inria Sans Light"/>
                  <a:cs typeface="Inria Sans Light"/>
                  <a:sym typeface="Inria Sans Light"/>
                </a:rPr>
                <a:t>In-office moxifloxacin x 2</a:t>
              </a:r>
            </a:p>
            <a:p>
              <a:pPr marL="171450" lvl="0" indent="-171450" algn="l" rtl="0">
                <a:lnSpc>
                  <a:spcPct val="115000"/>
                </a:lnSpc>
                <a:spcBef>
                  <a:spcPts val="0"/>
                </a:spcBef>
                <a:spcAft>
                  <a:spcPts val="0"/>
                </a:spcAft>
                <a:buFont typeface="Arial" panose="020B0604020202020204" pitchFamily="34" charset="0"/>
                <a:buChar char="•"/>
              </a:pPr>
              <a:r>
                <a:rPr lang="en" sz="1200" dirty="0">
                  <a:solidFill>
                    <a:schemeClr val="dk1"/>
                  </a:solidFill>
                  <a:latin typeface="Inria Sans Light"/>
                  <a:ea typeface="Inria Sans Light"/>
                  <a:cs typeface="Inria Sans Light"/>
                  <a:sym typeface="Inria Sans Light"/>
                </a:rPr>
                <a:t>In-office diclofenac</a:t>
              </a:r>
            </a:p>
            <a:p>
              <a:pPr marL="171450" lvl="0" indent="-171450" algn="l" rtl="0">
                <a:lnSpc>
                  <a:spcPct val="115000"/>
                </a:lnSpc>
                <a:spcBef>
                  <a:spcPts val="0"/>
                </a:spcBef>
                <a:spcAft>
                  <a:spcPts val="0"/>
                </a:spcAft>
                <a:buFont typeface="Arial" panose="020B0604020202020204" pitchFamily="34" charset="0"/>
                <a:buChar char="•"/>
              </a:pPr>
              <a:r>
                <a:rPr lang="en-US" sz="1200" dirty="0">
                  <a:solidFill>
                    <a:schemeClr val="dk1"/>
                  </a:solidFill>
                  <a:latin typeface="Inria Sans Light"/>
                  <a:ea typeface="Inria Sans Light"/>
                  <a:cs typeface="Inria Sans Light"/>
                  <a:sym typeface="Inria Sans Light"/>
                </a:rPr>
                <a:t>In-office BCL </a:t>
              </a:r>
            </a:p>
            <a:p>
              <a:pPr lvl="0" algn="l" rtl="0">
                <a:lnSpc>
                  <a:spcPct val="115000"/>
                </a:lnSpc>
                <a:spcBef>
                  <a:spcPts val="0"/>
                </a:spcBef>
                <a:spcAft>
                  <a:spcPts val="0"/>
                </a:spcAft>
              </a:pPr>
              <a:endParaRPr lang="en-US" sz="1200" dirty="0">
                <a:solidFill>
                  <a:schemeClr val="dk1"/>
                </a:solidFill>
                <a:latin typeface="Inria Sans Light"/>
                <a:ea typeface="Inria Sans Light"/>
                <a:cs typeface="Inria Sans Light"/>
                <a:sym typeface="Inria Sans Light"/>
              </a:endParaRPr>
            </a:p>
            <a:p>
              <a:pPr lvl="0" algn="l" rtl="0">
                <a:lnSpc>
                  <a:spcPct val="115000"/>
                </a:lnSpc>
                <a:spcBef>
                  <a:spcPts val="0"/>
                </a:spcBef>
                <a:spcAft>
                  <a:spcPts val="0"/>
                </a:spcAft>
              </a:pPr>
              <a:r>
                <a:rPr lang="en-US" sz="1200" dirty="0">
                  <a:solidFill>
                    <a:schemeClr val="dk1"/>
                  </a:solidFill>
                  <a:latin typeface="Inria Sans Light"/>
                  <a:ea typeface="Inria Sans Light"/>
                  <a:cs typeface="Inria Sans Light"/>
                  <a:sym typeface="Inria Sans Light"/>
                </a:rPr>
                <a:t>Start drop therapy:</a:t>
              </a:r>
            </a:p>
            <a:p>
              <a:pPr marL="171450" lvl="0" indent="-171450" algn="l" rtl="0">
                <a:lnSpc>
                  <a:spcPct val="115000"/>
                </a:lnSpc>
                <a:spcBef>
                  <a:spcPts val="0"/>
                </a:spcBef>
                <a:spcAft>
                  <a:spcPts val="0"/>
                </a:spcAft>
                <a:buFont typeface="Arial" panose="020B0604020202020204" pitchFamily="34" charset="0"/>
                <a:buChar char="•"/>
              </a:pPr>
              <a:r>
                <a:rPr lang="en-US" sz="1200" dirty="0" err="1">
                  <a:solidFill>
                    <a:schemeClr val="dk1"/>
                  </a:solidFill>
                  <a:latin typeface="Inria Sans Light"/>
                  <a:ea typeface="Inria Sans Light"/>
                  <a:cs typeface="Inria Sans Light"/>
                  <a:sym typeface="Inria Sans Light"/>
                </a:rPr>
                <a:t>Difluprednate</a:t>
              </a:r>
              <a:r>
                <a:rPr lang="en-US" sz="1200" dirty="0">
                  <a:solidFill>
                    <a:schemeClr val="dk1"/>
                  </a:solidFill>
                  <a:latin typeface="Inria Sans Light"/>
                  <a:ea typeface="Inria Sans Light"/>
                  <a:cs typeface="Inria Sans Light"/>
                  <a:sym typeface="Inria Sans Light"/>
                </a:rPr>
                <a:t> QD</a:t>
              </a:r>
            </a:p>
            <a:p>
              <a:pPr marL="171450" lvl="0" indent="-171450" algn="l" rtl="0">
                <a:lnSpc>
                  <a:spcPct val="115000"/>
                </a:lnSpc>
                <a:spcBef>
                  <a:spcPts val="0"/>
                </a:spcBef>
                <a:spcAft>
                  <a:spcPts val="0"/>
                </a:spcAft>
                <a:buFont typeface="Arial" panose="020B0604020202020204" pitchFamily="34" charset="0"/>
                <a:buChar char="•"/>
              </a:pPr>
              <a:r>
                <a:rPr lang="en-US" sz="1200" dirty="0">
                  <a:solidFill>
                    <a:schemeClr val="dk1"/>
                  </a:solidFill>
                  <a:latin typeface="Inria Sans Light"/>
                  <a:ea typeface="Inria Sans Light"/>
                  <a:cs typeface="Inria Sans Light"/>
                  <a:sym typeface="Inria Sans Light"/>
                </a:rPr>
                <a:t>Moxifloxacin TID</a:t>
              </a:r>
            </a:p>
            <a:p>
              <a:pPr marL="171450" lvl="0" indent="-171450" algn="l" rtl="0">
                <a:lnSpc>
                  <a:spcPct val="115000"/>
                </a:lnSpc>
                <a:spcBef>
                  <a:spcPts val="0"/>
                </a:spcBef>
                <a:spcAft>
                  <a:spcPts val="0"/>
                </a:spcAft>
                <a:buFont typeface="Arial" panose="020B0604020202020204" pitchFamily="34" charset="0"/>
                <a:buChar char="•"/>
              </a:pPr>
              <a:r>
                <a:rPr lang="en-US" sz="1200" dirty="0">
                  <a:solidFill>
                    <a:schemeClr val="dk1"/>
                  </a:solidFill>
                  <a:latin typeface="Inria Sans Light"/>
                  <a:ea typeface="Inria Sans Light"/>
                  <a:cs typeface="Inria Sans Light"/>
                  <a:sym typeface="Inria Sans Light"/>
                </a:rPr>
                <a:t>Diclofenac TID</a:t>
              </a:r>
            </a:p>
            <a:p>
              <a:pPr marL="171450" lvl="0" indent="-171450" algn="l" rtl="0">
                <a:lnSpc>
                  <a:spcPct val="115000"/>
                </a:lnSpc>
                <a:spcBef>
                  <a:spcPts val="0"/>
                </a:spcBef>
                <a:spcAft>
                  <a:spcPts val="0"/>
                </a:spcAft>
                <a:buFont typeface="Arial" panose="020B0604020202020204" pitchFamily="34" charset="0"/>
                <a:buChar char="•"/>
              </a:pPr>
              <a:endParaRPr lang="en-US" sz="1200" dirty="0">
                <a:solidFill>
                  <a:schemeClr val="dk1"/>
                </a:solidFill>
                <a:latin typeface="Inria Sans Light"/>
                <a:ea typeface="Inria Sans Light"/>
                <a:cs typeface="Inria Sans Light"/>
                <a:sym typeface="Inria Sans Light"/>
              </a:endParaRPr>
            </a:p>
            <a:p>
              <a:pPr lvl="0" algn="l" rtl="0">
                <a:lnSpc>
                  <a:spcPct val="115000"/>
                </a:lnSpc>
                <a:spcBef>
                  <a:spcPts val="0"/>
                </a:spcBef>
                <a:spcAft>
                  <a:spcPts val="0"/>
                </a:spcAft>
              </a:pPr>
              <a:r>
                <a:rPr lang="en-US" sz="1200" dirty="0">
                  <a:solidFill>
                    <a:schemeClr val="dk1"/>
                  </a:solidFill>
                  <a:latin typeface="Inria Sans Light"/>
                  <a:ea typeface="Inria Sans Light"/>
                  <a:cs typeface="Inria Sans Light"/>
                  <a:sym typeface="Inria Sans Light"/>
                </a:rPr>
                <a:t>RTC 3 days</a:t>
              </a:r>
            </a:p>
          </p:txBody>
        </p:sp>
      </p:grpSp>
      <p:grpSp>
        <p:nvGrpSpPr>
          <p:cNvPr id="380" name="Google Shape;380;p28"/>
          <p:cNvGrpSpPr/>
          <p:nvPr/>
        </p:nvGrpSpPr>
        <p:grpSpPr>
          <a:xfrm>
            <a:off x="0" y="1647189"/>
            <a:ext cx="3546900" cy="3482836"/>
            <a:chOff x="0" y="1189989"/>
            <a:chExt cx="3546900" cy="3482836"/>
          </a:xfrm>
        </p:grpSpPr>
        <p:sp>
          <p:nvSpPr>
            <p:cNvPr id="381" name="Google Shape;381;p28"/>
            <p:cNvSpPr/>
            <p:nvPr/>
          </p:nvSpPr>
          <p:spPr>
            <a:xfrm>
              <a:off x="0" y="1189989"/>
              <a:ext cx="3546900" cy="669000"/>
            </a:xfrm>
            <a:prstGeom prst="homePlate">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lt1"/>
                  </a:solidFill>
                  <a:latin typeface="Saira Semi Condensed"/>
                  <a:ea typeface="Saira Semi Condensed"/>
                  <a:cs typeface="Saira Semi Condensed"/>
                  <a:sym typeface="Saira Semi Condensed"/>
                </a:rPr>
                <a:t>Corneal Abrasion OS</a:t>
              </a:r>
              <a:endParaRPr dirty="0">
                <a:solidFill>
                  <a:schemeClr val="lt1"/>
                </a:solidFill>
                <a:latin typeface="Saira Semi Condensed"/>
                <a:ea typeface="Saira Semi Condensed"/>
                <a:cs typeface="Saira Semi Condensed"/>
                <a:sym typeface="Saira Semi Condensed"/>
              </a:endParaRPr>
            </a:p>
          </p:txBody>
        </p:sp>
        <p:sp>
          <p:nvSpPr>
            <p:cNvPr id="382" name="Google Shape;382;p28"/>
            <p:cNvSpPr txBox="1"/>
            <p:nvPr/>
          </p:nvSpPr>
          <p:spPr>
            <a:xfrm>
              <a:off x="655361" y="2057125"/>
              <a:ext cx="2236200" cy="261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dirty="0">
                  <a:solidFill>
                    <a:schemeClr val="dk1"/>
                  </a:solidFill>
                  <a:latin typeface="Inria Sans Light"/>
                  <a:ea typeface="Inria Sans Light"/>
                  <a:cs typeface="Inria Sans Light"/>
                  <a:sym typeface="Inria Sans Light"/>
                </a:rPr>
                <a:t>ICD10:</a:t>
              </a:r>
            </a:p>
            <a:p>
              <a:pPr marL="171450" lvl="0" indent="-171450" algn="l" rtl="0">
                <a:lnSpc>
                  <a:spcPct val="115000"/>
                </a:lnSpc>
                <a:spcBef>
                  <a:spcPts val="0"/>
                </a:spcBef>
                <a:spcAft>
                  <a:spcPts val="0"/>
                </a:spcAft>
                <a:buFont typeface="Arial" panose="020B0604020202020204" pitchFamily="34" charset="0"/>
                <a:buChar char="•"/>
              </a:pPr>
              <a:r>
                <a:rPr lang="en" sz="1200" dirty="0">
                  <a:solidFill>
                    <a:schemeClr val="dk1"/>
                  </a:solidFill>
                  <a:latin typeface="Inria Sans Light"/>
                  <a:ea typeface="Inria Sans Light"/>
                  <a:cs typeface="Inria Sans Light"/>
                  <a:sym typeface="Inria Sans Light"/>
                </a:rPr>
                <a:t>S05.02XA – Initial encounter; OS</a:t>
              </a:r>
            </a:p>
            <a:p>
              <a:pPr marL="171450" lvl="0" indent="-171450" algn="l" rtl="0">
                <a:lnSpc>
                  <a:spcPct val="115000"/>
                </a:lnSpc>
                <a:spcBef>
                  <a:spcPts val="0"/>
                </a:spcBef>
                <a:spcAft>
                  <a:spcPts val="0"/>
                </a:spcAft>
                <a:buFont typeface="Arial" panose="020B0604020202020204" pitchFamily="34" charset="0"/>
                <a:buChar char="•"/>
              </a:pPr>
              <a:r>
                <a:rPr lang="en" sz="1200" dirty="0">
                  <a:solidFill>
                    <a:schemeClr val="dk1"/>
                  </a:solidFill>
                  <a:latin typeface="Inria Sans Light"/>
                  <a:ea typeface="Inria Sans Light"/>
                  <a:cs typeface="Inria Sans Light"/>
                  <a:sym typeface="Inria Sans Light"/>
                </a:rPr>
                <a:t>Z96.1 - Pseudophakia</a:t>
              </a:r>
            </a:p>
          </p:txBody>
        </p:sp>
      </p:grpSp>
      <p:grpSp>
        <p:nvGrpSpPr>
          <p:cNvPr id="383" name="Google Shape;383;p28"/>
          <p:cNvGrpSpPr/>
          <p:nvPr/>
        </p:nvGrpSpPr>
        <p:grpSpPr>
          <a:xfrm>
            <a:off x="2950430" y="1646975"/>
            <a:ext cx="3305700" cy="3483050"/>
            <a:chOff x="2944204" y="1189775"/>
            <a:chExt cx="3305700" cy="3483050"/>
          </a:xfrm>
        </p:grpSpPr>
        <p:sp>
          <p:nvSpPr>
            <p:cNvPr id="384" name="Google Shape;384;p28"/>
            <p:cNvSpPr/>
            <p:nvPr/>
          </p:nvSpPr>
          <p:spPr>
            <a:xfrm>
              <a:off x="2944204" y="1189775"/>
              <a:ext cx="3305700" cy="669000"/>
            </a:xfrm>
            <a:prstGeom prst="chevron">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lt1"/>
                  </a:solidFill>
                  <a:latin typeface="Saira Semi Condensed"/>
                  <a:ea typeface="Saira Semi Condensed"/>
                  <a:cs typeface="Saira Semi Condensed"/>
                  <a:sym typeface="Saira Semi Condensed"/>
                </a:rPr>
                <a:t>Likely Trauma</a:t>
              </a:r>
              <a:endParaRPr dirty="0">
                <a:solidFill>
                  <a:schemeClr val="lt1"/>
                </a:solidFill>
                <a:latin typeface="Saira Semi Condensed"/>
                <a:ea typeface="Saira Semi Condensed"/>
                <a:cs typeface="Saira Semi Condensed"/>
                <a:sym typeface="Saira Semi Condensed"/>
              </a:endParaRPr>
            </a:p>
          </p:txBody>
        </p:sp>
        <p:sp>
          <p:nvSpPr>
            <p:cNvPr id="385" name="Google Shape;385;p28"/>
            <p:cNvSpPr txBox="1"/>
            <p:nvPr/>
          </p:nvSpPr>
          <p:spPr>
            <a:xfrm>
              <a:off x="3478949" y="2057125"/>
              <a:ext cx="2236200" cy="261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200" dirty="0">
                  <a:solidFill>
                    <a:schemeClr val="dk1"/>
                  </a:solidFill>
                  <a:latin typeface="Inria Sans Light"/>
                  <a:ea typeface="Inria Sans Light"/>
                  <a:cs typeface="Inria Sans Light"/>
                  <a:sym typeface="Inria Sans Light"/>
                </a:rPr>
                <a:t>Speculum removal</a:t>
              </a:r>
            </a:p>
            <a:p>
              <a:pPr lvl="0" algn="l" rtl="0">
                <a:lnSpc>
                  <a:spcPct val="115000"/>
                </a:lnSpc>
                <a:spcBef>
                  <a:spcPts val="0"/>
                </a:spcBef>
                <a:spcAft>
                  <a:spcPts val="0"/>
                </a:spcAft>
              </a:pPr>
              <a:endParaRPr lang="en-US" sz="1200" dirty="0">
                <a:solidFill>
                  <a:schemeClr val="dk1"/>
                </a:solidFill>
                <a:latin typeface="Inria Sans Light"/>
                <a:ea typeface="Inria Sans Light"/>
                <a:cs typeface="Inria Sans Light"/>
                <a:sym typeface="Inria Sans Light"/>
              </a:endParaRPr>
            </a:p>
            <a:p>
              <a:pPr lvl="0" algn="l" rtl="0">
                <a:lnSpc>
                  <a:spcPct val="115000"/>
                </a:lnSpc>
                <a:spcBef>
                  <a:spcPts val="0"/>
                </a:spcBef>
                <a:spcAft>
                  <a:spcPts val="0"/>
                </a:spcAft>
              </a:pPr>
              <a:r>
                <a:rPr lang="en-US" sz="1200" dirty="0">
                  <a:solidFill>
                    <a:schemeClr val="dk1"/>
                  </a:solidFill>
                  <a:latin typeface="Inria Sans Light"/>
                  <a:ea typeface="Inria Sans Light"/>
                  <a:cs typeface="Inria Sans Light"/>
                  <a:sym typeface="Inria Sans Light"/>
                </a:rPr>
                <a:t>Post-surgical mechanical trauma (e.g. eye rubbing)</a:t>
              </a:r>
            </a:p>
          </p:txBody>
        </p:sp>
      </p:grpSp>
    </p:spTree>
    <p:extLst>
      <p:ext uri="{BB962C8B-B14F-4D97-AF65-F5344CB8AC3E}">
        <p14:creationId xmlns:p14="http://schemas.microsoft.com/office/powerpoint/2010/main" val="20133120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5"/>
          <p:cNvSpPr txBox="1">
            <a:spLocks noGrp="1"/>
          </p:cNvSpPr>
          <p:nvPr>
            <p:ph type="ctrTitle"/>
          </p:nvPr>
        </p:nvSpPr>
        <p:spPr>
          <a:xfrm>
            <a:off x="685799" y="1583342"/>
            <a:ext cx="7920789" cy="115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sz="7200" dirty="0">
              <a:solidFill>
                <a:schemeClr val="accent2"/>
              </a:solidFill>
            </a:endParaRPr>
          </a:p>
          <a:p>
            <a:pPr marL="0" lvl="0" indent="0" algn="ctr" rtl="0">
              <a:spcBef>
                <a:spcPts val="0"/>
              </a:spcBef>
              <a:spcAft>
                <a:spcPts val="0"/>
              </a:spcAft>
              <a:buNone/>
            </a:pPr>
            <a:r>
              <a:rPr lang="en" dirty="0"/>
              <a:t>Corneal Abrasion</a:t>
            </a:r>
            <a:br>
              <a:rPr lang="en" dirty="0"/>
            </a:br>
            <a:r>
              <a:rPr lang="en" dirty="0"/>
              <a:t>Recurrent Corneal Erosions</a:t>
            </a:r>
            <a:endParaRPr dirty="0"/>
          </a:p>
        </p:txBody>
      </p:sp>
      <p:sp>
        <p:nvSpPr>
          <p:cNvPr id="112" name="Google Shape;112;p15"/>
          <p:cNvSpPr txBox="1">
            <a:spLocks noGrp="1"/>
          </p:cNvSpPr>
          <p:nvPr>
            <p:ph type="subTitle" idx="1"/>
          </p:nvPr>
        </p:nvSpPr>
        <p:spPr>
          <a:xfrm>
            <a:off x="685800" y="2840053"/>
            <a:ext cx="7772400" cy="78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Pathogenesis :: Clinical Features :: Management</a:t>
            </a:r>
            <a:endParaRPr dirty="0"/>
          </a:p>
        </p:txBody>
      </p:sp>
      <p:sp>
        <p:nvSpPr>
          <p:cNvPr id="113" name="Google Shape;113;p15"/>
          <p:cNvSpPr txBox="1">
            <a:spLocks noGrp="1"/>
          </p:cNvSpPr>
          <p:nvPr>
            <p:ph type="sldNum" idx="12"/>
          </p:nvPr>
        </p:nvSpPr>
        <p:spPr>
          <a:xfrm>
            <a:off x="-125" y="4830281"/>
            <a:ext cx="9144000" cy="313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28</a:t>
            </a:fld>
            <a:endParaRPr/>
          </a:p>
        </p:txBody>
      </p:sp>
    </p:spTree>
    <p:extLst>
      <p:ext uri="{BB962C8B-B14F-4D97-AF65-F5344CB8AC3E}">
        <p14:creationId xmlns:p14="http://schemas.microsoft.com/office/powerpoint/2010/main" val="3476739608"/>
      </p:ext>
    </p:extLst>
  </p:cSld>
  <p:clrMapOvr>
    <a:masterClrMapping/>
  </p:clrMapOvr>
  <p:transition>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4982" y="1348778"/>
            <a:ext cx="2844111" cy="857400"/>
          </a:xfrm>
        </p:spPr>
        <p:txBody>
          <a:bodyPr anchor="ctr"/>
          <a:lstStyle/>
          <a:p>
            <a:r>
              <a:rPr lang="en-US" dirty="0"/>
              <a:t>Pathogenesis</a:t>
            </a: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29</a:t>
            </a:fld>
            <a:endParaRPr lang="en"/>
          </a:p>
        </p:txBody>
      </p:sp>
      <p:cxnSp>
        <p:nvCxnSpPr>
          <p:cNvPr id="24" name="Google Shape;160;p24"/>
          <p:cNvCxnSpPr/>
          <p:nvPr/>
        </p:nvCxnSpPr>
        <p:spPr>
          <a:xfrm flipV="1">
            <a:off x="3185799" y="2160288"/>
            <a:ext cx="1253706" cy="1109035"/>
          </a:xfrm>
          <a:prstGeom prst="bentConnector3">
            <a:avLst>
              <a:gd name="adj1" fmla="val 50000"/>
            </a:avLst>
          </a:prstGeom>
          <a:noFill/>
          <a:ln w="9525" cap="flat" cmpd="sng">
            <a:solidFill>
              <a:schemeClr val="accent1"/>
            </a:solidFill>
            <a:prstDash val="solid"/>
            <a:round/>
            <a:headEnd type="none" w="sm" len="sm"/>
            <a:tailEnd type="none" w="sm" len="sm"/>
          </a:ln>
        </p:spPr>
      </p:cxnSp>
      <p:sp>
        <p:nvSpPr>
          <p:cNvPr id="26" name="Google Shape;171;p24"/>
          <p:cNvSpPr/>
          <p:nvPr/>
        </p:nvSpPr>
        <p:spPr>
          <a:xfrm>
            <a:off x="965062" y="2436794"/>
            <a:ext cx="2078982" cy="1665058"/>
          </a:xfrm>
          <a:prstGeom prst="roundRect">
            <a:avLst>
              <a:gd name="adj" fmla="val 16667"/>
            </a:avLst>
          </a:prstGeo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None/>
            </a:pPr>
            <a:r>
              <a:rPr lang="en" sz="1600" dirty="0">
                <a:solidFill>
                  <a:schemeClr val="dk1"/>
                </a:solidFill>
                <a:latin typeface="Inria Sans"/>
                <a:ea typeface="Inria Sans"/>
                <a:cs typeface="Inria Sans"/>
                <a:sym typeface="Inria Sans"/>
              </a:rPr>
              <a:t>Trauma</a:t>
            </a:r>
          </a:p>
          <a:p>
            <a:pPr marL="0" lvl="0" indent="0" algn="ctr" rtl="0">
              <a:spcBef>
                <a:spcPts val="0"/>
              </a:spcBef>
              <a:spcAft>
                <a:spcPts val="0"/>
              </a:spcAft>
              <a:buNone/>
            </a:pPr>
            <a:r>
              <a:rPr lang="en" sz="1600" dirty="0">
                <a:latin typeface="Inria Sans"/>
                <a:ea typeface="Inria Sans"/>
                <a:cs typeface="Inria Sans"/>
                <a:sym typeface="Inria Sans"/>
              </a:rPr>
              <a:t>Dry eyes</a:t>
            </a:r>
          </a:p>
          <a:p>
            <a:pPr marL="0" lvl="0" indent="0" algn="ctr" rtl="0">
              <a:spcBef>
                <a:spcPts val="0"/>
              </a:spcBef>
              <a:spcAft>
                <a:spcPts val="0"/>
              </a:spcAft>
              <a:buNone/>
            </a:pPr>
            <a:r>
              <a:rPr lang="en" sz="1600" dirty="0">
                <a:solidFill>
                  <a:schemeClr val="dk1"/>
                </a:solidFill>
                <a:latin typeface="Inria Sans"/>
                <a:ea typeface="Inria Sans"/>
                <a:cs typeface="Inria Sans"/>
                <a:sym typeface="Inria Sans"/>
              </a:rPr>
              <a:t>Corneal dystrophy</a:t>
            </a:r>
          </a:p>
          <a:p>
            <a:pPr marL="0" lvl="0" indent="0" algn="ctr" rtl="0">
              <a:spcBef>
                <a:spcPts val="0"/>
              </a:spcBef>
              <a:spcAft>
                <a:spcPts val="0"/>
              </a:spcAft>
              <a:buNone/>
            </a:pPr>
            <a:r>
              <a:rPr lang="en" sz="1600" dirty="0">
                <a:latin typeface="Inria Sans"/>
                <a:ea typeface="Inria Sans"/>
                <a:cs typeface="Inria Sans"/>
                <a:sym typeface="Inria Sans"/>
              </a:rPr>
              <a:t>Diabetes Mellitus</a:t>
            </a:r>
            <a:endParaRPr sz="1600" dirty="0">
              <a:solidFill>
                <a:schemeClr val="dk1"/>
              </a:solidFill>
              <a:latin typeface="Inria Sans"/>
              <a:ea typeface="Inria Sans"/>
              <a:cs typeface="Inria Sans"/>
              <a:sym typeface="Inria Sans"/>
            </a:endParaRPr>
          </a:p>
        </p:txBody>
      </p:sp>
      <p:sp>
        <p:nvSpPr>
          <p:cNvPr id="28" name="Google Shape;180;p23"/>
          <p:cNvSpPr/>
          <p:nvPr/>
        </p:nvSpPr>
        <p:spPr>
          <a:xfrm rot="-3201117">
            <a:off x="5812786" y="2012204"/>
            <a:ext cx="1193169" cy="1210239"/>
          </a:xfrm>
          <a:prstGeom prst="ellipse">
            <a:avLst/>
          </a:prstGeom>
          <a:solidFill>
            <a:srgbClr val="EFEFEF"/>
          </a:solidFill>
          <a:ln>
            <a:noFill/>
          </a:ln>
        </p:spPr>
        <p:txBody>
          <a:bodyPr spcFirstLastPara="1" wrap="square" lIns="91425" tIns="45700" rIns="91425" bIns="45700" anchor="ctr" anchorCtr="0">
            <a:noAutofit/>
          </a:bodyPr>
          <a:lstStyle/>
          <a:p>
            <a:pPr marL="177800" lvl="0" indent="-177800" algn="ctr" rtl="0">
              <a:spcBef>
                <a:spcPts val="0"/>
              </a:spcBef>
              <a:spcAft>
                <a:spcPts val="0"/>
              </a:spcAft>
              <a:buFont typeface="Georgia"/>
              <a:buNone/>
            </a:pPr>
            <a:endParaRPr/>
          </a:p>
        </p:txBody>
      </p:sp>
      <p:grpSp>
        <p:nvGrpSpPr>
          <p:cNvPr id="29" name="Google Shape;181;p23"/>
          <p:cNvGrpSpPr/>
          <p:nvPr/>
        </p:nvGrpSpPr>
        <p:grpSpPr>
          <a:xfrm>
            <a:off x="6597476" y="1739455"/>
            <a:ext cx="1455381" cy="2823365"/>
            <a:chOff x="4770271" y="1577308"/>
            <a:chExt cx="1563917" cy="3184127"/>
          </a:xfrm>
        </p:grpSpPr>
        <p:sp>
          <p:nvSpPr>
            <p:cNvPr id="30" name="Google Shape;182;p23"/>
            <p:cNvSpPr/>
            <p:nvPr/>
          </p:nvSpPr>
          <p:spPr>
            <a:xfrm rot="-3280088">
              <a:off x="4136321" y="2563569"/>
              <a:ext cx="3184127" cy="1211606"/>
            </a:xfrm>
            <a:custGeom>
              <a:avLst/>
              <a:gdLst/>
              <a:ahLst/>
              <a:cxnLst/>
              <a:rect l="l" t="t" r="r" b="b"/>
              <a:pathLst>
                <a:path w="492" h="187" extrusionOk="0">
                  <a:moveTo>
                    <a:pt x="457" y="0"/>
                  </a:moveTo>
                  <a:cubicBezTo>
                    <a:pt x="416" y="91"/>
                    <a:pt x="325" y="155"/>
                    <a:pt x="218" y="155"/>
                  </a:cubicBezTo>
                  <a:cubicBezTo>
                    <a:pt x="137" y="155"/>
                    <a:pt x="64" y="118"/>
                    <a:pt x="17" y="60"/>
                  </a:cubicBezTo>
                  <a:cubicBezTo>
                    <a:pt x="11" y="70"/>
                    <a:pt x="5" y="80"/>
                    <a:pt x="0" y="90"/>
                  </a:cubicBezTo>
                  <a:cubicBezTo>
                    <a:pt x="54" y="150"/>
                    <a:pt x="132" y="187"/>
                    <a:pt x="218" y="187"/>
                  </a:cubicBezTo>
                  <a:cubicBezTo>
                    <a:pt x="343" y="187"/>
                    <a:pt x="449" y="109"/>
                    <a:pt x="492" y="0"/>
                  </a:cubicBezTo>
                  <a:cubicBezTo>
                    <a:pt x="480" y="0"/>
                    <a:pt x="468" y="1"/>
                    <a:pt x="457" y="0"/>
                  </a:cubicBezTo>
                  <a:close/>
                </a:path>
              </a:pathLst>
            </a:custGeom>
            <a:solidFill>
              <a:srgbClr val="CFE2F3"/>
            </a:solidFill>
            <a:ln w="9525"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sz="1800"/>
            </a:p>
          </p:txBody>
        </p:sp>
        <p:sp>
          <p:nvSpPr>
            <p:cNvPr id="31" name="Google Shape;183;p23"/>
            <p:cNvSpPr/>
            <p:nvPr/>
          </p:nvSpPr>
          <p:spPr>
            <a:xfrm rot="-3280088">
              <a:off x="4100923" y="2460157"/>
              <a:ext cx="2729637" cy="1205146"/>
            </a:xfrm>
            <a:custGeom>
              <a:avLst/>
              <a:gdLst/>
              <a:ahLst/>
              <a:cxnLst/>
              <a:rect l="l" t="t" r="r" b="b"/>
              <a:pathLst>
                <a:path w="440" h="194" extrusionOk="0">
                  <a:moveTo>
                    <a:pt x="262" y="39"/>
                  </a:moveTo>
                  <a:cubicBezTo>
                    <a:pt x="206" y="71"/>
                    <a:pt x="134" y="53"/>
                    <a:pt x="100" y="0"/>
                  </a:cubicBezTo>
                  <a:cubicBezTo>
                    <a:pt x="57" y="25"/>
                    <a:pt x="24" y="60"/>
                    <a:pt x="0" y="99"/>
                  </a:cubicBezTo>
                  <a:cubicBezTo>
                    <a:pt x="47" y="157"/>
                    <a:pt x="120" y="194"/>
                    <a:pt x="201" y="194"/>
                  </a:cubicBezTo>
                  <a:cubicBezTo>
                    <a:pt x="308" y="194"/>
                    <a:pt x="399" y="130"/>
                    <a:pt x="440" y="39"/>
                  </a:cubicBezTo>
                  <a:cubicBezTo>
                    <a:pt x="393" y="37"/>
                    <a:pt x="346" y="24"/>
                    <a:pt x="303" y="0"/>
                  </a:cubicBezTo>
                  <a:cubicBezTo>
                    <a:pt x="292" y="15"/>
                    <a:pt x="279" y="29"/>
                    <a:pt x="262" y="39"/>
                  </a:cubicBezTo>
                  <a:close/>
                </a:path>
              </a:pathLst>
            </a:custGeom>
            <a:solidFill>
              <a:schemeClr val="accent2"/>
            </a:solidFill>
            <a:ln w="9525"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sz="1800"/>
            </a:p>
          </p:txBody>
        </p:sp>
        <p:sp>
          <p:nvSpPr>
            <p:cNvPr id="32" name="Google Shape;184;p23"/>
            <p:cNvSpPr txBox="1"/>
            <p:nvPr/>
          </p:nvSpPr>
          <p:spPr>
            <a:xfrm>
              <a:off x="4770271" y="2849792"/>
              <a:ext cx="1503514" cy="591121"/>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SzPts val="1100"/>
                <a:buNone/>
              </a:pPr>
              <a:r>
                <a:rPr lang="en" sz="1000" dirty="0">
                  <a:solidFill>
                    <a:schemeClr val="accent5"/>
                  </a:solidFill>
                  <a:latin typeface="Raleway"/>
                  <a:ea typeface="Raleway"/>
                  <a:cs typeface="Raleway"/>
                  <a:sym typeface="Raleway"/>
                </a:rPr>
                <a:t>MMP </a:t>
              </a:r>
            </a:p>
            <a:p>
              <a:pPr marL="0" lvl="0" indent="0" algn="ctr" rtl="0">
                <a:spcBef>
                  <a:spcPts val="0"/>
                </a:spcBef>
                <a:spcAft>
                  <a:spcPts val="0"/>
                </a:spcAft>
                <a:buSzPts val="1100"/>
                <a:buNone/>
              </a:pPr>
              <a:r>
                <a:rPr lang="en" sz="1000" dirty="0">
                  <a:solidFill>
                    <a:schemeClr val="accent5"/>
                  </a:solidFill>
                  <a:latin typeface="Raleway"/>
                  <a:ea typeface="Raleway"/>
                  <a:cs typeface="Raleway"/>
                  <a:sym typeface="Raleway"/>
                </a:rPr>
                <a:t>upregulation</a:t>
              </a:r>
              <a:endParaRPr sz="1000" dirty="0">
                <a:solidFill>
                  <a:schemeClr val="accent5"/>
                </a:solidFill>
                <a:latin typeface="Raleway"/>
                <a:ea typeface="Raleway"/>
                <a:cs typeface="Raleway"/>
                <a:sym typeface="Raleway"/>
              </a:endParaRPr>
            </a:p>
          </p:txBody>
        </p:sp>
      </p:grpSp>
      <p:grpSp>
        <p:nvGrpSpPr>
          <p:cNvPr id="33" name="Google Shape;185;p23"/>
          <p:cNvGrpSpPr/>
          <p:nvPr/>
        </p:nvGrpSpPr>
        <p:grpSpPr>
          <a:xfrm>
            <a:off x="4817667" y="277606"/>
            <a:ext cx="3065002" cy="2857759"/>
            <a:chOff x="2857731" y="-71332"/>
            <a:chExt cx="3293577" cy="3222916"/>
          </a:xfrm>
        </p:grpSpPr>
        <p:sp>
          <p:nvSpPr>
            <p:cNvPr id="34" name="Google Shape;186;p23"/>
            <p:cNvSpPr/>
            <p:nvPr/>
          </p:nvSpPr>
          <p:spPr>
            <a:xfrm rot="-3280089">
              <a:off x="3410337" y="297186"/>
              <a:ext cx="2188366" cy="2485879"/>
            </a:xfrm>
            <a:custGeom>
              <a:avLst/>
              <a:gdLst/>
              <a:ahLst/>
              <a:cxnLst/>
              <a:rect l="l" t="t" r="r" b="b"/>
              <a:pathLst>
                <a:path w="338" h="384" extrusionOk="0">
                  <a:moveTo>
                    <a:pt x="45" y="32"/>
                  </a:moveTo>
                  <a:cubicBezTo>
                    <a:pt x="189" y="32"/>
                    <a:pt x="306" y="148"/>
                    <a:pt x="306" y="292"/>
                  </a:cubicBezTo>
                  <a:cubicBezTo>
                    <a:pt x="306" y="325"/>
                    <a:pt x="300" y="355"/>
                    <a:pt x="289" y="384"/>
                  </a:cubicBezTo>
                  <a:cubicBezTo>
                    <a:pt x="301" y="384"/>
                    <a:pt x="312" y="384"/>
                    <a:pt x="324" y="383"/>
                  </a:cubicBezTo>
                  <a:cubicBezTo>
                    <a:pt x="333" y="354"/>
                    <a:pt x="338" y="324"/>
                    <a:pt x="338" y="292"/>
                  </a:cubicBezTo>
                  <a:cubicBezTo>
                    <a:pt x="338" y="131"/>
                    <a:pt x="207" y="0"/>
                    <a:pt x="45" y="0"/>
                  </a:cubicBezTo>
                  <a:cubicBezTo>
                    <a:pt x="30" y="0"/>
                    <a:pt x="15" y="1"/>
                    <a:pt x="0" y="3"/>
                  </a:cubicBezTo>
                  <a:cubicBezTo>
                    <a:pt x="6" y="13"/>
                    <a:pt x="12" y="23"/>
                    <a:pt x="18" y="33"/>
                  </a:cubicBezTo>
                  <a:cubicBezTo>
                    <a:pt x="27" y="32"/>
                    <a:pt x="36" y="32"/>
                    <a:pt x="45" y="32"/>
                  </a:cubicBezTo>
                  <a:close/>
                </a:path>
              </a:pathLst>
            </a:custGeom>
            <a:solidFill>
              <a:srgbClr val="9FC5E8"/>
            </a:solidFill>
            <a:ln w="9525"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sz="1800"/>
            </a:p>
          </p:txBody>
        </p:sp>
        <p:sp>
          <p:nvSpPr>
            <p:cNvPr id="35" name="Google Shape;187;p23"/>
            <p:cNvSpPr/>
            <p:nvPr/>
          </p:nvSpPr>
          <p:spPr>
            <a:xfrm rot="-3280088">
              <a:off x="3667674" y="581521"/>
              <a:ext cx="1790169" cy="2186080"/>
            </a:xfrm>
            <a:custGeom>
              <a:avLst/>
              <a:gdLst/>
              <a:ahLst/>
              <a:cxnLst/>
              <a:rect l="l" t="t" r="r" b="b"/>
              <a:pathLst>
                <a:path w="288" h="352" extrusionOk="0">
                  <a:moveTo>
                    <a:pt x="27" y="0"/>
                  </a:moveTo>
                  <a:cubicBezTo>
                    <a:pt x="18" y="0"/>
                    <a:pt x="9" y="0"/>
                    <a:pt x="0" y="1"/>
                  </a:cubicBezTo>
                  <a:cubicBezTo>
                    <a:pt x="21" y="43"/>
                    <a:pt x="34" y="90"/>
                    <a:pt x="35" y="140"/>
                  </a:cubicBezTo>
                  <a:cubicBezTo>
                    <a:pt x="74" y="142"/>
                    <a:pt x="111" y="163"/>
                    <a:pt x="132" y="200"/>
                  </a:cubicBezTo>
                  <a:cubicBezTo>
                    <a:pt x="153" y="236"/>
                    <a:pt x="153" y="279"/>
                    <a:pt x="136" y="315"/>
                  </a:cubicBezTo>
                  <a:cubicBezTo>
                    <a:pt x="179" y="339"/>
                    <a:pt x="225" y="351"/>
                    <a:pt x="271" y="352"/>
                  </a:cubicBezTo>
                  <a:cubicBezTo>
                    <a:pt x="282" y="323"/>
                    <a:pt x="288" y="293"/>
                    <a:pt x="288" y="260"/>
                  </a:cubicBezTo>
                  <a:cubicBezTo>
                    <a:pt x="288" y="116"/>
                    <a:pt x="171" y="0"/>
                    <a:pt x="27" y="0"/>
                  </a:cubicBezTo>
                  <a:close/>
                </a:path>
              </a:pathLst>
            </a:custGeom>
            <a:solidFill>
              <a:schemeClr val="accent1"/>
            </a:solidFill>
            <a:ln w="9525"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sz="1800"/>
            </a:p>
          </p:txBody>
        </p:sp>
        <p:sp>
          <p:nvSpPr>
            <p:cNvPr id="36" name="Google Shape;188;p23"/>
            <p:cNvSpPr txBox="1"/>
            <p:nvPr/>
          </p:nvSpPr>
          <p:spPr>
            <a:xfrm>
              <a:off x="3782825" y="1153125"/>
              <a:ext cx="1578000" cy="563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SzPts val="1100"/>
                <a:buNone/>
              </a:pPr>
              <a:r>
                <a:rPr lang="en" sz="1000" dirty="0">
                  <a:solidFill>
                    <a:schemeClr val="lt1"/>
                  </a:solidFill>
                  <a:latin typeface="Raleway"/>
                  <a:ea typeface="Raleway"/>
                  <a:cs typeface="Raleway"/>
                  <a:sym typeface="Raleway"/>
                </a:rPr>
                <a:t>Irregular adhesion complexes</a:t>
              </a:r>
              <a:endParaRPr sz="1000" dirty="0">
                <a:solidFill>
                  <a:schemeClr val="lt1"/>
                </a:solidFill>
                <a:latin typeface="Raleway"/>
                <a:ea typeface="Raleway"/>
                <a:cs typeface="Raleway"/>
                <a:sym typeface="Raleway"/>
              </a:endParaRPr>
            </a:p>
          </p:txBody>
        </p:sp>
      </p:grpSp>
      <p:grpSp>
        <p:nvGrpSpPr>
          <p:cNvPr id="37" name="Google Shape;189;p23"/>
          <p:cNvGrpSpPr/>
          <p:nvPr/>
        </p:nvGrpSpPr>
        <p:grpSpPr>
          <a:xfrm>
            <a:off x="4158346" y="2359905"/>
            <a:ext cx="2834352" cy="1595050"/>
            <a:chOff x="2149241" y="2277037"/>
            <a:chExt cx="3045726" cy="1798861"/>
          </a:xfrm>
        </p:grpSpPr>
        <p:sp>
          <p:nvSpPr>
            <p:cNvPr id="38" name="Google Shape;190;p23"/>
            <p:cNvSpPr/>
            <p:nvPr/>
          </p:nvSpPr>
          <p:spPr>
            <a:xfrm rot="-3280088">
              <a:off x="2859669" y="1740600"/>
              <a:ext cx="1624870" cy="3045726"/>
            </a:xfrm>
            <a:custGeom>
              <a:avLst/>
              <a:gdLst/>
              <a:ahLst/>
              <a:cxnLst/>
              <a:rect l="l" t="t" r="r" b="b"/>
              <a:pathLst>
                <a:path w="251" h="470" extrusionOk="0">
                  <a:moveTo>
                    <a:pt x="32" y="286"/>
                  </a:moveTo>
                  <a:cubicBezTo>
                    <a:pt x="32" y="157"/>
                    <a:pt x="127" y="49"/>
                    <a:pt x="251" y="29"/>
                  </a:cubicBezTo>
                  <a:cubicBezTo>
                    <a:pt x="245" y="19"/>
                    <a:pt x="239" y="9"/>
                    <a:pt x="233" y="0"/>
                  </a:cubicBezTo>
                  <a:cubicBezTo>
                    <a:pt x="100" y="28"/>
                    <a:pt x="0" y="145"/>
                    <a:pt x="0" y="286"/>
                  </a:cubicBezTo>
                  <a:cubicBezTo>
                    <a:pt x="0" y="356"/>
                    <a:pt x="25" y="420"/>
                    <a:pt x="65" y="470"/>
                  </a:cubicBezTo>
                  <a:cubicBezTo>
                    <a:pt x="70" y="460"/>
                    <a:pt x="76" y="450"/>
                    <a:pt x="82" y="440"/>
                  </a:cubicBezTo>
                  <a:cubicBezTo>
                    <a:pt x="51" y="397"/>
                    <a:pt x="32" y="344"/>
                    <a:pt x="32" y="286"/>
                  </a:cubicBezTo>
                  <a:close/>
                </a:path>
              </a:pathLst>
            </a:custGeom>
            <a:solidFill>
              <a:srgbClr val="FCE5CD"/>
            </a:solidFill>
            <a:ln w="9525"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sz="1800"/>
            </a:p>
          </p:txBody>
        </p:sp>
        <p:sp>
          <p:nvSpPr>
            <p:cNvPr id="39" name="Google Shape;191;p23"/>
            <p:cNvSpPr/>
            <p:nvPr/>
          </p:nvSpPr>
          <p:spPr>
            <a:xfrm rot="-3280089">
              <a:off x="3037225" y="1789647"/>
              <a:ext cx="1575644" cy="2550423"/>
            </a:xfrm>
            <a:custGeom>
              <a:avLst/>
              <a:gdLst/>
              <a:ahLst/>
              <a:cxnLst/>
              <a:rect l="l" t="t" r="r" b="b"/>
              <a:pathLst>
                <a:path w="254" h="411" extrusionOk="0">
                  <a:moveTo>
                    <a:pt x="152" y="311"/>
                  </a:moveTo>
                  <a:cubicBezTo>
                    <a:pt x="124" y="254"/>
                    <a:pt x="145" y="185"/>
                    <a:pt x="200" y="153"/>
                  </a:cubicBezTo>
                  <a:cubicBezTo>
                    <a:pt x="217" y="143"/>
                    <a:pt x="236" y="137"/>
                    <a:pt x="254" y="136"/>
                  </a:cubicBezTo>
                  <a:cubicBezTo>
                    <a:pt x="253" y="87"/>
                    <a:pt x="241" y="41"/>
                    <a:pt x="219" y="0"/>
                  </a:cubicBezTo>
                  <a:cubicBezTo>
                    <a:pt x="95" y="20"/>
                    <a:pt x="0" y="128"/>
                    <a:pt x="0" y="257"/>
                  </a:cubicBezTo>
                  <a:cubicBezTo>
                    <a:pt x="0" y="315"/>
                    <a:pt x="19" y="368"/>
                    <a:pt x="50" y="411"/>
                  </a:cubicBezTo>
                  <a:cubicBezTo>
                    <a:pt x="75" y="371"/>
                    <a:pt x="110" y="337"/>
                    <a:pt x="152" y="311"/>
                  </a:cubicBezTo>
                  <a:close/>
                </a:path>
              </a:pathLst>
            </a:custGeom>
            <a:solidFill>
              <a:schemeClr val="accent4"/>
            </a:solidFill>
            <a:ln w="9525"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sz="1800"/>
            </a:p>
          </p:txBody>
        </p:sp>
        <p:sp>
          <p:nvSpPr>
            <p:cNvPr id="40" name="Google Shape;192;p23"/>
            <p:cNvSpPr txBox="1"/>
            <p:nvPr/>
          </p:nvSpPr>
          <p:spPr>
            <a:xfrm flipH="1">
              <a:off x="2813305" y="2849791"/>
              <a:ext cx="1503244" cy="590982"/>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SzPts val="1100"/>
                <a:buNone/>
              </a:pPr>
              <a:r>
                <a:rPr lang="en" sz="1000" dirty="0">
                  <a:solidFill>
                    <a:schemeClr val="accent5"/>
                  </a:solidFill>
                  <a:latin typeface="Raleway"/>
                  <a:ea typeface="Raleway"/>
                  <a:cs typeface="Raleway"/>
                  <a:sym typeface="Raleway"/>
                </a:rPr>
                <a:t>Poorly adhering epithelium</a:t>
              </a:r>
              <a:endParaRPr sz="1000" dirty="0">
                <a:solidFill>
                  <a:schemeClr val="accent5"/>
                </a:solidFill>
                <a:latin typeface="Raleway"/>
                <a:ea typeface="Raleway"/>
                <a:cs typeface="Raleway"/>
                <a:sym typeface="Raleway"/>
              </a:endParaRPr>
            </a:p>
          </p:txBody>
        </p:sp>
      </p:grpSp>
      <p:sp>
        <p:nvSpPr>
          <p:cNvPr id="41" name="Google Shape;193;p23"/>
          <p:cNvSpPr txBox="1">
            <a:spLocks/>
          </p:cNvSpPr>
          <p:nvPr/>
        </p:nvSpPr>
        <p:spPr>
          <a:xfrm>
            <a:off x="10237186" y="4279839"/>
            <a:ext cx="548700" cy="313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300" b="0" i="0" u="none" strike="noStrike" cap="none">
                <a:solidFill>
                  <a:schemeClr val="accent6"/>
                </a:solidFill>
                <a:latin typeface="Lato"/>
                <a:ea typeface="Lato"/>
                <a:cs typeface="Lato"/>
                <a:sym typeface="Lato"/>
              </a:defRPr>
            </a:lvl1pPr>
            <a:lvl2pPr marR="0" lvl="1" algn="r" rtl="0">
              <a:lnSpc>
                <a:spcPct val="100000"/>
              </a:lnSpc>
              <a:spcBef>
                <a:spcPts val="0"/>
              </a:spcBef>
              <a:spcAft>
                <a:spcPts val="0"/>
              </a:spcAft>
              <a:buClr>
                <a:srgbClr val="000000"/>
              </a:buClr>
              <a:buFont typeface="Arial"/>
              <a:buNone/>
              <a:defRPr sz="1300" b="0" i="0" u="none" strike="noStrike" cap="none">
                <a:solidFill>
                  <a:schemeClr val="accent6"/>
                </a:solidFill>
                <a:latin typeface="Lato"/>
                <a:ea typeface="Lato"/>
                <a:cs typeface="Lato"/>
                <a:sym typeface="Lato"/>
              </a:defRPr>
            </a:lvl2pPr>
            <a:lvl3pPr marR="0" lvl="2" algn="r" rtl="0">
              <a:lnSpc>
                <a:spcPct val="100000"/>
              </a:lnSpc>
              <a:spcBef>
                <a:spcPts val="0"/>
              </a:spcBef>
              <a:spcAft>
                <a:spcPts val="0"/>
              </a:spcAft>
              <a:buClr>
                <a:srgbClr val="000000"/>
              </a:buClr>
              <a:buFont typeface="Arial"/>
              <a:buNone/>
              <a:defRPr sz="1300" b="0" i="0" u="none" strike="noStrike" cap="none">
                <a:solidFill>
                  <a:schemeClr val="accent6"/>
                </a:solidFill>
                <a:latin typeface="Lato"/>
                <a:ea typeface="Lato"/>
                <a:cs typeface="Lato"/>
                <a:sym typeface="Lato"/>
              </a:defRPr>
            </a:lvl3pPr>
            <a:lvl4pPr marR="0" lvl="3" algn="r" rtl="0">
              <a:lnSpc>
                <a:spcPct val="100000"/>
              </a:lnSpc>
              <a:spcBef>
                <a:spcPts val="0"/>
              </a:spcBef>
              <a:spcAft>
                <a:spcPts val="0"/>
              </a:spcAft>
              <a:buClr>
                <a:srgbClr val="000000"/>
              </a:buClr>
              <a:buFont typeface="Arial"/>
              <a:buNone/>
              <a:defRPr sz="1300" b="0" i="0" u="none" strike="noStrike" cap="none">
                <a:solidFill>
                  <a:schemeClr val="accent6"/>
                </a:solidFill>
                <a:latin typeface="Lato"/>
                <a:ea typeface="Lato"/>
                <a:cs typeface="Lato"/>
                <a:sym typeface="Lato"/>
              </a:defRPr>
            </a:lvl4pPr>
            <a:lvl5pPr marR="0" lvl="4" algn="r" rtl="0">
              <a:lnSpc>
                <a:spcPct val="100000"/>
              </a:lnSpc>
              <a:spcBef>
                <a:spcPts val="0"/>
              </a:spcBef>
              <a:spcAft>
                <a:spcPts val="0"/>
              </a:spcAft>
              <a:buClr>
                <a:srgbClr val="000000"/>
              </a:buClr>
              <a:buFont typeface="Arial"/>
              <a:buNone/>
              <a:defRPr sz="1300" b="0" i="0" u="none" strike="noStrike" cap="none">
                <a:solidFill>
                  <a:schemeClr val="accent6"/>
                </a:solidFill>
                <a:latin typeface="Lato"/>
                <a:ea typeface="Lato"/>
                <a:cs typeface="Lato"/>
                <a:sym typeface="Lato"/>
              </a:defRPr>
            </a:lvl5pPr>
            <a:lvl6pPr marR="0" lvl="5" algn="r" rtl="0">
              <a:lnSpc>
                <a:spcPct val="100000"/>
              </a:lnSpc>
              <a:spcBef>
                <a:spcPts val="0"/>
              </a:spcBef>
              <a:spcAft>
                <a:spcPts val="0"/>
              </a:spcAft>
              <a:buClr>
                <a:srgbClr val="000000"/>
              </a:buClr>
              <a:buFont typeface="Arial"/>
              <a:buNone/>
              <a:defRPr sz="1300" b="0" i="0" u="none" strike="noStrike" cap="none">
                <a:solidFill>
                  <a:schemeClr val="accent6"/>
                </a:solidFill>
                <a:latin typeface="Lato"/>
                <a:ea typeface="Lato"/>
                <a:cs typeface="Lato"/>
                <a:sym typeface="Lato"/>
              </a:defRPr>
            </a:lvl6pPr>
            <a:lvl7pPr marR="0" lvl="6" algn="r" rtl="0">
              <a:lnSpc>
                <a:spcPct val="100000"/>
              </a:lnSpc>
              <a:spcBef>
                <a:spcPts val="0"/>
              </a:spcBef>
              <a:spcAft>
                <a:spcPts val="0"/>
              </a:spcAft>
              <a:buClr>
                <a:srgbClr val="000000"/>
              </a:buClr>
              <a:buFont typeface="Arial"/>
              <a:buNone/>
              <a:defRPr sz="1300" b="0" i="0" u="none" strike="noStrike" cap="none">
                <a:solidFill>
                  <a:schemeClr val="accent6"/>
                </a:solidFill>
                <a:latin typeface="Lato"/>
                <a:ea typeface="Lato"/>
                <a:cs typeface="Lato"/>
                <a:sym typeface="Lato"/>
              </a:defRPr>
            </a:lvl7pPr>
            <a:lvl8pPr marR="0" lvl="7" algn="r" rtl="0">
              <a:lnSpc>
                <a:spcPct val="100000"/>
              </a:lnSpc>
              <a:spcBef>
                <a:spcPts val="0"/>
              </a:spcBef>
              <a:spcAft>
                <a:spcPts val="0"/>
              </a:spcAft>
              <a:buClr>
                <a:srgbClr val="000000"/>
              </a:buClr>
              <a:buFont typeface="Arial"/>
              <a:buNone/>
              <a:defRPr sz="1300" b="0" i="0" u="none" strike="noStrike" cap="none">
                <a:solidFill>
                  <a:schemeClr val="accent6"/>
                </a:solidFill>
                <a:latin typeface="Lato"/>
                <a:ea typeface="Lato"/>
                <a:cs typeface="Lato"/>
                <a:sym typeface="Lato"/>
              </a:defRPr>
            </a:lvl8pPr>
            <a:lvl9pPr marR="0" lvl="8" algn="r" rtl="0">
              <a:lnSpc>
                <a:spcPct val="100000"/>
              </a:lnSpc>
              <a:spcBef>
                <a:spcPts val="0"/>
              </a:spcBef>
              <a:spcAft>
                <a:spcPts val="0"/>
              </a:spcAft>
              <a:buClr>
                <a:srgbClr val="000000"/>
              </a:buClr>
              <a:buFont typeface="Arial"/>
              <a:buNone/>
              <a:defRPr sz="1300" b="0" i="0" u="none" strike="noStrike" cap="none">
                <a:solidFill>
                  <a:schemeClr val="accent6"/>
                </a:solidFill>
                <a:latin typeface="Lato"/>
                <a:ea typeface="Lato"/>
                <a:cs typeface="Lato"/>
                <a:sym typeface="Lato"/>
              </a:defRPr>
            </a:lvl9pPr>
          </a:lstStyle>
          <a:p>
            <a:fld id="{00000000-1234-1234-1234-123412341234}" type="slidenum">
              <a:rPr lang="en" smtClean="0"/>
              <a:pPr/>
              <a:t>29</a:t>
            </a:fld>
            <a:endParaRPr lang="en"/>
          </a:p>
        </p:txBody>
      </p:sp>
    </p:spTree>
    <p:extLst>
      <p:ext uri="{BB962C8B-B14F-4D97-AF65-F5344CB8AC3E}">
        <p14:creationId xmlns:p14="http://schemas.microsoft.com/office/powerpoint/2010/main" val="432028254"/>
      </p:ext>
    </p:extLst>
  </p:cSld>
  <p:clrMapOvr>
    <a:masterClrMapping/>
  </p:clrMapOvr>
  <p:transitio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3" name="Text Placeholder 2"/>
          <p:cNvSpPr>
            <a:spLocks noGrp="1"/>
          </p:cNvSpPr>
          <p:nvPr>
            <p:ph type="body" idx="1"/>
          </p:nvPr>
        </p:nvSpPr>
        <p:spPr/>
        <p:txBody>
          <a:bodyPr/>
          <a:lstStyle/>
          <a:p>
            <a:r>
              <a:rPr lang="en-US" dirty="0"/>
              <a:t>Distinguish between various red eye presentations</a:t>
            </a:r>
          </a:p>
          <a:p>
            <a:r>
              <a:rPr lang="en-US" dirty="0"/>
              <a:t>Formulate the treatment and plan</a:t>
            </a:r>
          </a:p>
          <a:p>
            <a:r>
              <a:rPr lang="en-US" dirty="0"/>
              <a:t>Develop a list of differential diagnoses</a:t>
            </a: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a:t>
            </a:fld>
            <a:endParaRPr lang="en"/>
          </a:p>
        </p:txBody>
      </p:sp>
    </p:spTree>
    <p:extLst>
      <p:ext uri="{BB962C8B-B14F-4D97-AF65-F5344CB8AC3E}">
        <p14:creationId xmlns:p14="http://schemas.microsoft.com/office/powerpoint/2010/main" val="491172011"/>
      </p:ext>
    </p:extLst>
  </p:cSld>
  <p:clrMapOvr>
    <a:masterClrMapping/>
  </p:clrMapOvr>
  <p:transition>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Clinical Presentation</a:t>
            </a:r>
          </a:p>
        </p:txBody>
      </p:sp>
      <p:sp>
        <p:nvSpPr>
          <p:cNvPr id="3" name="Text Placeholder 2"/>
          <p:cNvSpPr>
            <a:spLocks noGrp="1"/>
          </p:cNvSpPr>
          <p:nvPr>
            <p:ph type="body" idx="1"/>
          </p:nvPr>
        </p:nvSpPr>
        <p:spPr>
          <a:xfrm>
            <a:off x="821510" y="1373588"/>
            <a:ext cx="3798616" cy="3552300"/>
          </a:xfrm>
        </p:spPr>
        <p:txBody>
          <a:bodyPr/>
          <a:lstStyle/>
          <a:p>
            <a:r>
              <a:rPr lang="en-US" dirty="0"/>
              <a:t>Symptoms:</a:t>
            </a:r>
          </a:p>
          <a:p>
            <a:pPr lvl="1"/>
            <a:r>
              <a:rPr lang="en-US" sz="1800" dirty="0"/>
              <a:t>Pain (&gt; 10/10)</a:t>
            </a:r>
          </a:p>
          <a:p>
            <a:pPr lvl="1"/>
            <a:r>
              <a:rPr lang="en-US" sz="1800" dirty="0"/>
              <a:t>Photophobia</a:t>
            </a:r>
          </a:p>
          <a:p>
            <a:pPr lvl="1"/>
            <a:r>
              <a:rPr lang="en-US" sz="1800" dirty="0" err="1"/>
              <a:t>Blepharospasm</a:t>
            </a:r>
            <a:endParaRPr lang="en-US" sz="1800" dirty="0"/>
          </a:p>
          <a:p>
            <a:pPr lvl="1"/>
            <a:r>
              <a:rPr lang="en-US" sz="1800" dirty="0"/>
              <a:t>Tearing</a:t>
            </a:r>
          </a:p>
          <a:p>
            <a:r>
              <a:rPr lang="en-US" dirty="0"/>
              <a:t>Signs:</a:t>
            </a:r>
          </a:p>
          <a:p>
            <a:pPr lvl="1"/>
            <a:r>
              <a:rPr lang="en-US" sz="1800" dirty="0"/>
              <a:t>Non-adhering epithelium</a:t>
            </a:r>
          </a:p>
          <a:p>
            <a:pPr lvl="1"/>
            <a:r>
              <a:rPr lang="en-US" sz="1800" dirty="0"/>
              <a:t>Relatively clear stroma</a:t>
            </a:r>
          </a:p>
          <a:p>
            <a:pPr lvl="1"/>
            <a:r>
              <a:rPr lang="en-US" sz="1800" dirty="0"/>
              <a:t>Irregular/negative staining</a:t>
            </a:r>
          </a:p>
          <a:p>
            <a:endParaRPr lang="en-US" sz="2000" dirty="0"/>
          </a:p>
          <a:p>
            <a:pPr lvl="1"/>
            <a:endParaRPr lang="en-US" sz="2000" dirty="0"/>
          </a:p>
          <a:p>
            <a:pPr lvl="1"/>
            <a:endParaRPr lang="en-US" dirty="0"/>
          </a:p>
          <a:p>
            <a:pPr lvl="1"/>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30</a:t>
            </a:fld>
            <a:endParaRPr lang="en"/>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4001" y="1215788"/>
            <a:ext cx="4295274" cy="3221456"/>
          </a:xfrm>
          <a:prstGeom prst="rect">
            <a:avLst/>
          </a:prstGeom>
        </p:spPr>
      </p:pic>
    </p:spTree>
    <p:extLst>
      <p:ext uri="{BB962C8B-B14F-4D97-AF65-F5344CB8AC3E}">
        <p14:creationId xmlns:p14="http://schemas.microsoft.com/office/powerpoint/2010/main" val="14133437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Corneal Abrasion Management</a:t>
            </a:r>
          </a:p>
        </p:txBody>
      </p:sp>
      <p:sp>
        <p:nvSpPr>
          <p:cNvPr id="3" name="Text Placeholder 2"/>
          <p:cNvSpPr>
            <a:spLocks noGrp="1"/>
          </p:cNvSpPr>
          <p:nvPr>
            <p:ph type="body" idx="1"/>
          </p:nvPr>
        </p:nvSpPr>
        <p:spPr>
          <a:xfrm>
            <a:off x="837553" y="1144633"/>
            <a:ext cx="6462600" cy="3552300"/>
          </a:xfrm>
        </p:spPr>
        <p:txBody>
          <a:bodyPr/>
          <a:lstStyle/>
          <a:p>
            <a:r>
              <a:rPr lang="en-US" dirty="0"/>
              <a:t>Proper care to avoid RCE!</a:t>
            </a:r>
          </a:p>
          <a:p>
            <a:r>
              <a:rPr lang="en-US" dirty="0"/>
              <a:t>Debridement:</a:t>
            </a:r>
          </a:p>
          <a:p>
            <a:pPr lvl="1"/>
            <a:r>
              <a:rPr lang="en-US" sz="2000" dirty="0"/>
              <a:t>Clean up loose epithelium</a:t>
            </a:r>
          </a:p>
          <a:p>
            <a:pPr lvl="1"/>
            <a:r>
              <a:rPr lang="en-US" sz="2000" dirty="0"/>
              <a:t>Consider diamond burring</a:t>
            </a:r>
          </a:p>
          <a:p>
            <a:r>
              <a:rPr lang="en-US" dirty="0"/>
              <a:t>Management:</a:t>
            </a:r>
          </a:p>
          <a:p>
            <a:pPr lvl="1"/>
            <a:r>
              <a:rPr lang="en-US" sz="2000" dirty="0"/>
              <a:t>Prophylactic antibiotic </a:t>
            </a:r>
          </a:p>
          <a:p>
            <a:pPr lvl="1"/>
            <a:r>
              <a:rPr lang="en-US" sz="2000" dirty="0"/>
              <a:t>Optional BCL</a:t>
            </a:r>
          </a:p>
          <a:p>
            <a:pPr lvl="1"/>
            <a:r>
              <a:rPr lang="en-US" sz="2000" dirty="0"/>
              <a:t>Topical NSAID</a:t>
            </a: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31</a:t>
            </a:fld>
            <a:endParaRPr lang="en"/>
          </a:p>
        </p:txBody>
      </p:sp>
    </p:spTree>
    <p:extLst>
      <p:ext uri="{BB962C8B-B14F-4D97-AF65-F5344CB8AC3E}">
        <p14:creationId xmlns:p14="http://schemas.microsoft.com/office/powerpoint/2010/main" val="298754522"/>
      </p:ext>
    </p:extLst>
  </p:cSld>
  <p:clrMapOvr>
    <a:masterClrMapping/>
  </p:clrMapOvr>
  <p:transition>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RCE Management</a:t>
            </a:r>
          </a:p>
        </p:txBody>
      </p:sp>
      <p:sp>
        <p:nvSpPr>
          <p:cNvPr id="3" name="Text Placeholder 2"/>
          <p:cNvSpPr>
            <a:spLocks noGrp="1"/>
          </p:cNvSpPr>
          <p:nvPr>
            <p:ph type="body" idx="1"/>
          </p:nvPr>
        </p:nvSpPr>
        <p:spPr>
          <a:xfrm>
            <a:off x="893700" y="1285356"/>
            <a:ext cx="6462600" cy="3552300"/>
          </a:xfrm>
        </p:spPr>
        <p:txBody>
          <a:bodyPr/>
          <a:lstStyle/>
          <a:p>
            <a:r>
              <a:rPr lang="en-US" sz="2000" dirty="0"/>
              <a:t>Supportive:</a:t>
            </a:r>
          </a:p>
          <a:p>
            <a:pPr lvl="1"/>
            <a:r>
              <a:rPr lang="en-US" sz="1800" dirty="0"/>
              <a:t>Ocular lubricants</a:t>
            </a:r>
          </a:p>
          <a:p>
            <a:pPr lvl="1"/>
            <a:r>
              <a:rPr lang="en-US" sz="1800" dirty="0"/>
              <a:t>Pressure patch or BCL</a:t>
            </a:r>
          </a:p>
          <a:p>
            <a:pPr lvl="1"/>
            <a:r>
              <a:rPr lang="en-US" sz="1800" dirty="0"/>
              <a:t>Hypertonic saline once healing</a:t>
            </a:r>
          </a:p>
          <a:p>
            <a:r>
              <a:rPr lang="en-US" sz="2000" dirty="0"/>
              <a:t>Medical:</a:t>
            </a:r>
          </a:p>
          <a:p>
            <a:pPr lvl="1"/>
            <a:r>
              <a:rPr lang="en-US" sz="1800" dirty="0"/>
              <a:t>Prophylactic antibiotic</a:t>
            </a:r>
          </a:p>
          <a:p>
            <a:pPr lvl="1"/>
            <a:r>
              <a:rPr lang="en-US" sz="1800" dirty="0"/>
              <a:t>Topical steroids</a:t>
            </a:r>
          </a:p>
          <a:p>
            <a:pPr lvl="1"/>
            <a:r>
              <a:rPr lang="en-US" sz="1800" dirty="0"/>
              <a:t>Oral </a:t>
            </a:r>
            <a:r>
              <a:rPr lang="en-US" sz="1800" dirty="0" err="1"/>
              <a:t>tetracyclines</a:t>
            </a:r>
            <a:endParaRPr lang="en-US" sz="1800" dirty="0"/>
          </a:p>
          <a:p>
            <a:pPr lvl="1"/>
            <a:r>
              <a:rPr lang="en-US" sz="1800" dirty="0"/>
              <a:t>Biologics (e.g. amniotic membranes; autologous serum)</a:t>
            </a:r>
          </a:p>
          <a:p>
            <a:pPr marL="533400" lvl="1" indent="0">
              <a:buNone/>
            </a:pPr>
            <a:endParaRPr lang="en-US" sz="2000" dirty="0"/>
          </a:p>
          <a:p>
            <a:pPr lvl="1"/>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32</a:t>
            </a:fld>
            <a:endParaRPr lang="en"/>
          </a:p>
        </p:txBody>
      </p:sp>
    </p:spTree>
    <p:extLst>
      <p:ext uri="{BB962C8B-B14F-4D97-AF65-F5344CB8AC3E}">
        <p14:creationId xmlns:p14="http://schemas.microsoft.com/office/powerpoint/2010/main" val="3045171614"/>
      </p:ext>
    </p:extLst>
  </p:cSld>
  <p:clrMapOvr>
    <a:masterClrMapping/>
  </p:clrMapOvr>
  <p:transition>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RCE Management</a:t>
            </a:r>
          </a:p>
        </p:txBody>
      </p:sp>
      <p:sp>
        <p:nvSpPr>
          <p:cNvPr id="3" name="Text Placeholder 2"/>
          <p:cNvSpPr>
            <a:spLocks noGrp="1"/>
          </p:cNvSpPr>
          <p:nvPr>
            <p:ph type="body" idx="1"/>
          </p:nvPr>
        </p:nvSpPr>
        <p:spPr>
          <a:xfrm>
            <a:off x="893700" y="1285356"/>
            <a:ext cx="6462600" cy="3552300"/>
          </a:xfrm>
        </p:spPr>
        <p:txBody>
          <a:bodyPr/>
          <a:lstStyle/>
          <a:p>
            <a:r>
              <a:rPr lang="en-US" dirty="0"/>
              <a:t>Surgical:</a:t>
            </a:r>
          </a:p>
          <a:p>
            <a:pPr lvl="1"/>
            <a:r>
              <a:rPr lang="en-US" sz="2000" dirty="0"/>
              <a:t>Debridement / diamond burr polishing</a:t>
            </a:r>
          </a:p>
          <a:p>
            <a:pPr lvl="1"/>
            <a:r>
              <a:rPr lang="en-US" sz="2000" dirty="0"/>
              <a:t>Superficial keratectomy</a:t>
            </a:r>
          </a:p>
          <a:p>
            <a:pPr lvl="1"/>
            <a:r>
              <a:rPr lang="en-US" sz="2000" dirty="0"/>
              <a:t>Phototherapeutic keratectomy (PTK)</a:t>
            </a:r>
          </a:p>
          <a:p>
            <a:pPr lvl="1"/>
            <a:r>
              <a:rPr lang="en-US" sz="2000" dirty="0"/>
              <a:t>Anterior stromal puncture</a:t>
            </a:r>
          </a:p>
          <a:p>
            <a:r>
              <a:rPr lang="en-US" dirty="0"/>
              <a:t>Management:</a:t>
            </a:r>
          </a:p>
          <a:p>
            <a:pPr lvl="1"/>
            <a:r>
              <a:rPr lang="en-US" sz="2000" dirty="0"/>
              <a:t>Prevent infection</a:t>
            </a:r>
          </a:p>
          <a:p>
            <a:pPr lvl="1"/>
            <a:r>
              <a:rPr lang="en-US" sz="2000" dirty="0"/>
              <a:t>Patient comfort / minimize symptoms</a:t>
            </a:r>
          </a:p>
          <a:p>
            <a:pPr lvl="1"/>
            <a:r>
              <a:rPr lang="en-US" sz="2000" dirty="0"/>
              <a:t>Extended wear BCL for 6-12 weeks</a:t>
            </a:r>
          </a:p>
          <a:p>
            <a:pPr lvl="1"/>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33</a:t>
            </a:fld>
            <a:endParaRPr lang="en"/>
          </a:p>
        </p:txBody>
      </p:sp>
    </p:spTree>
    <p:extLst>
      <p:ext uri="{BB962C8B-B14F-4D97-AF65-F5344CB8AC3E}">
        <p14:creationId xmlns:p14="http://schemas.microsoft.com/office/powerpoint/2010/main" val="3384133345"/>
      </p:ext>
    </p:extLst>
  </p:cSld>
  <p:clrMapOvr>
    <a:masterClrMapping/>
  </p:clrMapOvr>
  <p:transition>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34</a:t>
            </a:fld>
            <a:endParaRPr lang="en"/>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921700"/>
            <a:ext cx="4295274" cy="3221456"/>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094" t="17310" r="14444" b="4990"/>
          <a:stretch/>
        </p:blipFill>
        <p:spPr>
          <a:xfrm>
            <a:off x="4533475" y="927030"/>
            <a:ext cx="4495800" cy="3216126"/>
          </a:xfrm>
          <a:prstGeom prst="rect">
            <a:avLst/>
          </a:prstGeom>
        </p:spPr>
      </p:pic>
    </p:spTree>
    <p:extLst>
      <p:ext uri="{BB962C8B-B14F-4D97-AF65-F5344CB8AC3E}">
        <p14:creationId xmlns:p14="http://schemas.microsoft.com/office/powerpoint/2010/main" val="1383356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5"/>
          <p:cNvSpPr txBox="1">
            <a:spLocks noGrp="1"/>
          </p:cNvSpPr>
          <p:nvPr>
            <p:ph type="ctrTitle"/>
          </p:nvPr>
        </p:nvSpPr>
        <p:spPr>
          <a:xfrm>
            <a:off x="685800" y="1583342"/>
            <a:ext cx="7772400" cy="115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Case</a:t>
            </a:r>
            <a:endParaRPr dirty="0"/>
          </a:p>
        </p:txBody>
      </p:sp>
      <p:sp>
        <p:nvSpPr>
          <p:cNvPr id="112" name="Google Shape;112;p15"/>
          <p:cNvSpPr txBox="1">
            <a:spLocks noGrp="1"/>
          </p:cNvSpPr>
          <p:nvPr>
            <p:ph type="subTitle" idx="1"/>
          </p:nvPr>
        </p:nvSpPr>
        <p:spPr>
          <a:xfrm>
            <a:off x="685800" y="2840053"/>
            <a:ext cx="7772400" cy="78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53 year old Caucasian Male</a:t>
            </a:r>
            <a:endParaRPr dirty="0"/>
          </a:p>
        </p:txBody>
      </p:sp>
      <p:sp>
        <p:nvSpPr>
          <p:cNvPr id="113" name="Google Shape;113;p15"/>
          <p:cNvSpPr txBox="1">
            <a:spLocks noGrp="1"/>
          </p:cNvSpPr>
          <p:nvPr>
            <p:ph type="sldNum" idx="12"/>
          </p:nvPr>
        </p:nvSpPr>
        <p:spPr>
          <a:xfrm>
            <a:off x="-125" y="4830281"/>
            <a:ext cx="9144000" cy="313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35</a:t>
            </a:fld>
            <a:endParaRPr/>
          </a:p>
        </p:txBody>
      </p:sp>
    </p:spTree>
    <p:extLst>
      <p:ext uri="{BB962C8B-B14F-4D97-AF65-F5344CB8AC3E}">
        <p14:creationId xmlns:p14="http://schemas.microsoft.com/office/powerpoint/2010/main" val="3466669422"/>
      </p:ext>
    </p:extLst>
  </p:cSld>
  <p:clrMapOvr>
    <a:masterClrMapping/>
  </p:clrMapOvr>
  <p:transition>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53 </a:t>
            </a:r>
            <a:r>
              <a:rPr lang="en-US" dirty="0" err="1"/>
              <a:t>yro</a:t>
            </a:r>
            <a:r>
              <a:rPr lang="en-US" dirty="0"/>
              <a:t> Caucasian Male</a:t>
            </a:r>
          </a:p>
        </p:txBody>
      </p:sp>
      <p:sp>
        <p:nvSpPr>
          <p:cNvPr id="6" name="Text Placeholder 5"/>
          <p:cNvSpPr>
            <a:spLocks noGrp="1"/>
          </p:cNvSpPr>
          <p:nvPr>
            <p:ph type="body" idx="1"/>
          </p:nvPr>
        </p:nvSpPr>
        <p:spPr>
          <a:xfrm>
            <a:off x="893699" y="1373588"/>
            <a:ext cx="7586875" cy="3552300"/>
          </a:xfrm>
        </p:spPr>
        <p:txBody>
          <a:bodyPr/>
          <a:lstStyle/>
          <a:p>
            <a:pPr marL="114300" indent="0">
              <a:buNone/>
            </a:pPr>
            <a:r>
              <a:rPr lang="en-US" sz="2000" dirty="0"/>
              <a:t>CC:		“Foggy vision”</a:t>
            </a:r>
          </a:p>
          <a:p>
            <a:pPr marL="114300" indent="0">
              <a:buNone/>
            </a:pPr>
            <a:r>
              <a:rPr lang="en-US" sz="2000" dirty="0"/>
              <a:t>HPI:		Onset 3 weeks ag with worsening vision</a:t>
            </a:r>
          </a:p>
          <a:p>
            <a:pPr marL="114300" indent="0">
              <a:buNone/>
            </a:pPr>
            <a:r>
              <a:rPr lang="en-US" sz="2000" dirty="0"/>
              <a:t>		Denies pain, recent illness</a:t>
            </a:r>
          </a:p>
          <a:p>
            <a:pPr marL="114300" indent="0">
              <a:buNone/>
            </a:pPr>
            <a:r>
              <a:rPr lang="en-US" sz="2000" dirty="0"/>
              <a:t>POH:		Cardiomyopathy – ventricular tachycardia</a:t>
            </a:r>
          </a:p>
          <a:p>
            <a:pPr marL="114300" indent="0">
              <a:buNone/>
            </a:pPr>
            <a:r>
              <a:rPr lang="en-US" sz="2000" dirty="0"/>
              <a:t>		Arthritis</a:t>
            </a:r>
          </a:p>
          <a:p>
            <a:pPr marL="114300" indent="0">
              <a:buNone/>
            </a:pPr>
            <a:r>
              <a:rPr lang="en-US" sz="2000" dirty="0"/>
              <a:t>PMH:		Unremarkable</a:t>
            </a:r>
          </a:p>
          <a:p>
            <a:pPr marL="114300" indent="0">
              <a:buNone/>
            </a:pPr>
            <a:r>
              <a:rPr lang="en-US" sz="2000" dirty="0"/>
              <a:t>MED:		None</a:t>
            </a:r>
          </a:p>
          <a:p>
            <a:pPr marL="114300" indent="0">
              <a:buNone/>
            </a:pPr>
            <a:r>
              <a:rPr lang="en-US" sz="2000" dirty="0"/>
              <a:t>ALL:		NKDA, NKDA</a:t>
            </a:r>
          </a:p>
          <a:p>
            <a:pPr marL="114300" indent="0">
              <a:buNone/>
            </a:pPr>
            <a:endParaRPr lang="en-US" dirty="0"/>
          </a:p>
          <a:p>
            <a:pPr marL="114300" indent="0">
              <a:buNone/>
            </a:pPr>
            <a:endParaRPr lang="en-US" dirty="0"/>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36</a:t>
            </a:fld>
            <a:endParaRPr lang="en"/>
          </a:p>
        </p:txBody>
      </p:sp>
    </p:spTree>
    <p:extLst>
      <p:ext uri="{BB962C8B-B14F-4D97-AF65-F5344CB8AC3E}">
        <p14:creationId xmlns:p14="http://schemas.microsoft.com/office/powerpoint/2010/main" val="19141617"/>
      </p:ext>
    </p:extLst>
  </p:cSld>
  <p:clrMapOvr>
    <a:masterClrMapping/>
  </p:clrMapOvr>
  <p:transition>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Examination</a:t>
            </a:r>
          </a:p>
        </p:txBody>
      </p:sp>
      <p:sp>
        <p:nvSpPr>
          <p:cNvPr id="6" name="Text Placeholder 5"/>
          <p:cNvSpPr>
            <a:spLocks noGrp="1"/>
          </p:cNvSpPr>
          <p:nvPr>
            <p:ph type="body" idx="1"/>
          </p:nvPr>
        </p:nvSpPr>
        <p:spPr>
          <a:xfrm>
            <a:off x="893699" y="1373588"/>
            <a:ext cx="7586875" cy="3552300"/>
          </a:xfrm>
        </p:spPr>
        <p:txBody>
          <a:bodyPr/>
          <a:lstStyle/>
          <a:p>
            <a:pPr marL="114300" indent="0">
              <a:buNone/>
            </a:pPr>
            <a:r>
              <a:rPr lang="en-US" dirty="0"/>
              <a:t>VA(</a:t>
            </a:r>
            <a:r>
              <a:rPr lang="en-US" dirty="0" err="1"/>
              <a:t>sc</a:t>
            </a:r>
            <a:r>
              <a:rPr lang="en-US" dirty="0"/>
              <a:t>):	OD 20/40	PH 20/20</a:t>
            </a:r>
          </a:p>
          <a:p>
            <a:pPr marL="114300" indent="0">
              <a:buNone/>
            </a:pPr>
            <a:r>
              <a:rPr lang="en-US" dirty="0"/>
              <a:t>		OS 20/70	PH 20/50</a:t>
            </a:r>
          </a:p>
          <a:p>
            <a:pPr marL="114300" indent="0">
              <a:buNone/>
            </a:pPr>
            <a:r>
              <a:rPr lang="en-US" dirty="0"/>
              <a:t>EOMs:	WNL OD, OS</a:t>
            </a:r>
          </a:p>
          <a:p>
            <a:pPr marL="114300" indent="0">
              <a:buNone/>
            </a:pPr>
            <a:r>
              <a:rPr lang="en-US" dirty="0"/>
              <a:t>CF:		FTFC OD, OS </a:t>
            </a:r>
          </a:p>
          <a:p>
            <a:pPr marL="114300" indent="0">
              <a:buNone/>
            </a:pPr>
            <a:r>
              <a:rPr lang="en-US" dirty="0"/>
              <a:t>Pupils:	PERRL (-) APD OD, OS</a:t>
            </a:r>
          </a:p>
          <a:p>
            <a:pPr marL="114300" indent="0">
              <a:buNone/>
            </a:pPr>
            <a:r>
              <a:rPr lang="en-US" dirty="0"/>
              <a:t>IOPs:		OD 16 mmHg, OS 19 mmHg</a:t>
            </a:r>
          </a:p>
          <a:p>
            <a:pPr marL="114300" indent="0">
              <a:buNone/>
            </a:pPr>
            <a:endParaRPr lang="en-US" dirty="0"/>
          </a:p>
          <a:p>
            <a:pPr marL="114300" indent="0">
              <a:buNone/>
            </a:pPr>
            <a:endParaRPr lang="en-US" dirty="0"/>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37</a:t>
            </a:fld>
            <a:endParaRPr lang="en"/>
          </a:p>
        </p:txBody>
      </p:sp>
    </p:spTree>
    <p:extLst>
      <p:ext uri="{BB962C8B-B14F-4D97-AF65-F5344CB8AC3E}">
        <p14:creationId xmlns:p14="http://schemas.microsoft.com/office/powerpoint/2010/main" val="3466898453"/>
      </p:ext>
    </p:extLst>
  </p:cSld>
  <p:clrMapOvr>
    <a:masterClrMapping/>
  </p:clrMapOvr>
  <p:transition>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1"/>
          <p:cNvSpPr txBox="1">
            <a:spLocks noGrp="1"/>
          </p:cNvSpPr>
          <p:nvPr>
            <p:ph type="title"/>
          </p:nvPr>
        </p:nvSpPr>
        <p:spPr>
          <a:xfrm>
            <a:off x="850836" y="848175"/>
            <a:ext cx="3094800" cy="655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400" dirty="0"/>
              <a:t>Biomicroscopy OS</a:t>
            </a:r>
            <a:endParaRPr sz="2400" dirty="0"/>
          </a:p>
        </p:txBody>
      </p:sp>
      <p:sp>
        <p:nvSpPr>
          <p:cNvPr id="162" name="Google Shape;162;p21"/>
          <p:cNvSpPr txBox="1">
            <a:spLocks noGrp="1"/>
          </p:cNvSpPr>
          <p:nvPr>
            <p:ph type="body" idx="1"/>
          </p:nvPr>
        </p:nvSpPr>
        <p:spPr>
          <a:xfrm>
            <a:off x="850836" y="1628775"/>
            <a:ext cx="3599719" cy="1639200"/>
          </a:xfrm>
          <a:prstGeom prst="rect">
            <a:avLst/>
          </a:prstGeom>
        </p:spPr>
        <p:txBody>
          <a:bodyPr spcFirstLastPara="1" wrap="square" lIns="91425" tIns="91425" rIns="91425" bIns="91425" anchor="t" anchorCtr="0">
            <a:noAutofit/>
          </a:bodyPr>
          <a:lstStyle/>
          <a:p>
            <a:pPr marL="342900">
              <a:spcAft>
                <a:spcPts val="600"/>
              </a:spcAft>
            </a:pPr>
            <a:r>
              <a:rPr lang="en" sz="1800" dirty="0"/>
              <a:t>Lid telangectasia</a:t>
            </a:r>
          </a:p>
          <a:p>
            <a:pPr marL="342900">
              <a:spcAft>
                <a:spcPts val="600"/>
              </a:spcAft>
            </a:pPr>
            <a:r>
              <a:rPr lang="en" sz="1800" dirty="0"/>
              <a:t>2.5 mm round, centered full thickness edema</a:t>
            </a:r>
          </a:p>
          <a:p>
            <a:pPr marL="342900">
              <a:spcAft>
                <a:spcPts val="600"/>
              </a:spcAft>
            </a:pPr>
            <a:r>
              <a:rPr lang="en" sz="1800" dirty="0"/>
              <a:t>(+) punctate staining centrally</a:t>
            </a:r>
          </a:p>
          <a:p>
            <a:pPr marL="342900">
              <a:spcAft>
                <a:spcPts val="600"/>
              </a:spcAft>
            </a:pPr>
            <a:r>
              <a:rPr lang="en" sz="1800" dirty="0"/>
              <a:t>Coin-shaped KPs on the endothelium</a:t>
            </a:r>
          </a:p>
          <a:p>
            <a:pPr marL="342900">
              <a:spcAft>
                <a:spcPts val="600"/>
              </a:spcAft>
            </a:pPr>
            <a:r>
              <a:rPr lang="en" sz="1800" dirty="0"/>
              <a:t>No apparent cells/flare</a:t>
            </a:r>
          </a:p>
        </p:txBody>
      </p:sp>
      <p:sp>
        <p:nvSpPr>
          <p:cNvPr id="164" name="Google Shape;164;p21"/>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38</a:t>
            </a:fld>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2635" t="10749" r="10077" b="9664"/>
          <a:stretch/>
        </p:blipFill>
        <p:spPr>
          <a:xfrm>
            <a:off x="4450555" y="848175"/>
            <a:ext cx="4486589" cy="3465069"/>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1318" t="2687" r="7985" b="3463"/>
          <a:stretch/>
        </p:blipFill>
        <p:spPr>
          <a:xfrm>
            <a:off x="4450555" y="571155"/>
            <a:ext cx="4607808" cy="4019108"/>
          </a:xfrm>
          <a:prstGeom prst="rect">
            <a:avLst/>
          </a:prstGeom>
        </p:spPr>
      </p:pic>
      <p:sp>
        <p:nvSpPr>
          <p:cNvPr id="6" name="Rectangle 5"/>
          <p:cNvSpPr/>
          <p:nvPr/>
        </p:nvSpPr>
        <p:spPr>
          <a:xfrm>
            <a:off x="1442078" y="4253398"/>
            <a:ext cx="6917278"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a:solidFill>
                  <a:schemeClr val="accent4"/>
                </a:solidFill>
              </a:rPr>
              <a:t>Corneal </a:t>
            </a:r>
            <a:r>
              <a:rPr lang="en-US" sz="5400" b="1" dirty="0" err="1">
                <a:ln/>
                <a:solidFill>
                  <a:schemeClr val="accent4"/>
                </a:solidFill>
              </a:rPr>
              <a:t>H</a:t>
            </a:r>
            <a:r>
              <a:rPr lang="en-US" sz="5400" b="1" cap="none" spc="0" dirty="0" err="1">
                <a:ln/>
                <a:solidFill>
                  <a:schemeClr val="accent4"/>
                </a:solidFill>
                <a:effectLst/>
              </a:rPr>
              <a:t>ypothesia</a:t>
            </a:r>
            <a:r>
              <a:rPr lang="en-US" sz="5400" b="1" cap="none" spc="0" dirty="0">
                <a:ln/>
                <a:solidFill>
                  <a:schemeClr val="accent4"/>
                </a:solidFill>
                <a:effectLst/>
              </a:rPr>
              <a:t>!</a:t>
            </a:r>
          </a:p>
        </p:txBody>
      </p:sp>
    </p:spTree>
    <p:extLst>
      <p:ext uri="{BB962C8B-B14F-4D97-AF65-F5344CB8AC3E}">
        <p14:creationId xmlns:p14="http://schemas.microsoft.com/office/powerpoint/2010/main" val="3775788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28"/>
          <p:cNvSpPr txBox="1">
            <a:spLocks noGrp="1"/>
          </p:cNvSpPr>
          <p:nvPr>
            <p:ph type="title"/>
          </p:nvPr>
        </p:nvSpPr>
        <p:spPr>
          <a:xfrm>
            <a:off x="1207850" y="855506"/>
            <a:ext cx="6728400" cy="35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Case:  Assessment &amp; Plan</a:t>
            </a:r>
            <a:endParaRPr dirty="0"/>
          </a:p>
        </p:txBody>
      </p:sp>
      <p:sp>
        <p:nvSpPr>
          <p:cNvPr id="376" name="Google Shape;376;p28"/>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39</a:t>
            </a:fld>
            <a:endParaRPr dirty="0"/>
          </a:p>
        </p:txBody>
      </p:sp>
      <p:grpSp>
        <p:nvGrpSpPr>
          <p:cNvPr id="377" name="Google Shape;377;p28"/>
          <p:cNvGrpSpPr/>
          <p:nvPr/>
        </p:nvGrpSpPr>
        <p:grpSpPr>
          <a:xfrm>
            <a:off x="5632317" y="1646975"/>
            <a:ext cx="3305700" cy="3426903"/>
            <a:chOff x="5632317" y="1189775"/>
            <a:chExt cx="3305700" cy="3426903"/>
          </a:xfrm>
        </p:grpSpPr>
        <p:sp>
          <p:nvSpPr>
            <p:cNvPr id="378" name="Google Shape;378;p28"/>
            <p:cNvSpPr/>
            <p:nvPr/>
          </p:nvSpPr>
          <p:spPr>
            <a:xfrm>
              <a:off x="5632317" y="1189775"/>
              <a:ext cx="3305700" cy="669000"/>
            </a:xfrm>
            <a:prstGeom prst="chevron">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lt1"/>
                  </a:solidFill>
                  <a:latin typeface="Saira Semi Condensed"/>
                  <a:ea typeface="Saira Semi Condensed"/>
                  <a:cs typeface="Saira Semi Condensed"/>
                  <a:sym typeface="Saira Semi Condensed"/>
                </a:rPr>
                <a:t>Management</a:t>
              </a:r>
              <a:endParaRPr dirty="0">
                <a:solidFill>
                  <a:schemeClr val="lt1"/>
                </a:solidFill>
                <a:latin typeface="Saira Semi Condensed"/>
                <a:ea typeface="Saira Semi Condensed"/>
                <a:cs typeface="Saira Semi Condensed"/>
                <a:sym typeface="Saira Semi Condensed"/>
              </a:endParaRPr>
            </a:p>
          </p:txBody>
        </p:sp>
        <p:sp>
          <p:nvSpPr>
            <p:cNvPr id="379" name="Google Shape;379;p28"/>
            <p:cNvSpPr txBox="1"/>
            <p:nvPr/>
          </p:nvSpPr>
          <p:spPr>
            <a:xfrm>
              <a:off x="6167067" y="2000978"/>
              <a:ext cx="2236200" cy="261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200" dirty="0">
                  <a:solidFill>
                    <a:schemeClr val="dk1"/>
                  </a:solidFill>
                  <a:latin typeface="Inria Sans Light"/>
                  <a:ea typeface="Inria Sans Light"/>
                  <a:cs typeface="Inria Sans Light"/>
                  <a:sym typeface="Inria Sans Light"/>
                </a:rPr>
                <a:t>Anti-inflammatory</a:t>
              </a:r>
              <a:endParaRPr lang="en" sz="1200" dirty="0">
                <a:solidFill>
                  <a:schemeClr val="dk1"/>
                </a:solidFill>
                <a:latin typeface="Inria Sans Light"/>
                <a:ea typeface="Inria Sans Light"/>
                <a:cs typeface="Inria Sans Light"/>
                <a:sym typeface="Inria Sans Light"/>
              </a:endParaRPr>
            </a:p>
            <a:p>
              <a:pPr marL="171450" lvl="0" indent="-171450" algn="l" rtl="0">
                <a:lnSpc>
                  <a:spcPct val="115000"/>
                </a:lnSpc>
                <a:spcBef>
                  <a:spcPts val="0"/>
                </a:spcBef>
                <a:spcAft>
                  <a:spcPts val="0"/>
                </a:spcAft>
                <a:buFont typeface="Arial" panose="020B0604020202020204" pitchFamily="34" charset="0"/>
                <a:buChar char="•"/>
              </a:pPr>
              <a:r>
                <a:rPr lang="en-US" sz="1200" dirty="0" err="1">
                  <a:solidFill>
                    <a:schemeClr val="dk1"/>
                  </a:solidFill>
                  <a:latin typeface="Inria Sans Light"/>
                  <a:ea typeface="Inria Sans Light"/>
                  <a:cs typeface="Inria Sans Light"/>
                  <a:sym typeface="Inria Sans Light"/>
                </a:rPr>
                <a:t>Durezol</a:t>
              </a:r>
              <a:r>
                <a:rPr lang="en-US" sz="1200" dirty="0">
                  <a:solidFill>
                    <a:schemeClr val="dk1"/>
                  </a:solidFill>
                  <a:latin typeface="Inria Sans Light"/>
                  <a:ea typeface="Inria Sans Light"/>
                  <a:cs typeface="Inria Sans Light"/>
                  <a:sym typeface="Inria Sans Light"/>
                </a:rPr>
                <a:t> 6x/day for 1-2 days</a:t>
              </a:r>
            </a:p>
            <a:p>
              <a:pPr marL="171450" lvl="0" indent="-171450" algn="l" rtl="0">
                <a:lnSpc>
                  <a:spcPct val="115000"/>
                </a:lnSpc>
                <a:spcBef>
                  <a:spcPts val="0"/>
                </a:spcBef>
                <a:spcAft>
                  <a:spcPts val="0"/>
                </a:spcAft>
                <a:buFont typeface="Arial" panose="020B0604020202020204" pitchFamily="34" charset="0"/>
                <a:buChar char="•"/>
              </a:pPr>
              <a:r>
                <a:rPr lang="en-US" sz="1200" dirty="0">
                  <a:solidFill>
                    <a:schemeClr val="dk1"/>
                  </a:solidFill>
                  <a:latin typeface="Inria Sans Light"/>
                  <a:ea typeface="Inria Sans Light"/>
                  <a:cs typeface="Inria Sans Light"/>
                  <a:sym typeface="Inria Sans Light"/>
                </a:rPr>
                <a:t>QID x 3 days</a:t>
              </a:r>
            </a:p>
            <a:p>
              <a:pPr lvl="0" algn="l" rtl="0">
                <a:lnSpc>
                  <a:spcPct val="115000"/>
                </a:lnSpc>
                <a:spcBef>
                  <a:spcPts val="0"/>
                </a:spcBef>
                <a:spcAft>
                  <a:spcPts val="0"/>
                </a:spcAft>
              </a:pPr>
              <a:endParaRPr lang="en-US" sz="1200" dirty="0">
                <a:solidFill>
                  <a:schemeClr val="dk1"/>
                </a:solidFill>
                <a:latin typeface="Inria Sans Light"/>
                <a:ea typeface="Inria Sans Light"/>
                <a:cs typeface="Inria Sans Light"/>
                <a:sym typeface="Inria Sans Light"/>
              </a:endParaRPr>
            </a:p>
            <a:p>
              <a:pPr lvl="0" algn="l" rtl="0">
                <a:lnSpc>
                  <a:spcPct val="115000"/>
                </a:lnSpc>
                <a:spcBef>
                  <a:spcPts val="0"/>
                </a:spcBef>
                <a:spcAft>
                  <a:spcPts val="0"/>
                </a:spcAft>
              </a:pPr>
              <a:r>
                <a:rPr lang="en-US" sz="1200" dirty="0">
                  <a:solidFill>
                    <a:schemeClr val="dk1"/>
                  </a:solidFill>
                  <a:latin typeface="Inria Sans Light"/>
                  <a:ea typeface="Inria Sans Light"/>
                  <a:cs typeface="Inria Sans Light"/>
                  <a:sym typeface="Inria Sans Light"/>
                </a:rPr>
                <a:t>PCP referral:</a:t>
              </a:r>
            </a:p>
            <a:p>
              <a:pPr marL="171450" lvl="0" indent="-171450" algn="l" rtl="0">
                <a:lnSpc>
                  <a:spcPct val="115000"/>
                </a:lnSpc>
                <a:spcBef>
                  <a:spcPts val="0"/>
                </a:spcBef>
                <a:spcAft>
                  <a:spcPts val="0"/>
                </a:spcAft>
                <a:buFont typeface="Arial" panose="020B0604020202020204" pitchFamily="34" charset="0"/>
                <a:buChar char="•"/>
              </a:pPr>
              <a:r>
                <a:rPr lang="en-US" sz="1200" dirty="0">
                  <a:solidFill>
                    <a:schemeClr val="dk1"/>
                  </a:solidFill>
                  <a:latin typeface="Inria Sans Light"/>
                  <a:ea typeface="Inria Sans Light"/>
                  <a:cs typeface="Inria Sans Light"/>
                  <a:sym typeface="Inria Sans Light"/>
                </a:rPr>
                <a:t>CBC with diff</a:t>
              </a:r>
            </a:p>
            <a:p>
              <a:pPr marL="171450" lvl="0" indent="-171450" algn="l" rtl="0">
                <a:lnSpc>
                  <a:spcPct val="115000"/>
                </a:lnSpc>
                <a:spcBef>
                  <a:spcPts val="0"/>
                </a:spcBef>
                <a:spcAft>
                  <a:spcPts val="0"/>
                </a:spcAft>
                <a:buFont typeface="Arial" panose="020B0604020202020204" pitchFamily="34" charset="0"/>
                <a:buChar char="•"/>
              </a:pPr>
              <a:r>
                <a:rPr lang="en-US" sz="1200" dirty="0">
                  <a:solidFill>
                    <a:schemeClr val="dk1"/>
                  </a:solidFill>
                  <a:latin typeface="Inria Sans Light"/>
                  <a:ea typeface="Inria Sans Light"/>
                  <a:cs typeface="Inria Sans Light"/>
                  <a:sym typeface="Inria Sans Light"/>
                </a:rPr>
                <a:t>HIV testing</a:t>
              </a:r>
            </a:p>
            <a:p>
              <a:pPr marL="171450" lvl="0" indent="-171450" algn="l" rtl="0">
                <a:lnSpc>
                  <a:spcPct val="115000"/>
                </a:lnSpc>
                <a:spcBef>
                  <a:spcPts val="0"/>
                </a:spcBef>
                <a:spcAft>
                  <a:spcPts val="0"/>
                </a:spcAft>
                <a:buFont typeface="Arial" panose="020B0604020202020204" pitchFamily="34" charset="0"/>
                <a:buChar char="•"/>
              </a:pPr>
              <a:r>
                <a:rPr lang="en-US" sz="1200" dirty="0">
                  <a:solidFill>
                    <a:schemeClr val="dk1"/>
                  </a:solidFill>
                  <a:latin typeface="Inria Sans Light"/>
                  <a:ea typeface="Inria Sans Light"/>
                  <a:cs typeface="Inria Sans Light"/>
                  <a:sym typeface="Inria Sans Light"/>
                </a:rPr>
                <a:t>Oral antiviral</a:t>
              </a:r>
            </a:p>
            <a:p>
              <a:pPr marL="171450" lvl="0" indent="-171450" algn="l" rtl="0">
                <a:lnSpc>
                  <a:spcPct val="115000"/>
                </a:lnSpc>
                <a:spcBef>
                  <a:spcPts val="0"/>
                </a:spcBef>
                <a:spcAft>
                  <a:spcPts val="0"/>
                </a:spcAft>
                <a:buFont typeface="Arial" panose="020B0604020202020204" pitchFamily="34" charset="0"/>
                <a:buChar char="•"/>
              </a:pPr>
              <a:endParaRPr lang="en-US" sz="1200" dirty="0">
                <a:solidFill>
                  <a:schemeClr val="dk1"/>
                </a:solidFill>
                <a:latin typeface="Inria Sans Light"/>
                <a:ea typeface="Inria Sans Light"/>
                <a:cs typeface="Inria Sans Light"/>
                <a:sym typeface="Inria Sans Light"/>
              </a:endParaRPr>
            </a:p>
            <a:p>
              <a:pPr lvl="0" algn="l" rtl="0">
                <a:lnSpc>
                  <a:spcPct val="115000"/>
                </a:lnSpc>
                <a:spcBef>
                  <a:spcPts val="0"/>
                </a:spcBef>
                <a:spcAft>
                  <a:spcPts val="0"/>
                </a:spcAft>
              </a:pPr>
              <a:r>
                <a:rPr lang="en-US" sz="1200" dirty="0">
                  <a:solidFill>
                    <a:schemeClr val="dk1"/>
                  </a:solidFill>
                  <a:latin typeface="Inria Sans Light"/>
                  <a:ea typeface="Inria Sans Light"/>
                  <a:cs typeface="Inria Sans Light"/>
                  <a:sym typeface="Inria Sans Light"/>
                </a:rPr>
                <a:t>RTC 4 days</a:t>
              </a:r>
            </a:p>
          </p:txBody>
        </p:sp>
      </p:grpSp>
      <p:grpSp>
        <p:nvGrpSpPr>
          <p:cNvPr id="380" name="Google Shape;380;p28"/>
          <p:cNvGrpSpPr/>
          <p:nvPr/>
        </p:nvGrpSpPr>
        <p:grpSpPr>
          <a:xfrm>
            <a:off x="0" y="1647189"/>
            <a:ext cx="3546900" cy="3482836"/>
            <a:chOff x="0" y="1189989"/>
            <a:chExt cx="3546900" cy="3482836"/>
          </a:xfrm>
        </p:grpSpPr>
        <p:sp>
          <p:nvSpPr>
            <p:cNvPr id="381" name="Google Shape;381;p28"/>
            <p:cNvSpPr/>
            <p:nvPr/>
          </p:nvSpPr>
          <p:spPr>
            <a:xfrm>
              <a:off x="0" y="1189989"/>
              <a:ext cx="3546900" cy="669000"/>
            </a:xfrm>
            <a:prstGeom prst="homePlate">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lt1"/>
                  </a:solidFill>
                  <a:latin typeface="Saira Semi Condensed"/>
                  <a:ea typeface="Saira Semi Condensed"/>
                  <a:cs typeface="Saira Semi Condensed"/>
                  <a:sym typeface="Saira Semi Condensed"/>
                </a:rPr>
                <a:t>Herpesviral keratitis OS</a:t>
              </a:r>
              <a:endParaRPr dirty="0">
                <a:solidFill>
                  <a:schemeClr val="lt1"/>
                </a:solidFill>
                <a:latin typeface="Saira Semi Condensed"/>
                <a:ea typeface="Saira Semi Condensed"/>
                <a:cs typeface="Saira Semi Condensed"/>
                <a:sym typeface="Saira Semi Condensed"/>
              </a:endParaRPr>
            </a:p>
          </p:txBody>
        </p:sp>
        <p:sp>
          <p:nvSpPr>
            <p:cNvPr id="382" name="Google Shape;382;p28"/>
            <p:cNvSpPr txBox="1"/>
            <p:nvPr/>
          </p:nvSpPr>
          <p:spPr>
            <a:xfrm>
              <a:off x="655361" y="2057125"/>
              <a:ext cx="2236200" cy="261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dirty="0">
                  <a:solidFill>
                    <a:schemeClr val="dk1"/>
                  </a:solidFill>
                  <a:latin typeface="Inria Sans Light"/>
                  <a:ea typeface="Inria Sans Light"/>
                  <a:cs typeface="Inria Sans Light"/>
                  <a:sym typeface="Inria Sans Light"/>
                </a:rPr>
                <a:t>ICD10:</a:t>
              </a:r>
            </a:p>
            <a:p>
              <a:pPr marL="171450" lvl="0" indent="-171450" algn="l" rtl="0">
                <a:lnSpc>
                  <a:spcPct val="115000"/>
                </a:lnSpc>
                <a:spcBef>
                  <a:spcPts val="0"/>
                </a:spcBef>
                <a:spcAft>
                  <a:spcPts val="0"/>
                </a:spcAft>
                <a:buFont typeface="Arial" panose="020B0604020202020204" pitchFamily="34" charset="0"/>
                <a:buChar char="•"/>
              </a:pPr>
              <a:r>
                <a:rPr lang="en" sz="1200" dirty="0">
                  <a:solidFill>
                    <a:schemeClr val="dk1"/>
                  </a:solidFill>
                  <a:latin typeface="Inria Sans Light"/>
                  <a:ea typeface="Inria Sans Light"/>
                  <a:cs typeface="Inria Sans Light"/>
                  <a:sym typeface="Inria Sans Light"/>
                </a:rPr>
                <a:t>B00.52</a:t>
              </a:r>
            </a:p>
            <a:p>
              <a:pPr marL="171450" lvl="0" indent="-171450" algn="l" rtl="0">
                <a:lnSpc>
                  <a:spcPct val="115000"/>
                </a:lnSpc>
                <a:spcBef>
                  <a:spcPts val="0"/>
                </a:spcBef>
                <a:spcAft>
                  <a:spcPts val="0"/>
                </a:spcAft>
                <a:buFont typeface="Arial" panose="020B0604020202020204" pitchFamily="34" charset="0"/>
                <a:buChar char="•"/>
              </a:pPr>
              <a:r>
                <a:rPr lang="en" sz="1200" dirty="0">
                  <a:solidFill>
                    <a:schemeClr val="dk1"/>
                  </a:solidFill>
                  <a:latin typeface="Inria Sans Light"/>
                  <a:ea typeface="Inria Sans Light"/>
                  <a:cs typeface="Inria Sans Light"/>
                  <a:sym typeface="Inria Sans Light"/>
                </a:rPr>
                <a:t>Endotheliitis</a:t>
              </a:r>
            </a:p>
          </p:txBody>
        </p:sp>
      </p:grpSp>
      <p:grpSp>
        <p:nvGrpSpPr>
          <p:cNvPr id="383" name="Google Shape;383;p28"/>
          <p:cNvGrpSpPr/>
          <p:nvPr/>
        </p:nvGrpSpPr>
        <p:grpSpPr>
          <a:xfrm>
            <a:off x="2950430" y="1646975"/>
            <a:ext cx="3305700" cy="3483050"/>
            <a:chOff x="2944204" y="1189775"/>
            <a:chExt cx="3305700" cy="3483050"/>
          </a:xfrm>
        </p:grpSpPr>
        <p:sp>
          <p:nvSpPr>
            <p:cNvPr id="384" name="Google Shape;384;p28"/>
            <p:cNvSpPr/>
            <p:nvPr/>
          </p:nvSpPr>
          <p:spPr>
            <a:xfrm>
              <a:off x="2944204" y="1189775"/>
              <a:ext cx="3305700" cy="669000"/>
            </a:xfrm>
            <a:prstGeom prst="chevron">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lt1"/>
                  </a:solidFill>
                  <a:latin typeface="Saira Semi Condensed"/>
                  <a:ea typeface="Saira Semi Condensed"/>
                  <a:cs typeface="Saira Semi Condensed"/>
                  <a:sym typeface="Saira Semi Condensed"/>
                </a:rPr>
                <a:t>Etiologies</a:t>
              </a:r>
              <a:endParaRPr dirty="0">
                <a:solidFill>
                  <a:schemeClr val="lt1"/>
                </a:solidFill>
                <a:latin typeface="Saira Semi Condensed"/>
                <a:ea typeface="Saira Semi Condensed"/>
                <a:cs typeface="Saira Semi Condensed"/>
                <a:sym typeface="Saira Semi Condensed"/>
              </a:endParaRPr>
            </a:p>
          </p:txBody>
        </p:sp>
        <p:sp>
          <p:nvSpPr>
            <p:cNvPr id="385" name="Google Shape;385;p28"/>
            <p:cNvSpPr txBox="1"/>
            <p:nvPr/>
          </p:nvSpPr>
          <p:spPr>
            <a:xfrm>
              <a:off x="3478949" y="2057125"/>
              <a:ext cx="2236200" cy="261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200" dirty="0">
                  <a:solidFill>
                    <a:schemeClr val="dk1"/>
                  </a:solidFill>
                  <a:latin typeface="Inria Sans Light"/>
                  <a:ea typeface="Inria Sans Light"/>
                  <a:cs typeface="Inria Sans Light"/>
                  <a:sym typeface="Inria Sans Light"/>
                </a:rPr>
                <a:t>Herpes simplex virus</a:t>
              </a:r>
            </a:p>
            <a:p>
              <a:pPr marL="0" lvl="0" indent="0" algn="l" rtl="0">
                <a:lnSpc>
                  <a:spcPct val="115000"/>
                </a:lnSpc>
                <a:spcBef>
                  <a:spcPts val="0"/>
                </a:spcBef>
                <a:spcAft>
                  <a:spcPts val="0"/>
                </a:spcAft>
                <a:buNone/>
              </a:pPr>
              <a:endParaRPr lang="en-US" sz="1200" dirty="0">
                <a:solidFill>
                  <a:schemeClr val="dk1"/>
                </a:solidFill>
                <a:latin typeface="Inria Sans Light"/>
                <a:ea typeface="Inria Sans Light"/>
                <a:cs typeface="Inria Sans Light"/>
                <a:sym typeface="Inria Sans Light"/>
              </a:endParaRPr>
            </a:p>
            <a:p>
              <a:pPr marL="0" lvl="0" indent="0" algn="l" rtl="0">
                <a:lnSpc>
                  <a:spcPct val="115000"/>
                </a:lnSpc>
                <a:spcBef>
                  <a:spcPts val="0"/>
                </a:spcBef>
                <a:spcAft>
                  <a:spcPts val="0"/>
                </a:spcAft>
                <a:buNone/>
              </a:pPr>
              <a:r>
                <a:rPr lang="en-US" sz="1200" dirty="0">
                  <a:solidFill>
                    <a:schemeClr val="dk1"/>
                  </a:solidFill>
                  <a:latin typeface="Inria Sans Light"/>
                  <a:ea typeface="Inria Sans Light"/>
                  <a:cs typeface="Inria Sans Light"/>
                  <a:sym typeface="Inria Sans Light"/>
                </a:rPr>
                <a:t>Herpes zoster virus</a:t>
              </a:r>
            </a:p>
            <a:p>
              <a:pPr marL="0" lvl="0" indent="0" algn="l" rtl="0">
                <a:lnSpc>
                  <a:spcPct val="115000"/>
                </a:lnSpc>
                <a:spcBef>
                  <a:spcPts val="0"/>
                </a:spcBef>
                <a:spcAft>
                  <a:spcPts val="0"/>
                </a:spcAft>
                <a:buNone/>
              </a:pPr>
              <a:endParaRPr lang="en-US" sz="1200" dirty="0">
                <a:solidFill>
                  <a:schemeClr val="dk1"/>
                </a:solidFill>
                <a:latin typeface="Inria Sans Light"/>
                <a:ea typeface="Inria Sans Light"/>
                <a:cs typeface="Inria Sans Light"/>
                <a:sym typeface="Inria Sans Light"/>
              </a:endParaRPr>
            </a:p>
            <a:p>
              <a:pPr marL="0" lvl="0" indent="0" algn="l" rtl="0">
                <a:lnSpc>
                  <a:spcPct val="115000"/>
                </a:lnSpc>
                <a:spcBef>
                  <a:spcPts val="0"/>
                </a:spcBef>
                <a:spcAft>
                  <a:spcPts val="0"/>
                </a:spcAft>
                <a:buNone/>
              </a:pPr>
              <a:r>
                <a:rPr lang="en-US" sz="1200" dirty="0">
                  <a:solidFill>
                    <a:schemeClr val="dk1"/>
                  </a:solidFill>
                  <a:latin typeface="Inria Sans Light"/>
                  <a:ea typeface="Inria Sans Light"/>
                  <a:cs typeface="Inria Sans Light"/>
                  <a:sym typeface="Inria Sans Light"/>
                </a:rPr>
                <a:t>Cytomegalovirus</a:t>
              </a:r>
            </a:p>
          </p:txBody>
        </p:sp>
      </p:grpSp>
    </p:spTree>
    <p:extLst>
      <p:ext uri="{BB962C8B-B14F-4D97-AF65-F5344CB8AC3E}">
        <p14:creationId xmlns:p14="http://schemas.microsoft.com/office/powerpoint/2010/main" val="32027236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5"/>
          <p:cNvSpPr txBox="1">
            <a:spLocks noGrp="1"/>
          </p:cNvSpPr>
          <p:nvPr>
            <p:ph type="ctrTitle"/>
          </p:nvPr>
        </p:nvSpPr>
        <p:spPr>
          <a:xfrm>
            <a:off x="685800" y="1583342"/>
            <a:ext cx="7772400" cy="115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Case</a:t>
            </a:r>
            <a:endParaRPr dirty="0"/>
          </a:p>
        </p:txBody>
      </p:sp>
      <p:sp>
        <p:nvSpPr>
          <p:cNvPr id="112" name="Google Shape;112;p15"/>
          <p:cNvSpPr txBox="1">
            <a:spLocks noGrp="1"/>
          </p:cNvSpPr>
          <p:nvPr>
            <p:ph type="subTitle" idx="1"/>
          </p:nvPr>
        </p:nvSpPr>
        <p:spPr>
          <a:xfrm>
            <a:off x="685800" y="2840053"/>
            <a:ext cx="7772400" cy="78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67 year old Asian Male</a:t>
            </a:r>
            <a:endParaRPr dirty="0"/>
          </a:p>
        </p:txBody>
      </p:sp>
      <p:sp>
        <p:nvSpPr>
          <p:cNvPr id="113" name="Google Shape;113;p15"/>
          <p:cNvSpPr txBox="1">
            <a:spLocks noGrp="1"/>
          </p:cNvSpPr>
          <p:nvPr>
            <p:ph type="sldNum" idx="12"/>
          </p:nvPr>
        </p:nvSpPr>
        <p:spPr>
          <a:xfrm>
            <a:off x="-125" y="4830281"/>
            <a:ext cx="9144000" cy="313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4</a:t>
            </a:fld>
            <a:endParaRPr/>
          </a:p>
        </p:txBody>
      </p:sp>
    </p:spTree>
    <p:extLst>
      <p:ext uri="{BB962C8B-B14F-4D97-AF65-F5344CB8AC3E}">
        <p14:creationId xmlns:p14="http://schemas.microsoft.com/office/powerpoint/2010/main" val="1284781648"/>
      </p:ext>
    </p:extLst>
  </p:cSld>
  <p:clrMapOvr>
    <a:masterClrMapping/>
  </p:clrMapOvr>
  <p:transition>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5"/>
          <p:cNvSpPr txBox="1">
            <a:spLocks noGrp="1"/>
          </p:cNvSpPr>
          <p:nvPr>
            <p:ph type="ctrTitle"/>
          </p:nvPr>
        </p:nvSpPr>
        <p:spPr>
          <a:xfrm>
            <a:off x="685799" y="1583342"/>
            <a:ext cx="7920789" cy="115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sz="7200" dirty="0">
              <a:solidFill>
                <a:schemeClr val="accent2"/>
              </a:solidFill>
            </a:endParaRPr>
          </a:p>
          <a:p>
            <a:pPr marL="0" lvl="0" indent="0" algn="ctr" rtl="0">
              <a:spcBef>
                <a:spcPts val="0"/>
              </a:spcBef>
              <a:spcAft>
                <a:spcPts val="0"/>
              </a:spcAft>
              <a:buNone/>
            </a:pPr>
            <a:r>
              <a:rPr lang="en" dirty="0"/>
              <a:t>Endotheliitis</a:t>
            </a:r>
            <a:endParaRPr dirty="0"/>
          </a:p>
        </p:txBody>
      </p:sp>
      <p:sp>
        <p:nvSpPr>
          <p:cNvPr id="112" name="Google Shape;112;p15"/>
          <p:cNvSpPr txBox="1">
            <a:spLocks noGrp="1"/>
          </p:cNvSpPr>
          <p:nvPr>
            <p:ph type="subTitle" idx="1"/>
          </p:nvPr>
        </p:nvSpPr>
        <p:spPr>
          <a:xfrm>
            <a:off x="685800" y="2840053"/>
            <a:ext cx="7772400" cy="78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Pathogenesis :: Clinical Features :: Management</a:t>
            </a:r>
            <a:endParaRPr dirty="0"/>
          </a:p>
        </p:txBody>
      </p:sp>
      <p:sp>
        <p:nvSpPr>
          <p:cNvPr id="113" name="Google Shape;113;p15"/>
          <p:cNvSpPr txBox="1">
            <a:spLocks noGrp="1"/>
          </p:cNvSpPr>
          <p:nvPr>
            <p:ph type="sldNum" idx="12"/>
          </p:nvPr>
        </p:nvSpPr>
        <p:spPr>
          <a:xfrm>
            <a:off x="-125" y="4830281"/>
            <a:ext cx="9144000" cy="313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40</a:t>
            </a:fld>
            <a:endParaRPr/>
          </a:p>
        </p:txBody>
      </p:sp>
    </p:spTree>
    <p:extLst>
      <p:ext uri="{BB962C8B-B14F-4D97-AF65-F5344CB8AC3E}">
        <p14:creationId xmlns:p14="http://schemas.microsoft.com/office/powerpoint/2010/main" val="3533718209"/>
      </p:ext>
    </p:extLst>
  </p:cSld>
  <p:clrMapOvr>
    <a:masterClrMapping/>
  </p:clrMapOvr>
  <p:transition>
    <p:fade thruBlk="1"/>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Corneal </a:t>
            </a:r>
            <a:r>
              <a:rPr lang="en-US" dirty="0" err="1"/>
              <a:t>Endotheliitis</a:t>
            </a:r>
            <a:endParaRPr lang="en-US" dirty="0"/>
          </a:p>
        </p:txBody>
      </p:sp>
      <p:sp>
        <p:nvSpPr>
          <p:cNvPr id="6" name="Text Placeholder 5"/>
          <p:cNvSpPr>
            <a:spLocks noGrp="1"/>
          </p:cNvSpPr>
          <p:nvPr>
            <p:ph type="body" idx="1"/>
          </p:nvPr>
        </p:nvSpPr>
        <p:spPr/>
        <p:txBody>
          <a:bodyPr/>
          <a:lstStyle/>
          <a:p>
            <a:r>
              <a:rPr lang="en-US" sz="2000" dirty="0"/>
              <a:t>Circulating immune complexes in the anterior chamber </a:t>
            </a:r>
            <a:r>
              <a:rPr lang="en-US" sz="2000" dirty="0">
                <a:sym typeface="Wingdings" panose="05000000000000000000" pitchFamily="2" charset="2"/>
              </a:rPr>
              <a:t> Recognized foreign antigens on cell membranes of endothelium resulting in edema</a:t>
            </a:r>
          </a:p>
          <a:p>
            <a:r>
              <a:rPr lang="en-US" sz="2000" dirty="0">
                <a:sym typeface="Wingdings" panose="05000000000000000000" pitchFamily="2" charset="2"/>
              </a:rPr>
              <a:t>Immune response seen in:</a:t>
            </a:r>
          </a:p>
          <a:p>
            <a:pPr lvl="1"/>
            <a:r>
              <a:rPr lang="en-US" sz="2000" dirty="0">
                <a:sym typeface="Wingdings" panose="05000000000000000000" pitchFamily="2" charset="2"/>
              </a:rPr>
              <a:t>Bacterial or fungal etiologies</a:t>
            </a:r>
          </a:p>
          <a:p>
            <a:pPr lvl="1"/>
            <a:r>
              <a:rPr lang="en-US" sz="2000" dirty="0">
                <a:sym typeface="Wingdings" panose="05000000000000000000" pitchFamily="2" charset="2"/>
              </a:rPr>
              <a:t>Viruses (e.g. HSV, CMV, VZV, Adenovirus, COVID-19)</a:t>
            </a:r>
          </a:p>
          <a:p>
            <a:pPr lvl="1"/>
            <a:r>
              <a:rPr lang="en-US" sz="2000" dirty="0">
                <a:sym typeface="Wingdings" panose="05000000000000000000" pitchFamily="2" charset="2"/>
              </a:rPr>
              <a:t>Corneal transplants</a:t>
            </a:r>
          </a:p>
          <a:p>
            <a:pPr lvl="1"/>
            <a:r>
              <a:rPr lang="en-US" sz="2000" dirty="0">
                <a:sym typeface="Wingdings" panose="05000000000000000000" pitchFamily="2" charset="2"/>
              </a:rPr>
              <a:t>Corneal crosslinking </a:t>
            </a:r>
          </a:p>
          <a:p>
            <a:pPr marL="114300" indent="0">
              <a:buNone/>
            </a:pPr>
            <a:endParaRPr lang="en-US" dirty="0"/>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41</a:t>
            </a:fld>
            <a:endParaRPr lang="en"/>
          </a:p>
        </p:txBody>
      </p:sp>
    </p:spTree>
    <p:extLst>
      <p:ext uri="{BB962C8B-B14F-4D97-AF65-F5344CB8AC3E}">
        <p14:creationId xmlns:p14="http://schemas.microsoft.com/office/powerpoint/2010/main" val="12527228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Clinical Presentation</a:t>
            </a:r>
          </a:p>
        </p:txBody>
      </p:sp>
      <p:sp>
        <p:nvSpPr>
          <p:cNvPr id="3" name="Text Placeholder 2"/>
          <p:cNvSpPr>
            <a:spLocks noGrp="1"/>
          </p:cNvSpPr>
          <p:nvPr>
            <p:ph type="body" idx="1"/>
          </p:nvPr>
        </p:nvSpPr>
        <p:spPr>
          <a:xfrm>
            <a:off x="805561" y="1301383"/>
            <a:ext cx="3798616" cy="3552300"/>
          </a:xfrm>
        </p:spPr>
        <p:txBody>
          <a:bodyPr/>
          <a:lstStyle/>
          <a:p>
            <a:r>
              <a:rPr lang="en-US" dirty="0"/>
              <a:t>Classified as:</a:t>
            </a:r>
          </a:p>
          <a:p>
            <a:pPr lvl="1"/>
            <a:r>
              <a:rPr lang="en-US" sz="2000" dirty="0"/>
              <a:t>Round</a:t>
            </a:r>
          </a:p>
          <a:p>
            <a:pPr lvl="1"/>
            <a:r>
              <a:rPr lang="en-US" sz="2000" dirty="0"/>
              <a:t>Linear</a:t>
            </a:r>
          </a:p>
          <a:p>
            <a:pPr lvl="1"/>
            <a:r>
              <a:rPr lang="en-US" sz="2000" dirty="0"/>
              <a:t>Diffuse</a:t>
            </a:r>
          </a:p>
          <a:p>
            <a:r>
              <a:rPr lang="en-US" dirty="0"/>
              <a:t>Area of edema with distinct border of edema vs. clear</a:t>
            </a:r>
          </a:p>
          <a:p>
            <a:r>
              <a:rPr lang="en-US" dirty="0" err="1"/>
              <a:t>Keratic</a:t>
            </a:r>
            <a:r>
              <a:rPr lang="en-US" dirty="0"/>
              <a:t> </a:t>
            </a:r>
            <a:r>
              <a:rPr lang="en-US" dirty="0" err="1"/>
              <a:t>preciptates</a:t>
            </a:r>
            <a:r>
              <a:rPr lang="en-US" dirty="0"/>
              <a:t> in area of edema</a:t>
            </a:r>
          </a:p>
          <a:p>
            <a:pPr marL="114300" indent="0">
              <a:buNone/>
            </a:pPr>
            <a:endParaRPr lang="en-US" sz="2000" dirty="0"/>
          </a:p>
          <a:p>
            <a:pPr lvl="1"/>
            <a:endParaRPr lang="en-US" sz="2000" dirty="0"/>
          </a:p>
          <a:p>
            <a:pPr lvl="1"/>
            <a:endParaRPr lang="en-US" dirty="0"/>
          </a:p>
          <a:p>
            <a:pPr lvl="1"/>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42</a:t>
            </a:fld>
            <a:endParaRPr lang="en"/>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6667" t="9509" r="23333" b="14522"/>
          <a:stretch/>
        </p:blipFill>
        <p:spPr>
          <a:xfrm>
            <a:off x="5130209" y="1121735"/>
            <a:ext cx="3818658" cy="3108210"/>
          </a:xfrm>
          <a:prstGeom prst="rect">
            <a:avLst/>
          </a:prstGeom>
        </p:spPr>
      </p:pic>
    </p:spTree>
    <p:extLst>
      <p:ext uri="{BB962C8B-B14F-4D97-AF65-F5344CB8AC3E}">
        <p14:creationId xmlns:p14="http://schemas.microsoft.com/office/powerpoint/2010/main" val="11419001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Clinical Presentation</a:t>
            </a:r>
          </a:p>
        </p:txBody>
      </p:sp>
      <p:sp>
        <p:nvSpPr>
          <p:cNvPr id="3" name="Text Placeholder 2"/>
          <p:cNvSpPr>
            <a:spLocks noGrp="1"/>
          </p:cNvSpPr>
          <p:nvPr>
            <p:ph type="body" idx="1"/>
          </p:nvPr>
        </p:nvSpPr>
        <p:spPr>
          <a:xfrm>
            <a:off x="893700" y="1373588"/>
            <a:ext cx="4954207" cy="3552300"/>
          </a:xfrm>
        </p:spPr>
        <p:txBody>
          <a:bodyPr/>
          <a:lstStyle/>
          <a:p>
            <a:r>
              <a:rPr lang="en-US" dirty="0"/>
              <a:t>Can present as an isolated finding or with other findings</a:t>
            </a:r>
          </a:p>
          <a:p>
            <a:pPr lvl="1"/>
            <a:r>
              <a:rPr lang="en-US" sz="2000" dirty="0"/>
              <a:t>Stromal keratitis</a:t>
            </a:r>
          </a:p>
          <a:p>
            <a:pPr lvl="1"/>
            <a:r>
              <a:rPr lang="en-US" sz="2000" dirty="0"/>
              <a:t>Iritis</a:t>
            </a:r>
          </a:p>
          <a:p>
            <a:pPr lvl="1"/>
            <a:r>
              <a:rPr lang="en-US" sz="2000" dirty="0" err="1"/>
              <a:t>Trabeculitis</a:t>
            </a:r>
            <a:endParaRPr lang="en-US" sz="2000" dirty="0"/>
          </a:p>
          <a:p>
            <a:r>
              <a:rPr lang="en-US" dirty="0"/>
              <a:t>Complication:</a:t>
            </a:r>
          </a:p>
          <a:p>
            <a:pPr lvl="1"/>
            <a:r>
              <a:rPr lang="en-US" dirty="0"/>
              <a:t>Bullous keratopathy</a:t>
            </a:r>
          </a:p>
          <a:p>
            <a:pPr lvl="1"/>
            <a:r>
              <a:rPr lang="en-US" dirty="0"/>
              <a:t>Corneal opacity </a:t>
            </a:r>
            <a:r>
              <a:rPr lang="en-US" dirty="0">
                <a:sym typeface="Wingdings" panose="05000000000000000000" pitchFamily="2" charset="2"/>
              </a:rPr>
              <a:t> </a:t>
            </a:r>
            <a:r>
              <a:rPr lang="en-US" dirty="0" err="1">
                <a:sym typeface="Wingdings" panose="05000000000000000000" pitchFamily="2" charset="2"/>
              </a:rPr>
              <a:t>dec</a:t>
            </a:r>
            <a:r>
              <a:rPr lang="en-US" dirty="0">
                <a:sym typeface="Wingdings" panose="05000000000000000000" pitchFamily="2" charset="2"/>
              </a:rPr>
              <a:t> VA</a:t>
            </a:r>
            <a:endParaRPr lang="en-US" dirty="0"/>
          </a:p>
          <a:p>
            <a:endParaRPr lang="en-US" sz="2000" dirty="0"/>
          </a:p>
          <a:p>
            <a:pPr lvl="1"/>
            <a:endParaRPr lang="en-US" sz="2000" dirty="0"/>
          </a:p>
          <a:p>
            <a:pPr lvl="1"/>
            <a:endParaRPr lang="en-US" dirty="0"/>
          </a:p>
          <a:p>
            <a:pPr lvl="1"/>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43</a:t>
            </a:fld>
            <a:endParaRPr lang="en"/>
          </a:p>
        </p:txBody>
      </p:sp>
    </p:spTree>
    <p:extLst>
      <p:ext uri="{BB962C8B-B14F-4D97-AF65-F5344CB8AC3E}">
        <p14:creationId xmlns:p14="http://schemas.microsoft.com/office/powerpoint/2010/main" val="29175196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44</a:t>
            </a:fld>
            <a:endParaRPr lang="en"/>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9696" t="22842" r="32862" b="13592"/>
          <a:stretch/>
        </p:blipFill>
        <p:spPr>
          <a:xfrm>
            <a:off x="58480" y="683538"/>
            <a:ext cx="4514898" cy="3747182"/>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9595" t="21834" r="16240" b="6282"/>
          <a:stretch/>
        </p:blipFill>
        <p:spPr>
          <a:xfrm>
            <a:off x="4626540" y="683538"/>
            <a:ext cx="4458981" cy="3746485"/>
          </a:xfrm>
          <a:prstGeom prst="rect">
            <a:avLst/>
          </a:prstGeom>
        </p:spPr>
      </p:pic>
    </p:spTree>
    <p:extLst>
      <p:ext uri="{BB962C8B-B14F-4D97-AF65-F5344CB8AC3E}">
        <p14:creationId xmlns:p14="http://schemas.microsoft.com/office/powerpoint/2010/main" val="9119467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Differentials</a:t>
            </a:r>
          </a:p>
        </p:txBody>
      </p:sp>
      <p:sp>
        <p:nvSpPr>
          <p:cNvPr id="3" name="Text Placeholder 2"/>
          <p:cNvSpPr>
            <a:spLocks noGrp="1"/>
          </p:cNvSpPr>
          <p:nvPr>
            <p:ph type="body" idx="1"/>
          </p:nvPr>
        </p:nvSpPr>
        <p:spPr>
          <a:xfrm>
            <a:off x="893700" y="1285356"/>
            <a:ext cx="6462600" cy="3552300"/>
          </a:xfrm>
        </p:spPr>
        <p:txBody>
          <a:bodyPr/>
          <a:lstStyle/>
          <a:p>
            <a:r>
              <a:rPr lang="en-US" sz="2000" dirty="0"/>
              <a:t>History:</a:t>
            </a:r>
          </a:p>
          <a:p>
            <a:pPr lvl="1"/>
            <a:r>
              <a:rPr lang="en-US" sz="2000" dirty="0"/>
              <a:t>Recent ocular procedures/surgeries?</a:t>
            </a:r>
          </a:p>
          <a:p>
            <a:pPr lvl="1"/>
            <a:r>
              <a:rPr lang="en-US" sz="2000" dirty="0"/>
              <a:t>Recent illnesses?</a:t>
            </a:r>
          </a:p>
          <a:p>
            <a:pPr lvl="1"/>
            <a:r>
              <a:rPr lang="en-US" sz="2000" dirty="0"/>
              <a:t>Trauma?</a:t>
            </a:r>
          </a:p>
          <a:p>
            <a:r>
              <a:rPr lang="en-US" sz="2000" dirty="0"/>
              <a:t>Herpetic etiology:</a:t>
            </a:r>
          </a:p>
          <a:p>
            <a:pPr lvl="1"/>
            <a:r>
              <a:rPr lang="en-US" sz="2000" dirty="0"/>
              <a:t>Ocular hypertension</a:t>
            </a:r>
          </a:p>
          <a:p>
            <a:pPr lvl="1"/>
            <a:r>
              <a:rPr lang="en-US" sz="2000" dirty="0"/>
              <a:t>Iris atrophy (e.g. patchy, sectoral)</a:t>
            </a:r>
          </a:p>
          <a:p>
            <a:pPr lvl="1"/>
            <a:r>
              <a:rPr lang="en-US" sz="2000" dirty="0"/>
              <a:t>Other keratitis or iritis?</a:t>
            </a:r>
          </a:p>
          <a:p>
            <a:pPr lvl="1"/>
            <a:r>
              <a:rPr lang="en-US" sz="2000" dirty="0"/>
              <a:t>Unilateral</a:t>
            </a:r>
          </a:p>
          <a:p>
            <a:pPr lvl="1"/>
            <a:r>
              <a:rPr lang="en-US" sz="2000" dirty="0"/>
              <a:t>Decreased corneal sensitivity </a:t>
            </a:r>
          </a:p>
          <a:p>
            <a:endParaRPr lang="en-US" sz="2000" dirty="0"/>
          </a:p>
          <a:p>
            <a:endParaRPr lang="en-US" sz="1800" dirty="0"/>
          </a:p>
          <a:p>
            <a:pPr marL="533400" lvl="1" indent="0">
              <a:buNone/>
            </a:pPr>
            <a:endParaRPr lang="en-US" sz="2000" dirty="0"/>
          </a:p>
          <a:p>
            <a:pPr lvl="1"/>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45</a:t>
            </a:fld>
            <a:endParaRPr lang="en"/>
          </a:p>
        </p:txBody>
      </p:sp>
    </p:spTree>
    <p:extLst>
      <p:ext uri="{BB962C8B-B14F-4D97-AF65-F5344CB8AC3E}">
        <p14:creationId xmlns:p14="http://schemas.microsoft.com/office/powerpoint/2010/main" val="1693380544"/>
      </p:ext>
    </p:extLst>
  </p:cSld>
  <p:clrMapOvr>
    <a:masterClrMapping/>
  </p:clrMapOvr>
  <p:transition>
    <p:fade thruBlk="1"/>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Endotheliitis</a:t>
            </a:r>
            <a:r>
              <a:rPr lang="en-US" dirty="0"/>
              <a:t> Management</a:t>
            </a:r>
          </a:p>
        </p:txBody>
      </p:sp>
      <p:sp>
        <p:nvSpPr>
          <p:cNvPr id="3" name="Text Placeholder 2"/>
          <p:cNvSpPr>
            <a:spLocks noGrp="1"/>
          </p:cNvSpPr>
          <p:nvPr>
            <p:ph type="body" idx="1"/>
          </p:nvPr>
        </p:nvSpPr>
        <p:spPr>
          <a:xfrm>
            <a:off x="893700" y="1285356"/>
            <a:ext cx="6462600" cy="3552300"/>
          </a:xfrm>
        </p:spPr>
        <p:txBody>
          <a:bodyPr/>
          <a:lstStyle/>
          <a:p>
            <a:r>
              <a:rPr lang="en-US" sz="2000" dirty="0"/>
              <a:t>Anti-inflammatory:</a:t>
            </a:r>
          </a:p>
          <a:p>
            <a:pPr lvl="1"/>
            <a:r>
              <a:rPr lang="en-US" sz="1800" dirty="0"/>
              <a:t>Visually significant </a:t>
            </a:r>
            <a:r>
              <a:rPr lang="en-US" sz="1800" dirty="0">
                <a:sym typeface="Wingdings" panose="05000000000000000000" pitchFamily="2" charset="2"/>
              </a:rPr>
              <a:t> go AGGRESSIVE!</a:t>
            </a:r>
          </a:p>
          <a:p>
            <a:pPr lvl="1"/>
            <a:r>
              <a:rPr lang="en-US" sz="1800" dirty="0"/>
              <a:t>Agents:</a:t>
            </a:r>
          </a:p>
          <a:p>
            <a:pPr lvl="2"/>
            <a:r>
              <a:rPr lang="en-US" sz="1800" dirty="0" err="1"/>
              <a:t>Prednsiolone</a:t>
            </a:r>
            <a:r>
              <a:rPr lang="en-US" sz="1800" dirty="0"/>
              <a:t> acetate 1% q2h</a:t>
            </a:r>
          </a:p>
          <a:p>
            <a:pPr lvl="2"/>
            <a:r>
              <a:rPr lang="en-US" sz="1800" dirty="0" err="1"/>
              <a:t>Difluprednate</a:t>
            </a:r>
            <a:r>
              <a:rPr lang="en-US" sz="1800" dirty="0"/>
              <a:t> QID to 6x/day</a:t>
            </a:r>
          </a:p>
          <a:p>
            <a:r>
              <a:rPr lang="en-US" sz="2000" dirty="0"/>
              <a:t>IOP lowering:</a:t>
            </a:r>
          </a:p>
          <a:p>
            <a:pPr lvl="1"/>
            <a:r>
              <a:rPr lang="en-US" sz="2000" dirty="0"/>
              <a:t>Decrease pressure on the endothelial pumps</a:t>
            </a:r>
          </a:p>
          <a:p>
            <a:pPr lvl="1"/>
            <a:r>
              <a:rPr lang="en-US" sz="2000" dirty="0"/>
              <a:t>Agents:</a:t>
            </a:r>
          </a:p>
          <a:p>
            <a:pPr lvl="2"/>
            <a:r>
              <a:rPr lang="en-US" sz="1800" dirty="0"/>
              <a:t>Beta-blocker</a:t>
            </a:r>
          </a:p>
          <a:p>
            <a:pPr lvl="2"/>
            <a:r>
              <a:rPr lang="en-US" sz="1800" dirty="0"/>
              <a:t>Alpha adrenergic agonist</a:t>
            </a: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46</a:t>
            </a:fld>
            <a:endParaRPr lang="en"/>
          </a:p>
        </p:txBody>
      </p:sp>
    </p:spTree>
    <p:extLst>
      <p:ext uri="{BB962C8B-B14F-4D97-AF65-F5344CB8AC3E}">
        <p14:creationId xmlns:p14="http://schemas.microsoft.com/office/powerpoint/2010/main" val="1449564394"/>
      </p:ext>
    </p:extLst>
  </p:cSld>
  <p:clrMapOvr>
    <a:masterClrMapping/>
  </p:clrMapOvr>
  <p:transition>
    <p:fade thruBlk="1"/>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Endotheliitis</a:t>
            </a:r>
            <a:r>
              <a:rPr lang="en-US" dirty="0"/>
              <a:t> Management</a:t>
            </a:r>
          </a:p>
        </p:txBody>
      </p:sp>
      <p:sp>
        <p:nvSpPr>
          <p:cNvPr id="3" name="Text Placeholder 2"/>
          <p:cNvSpPr>
            <a:spLocks noGrp="1"/>
          </p:cNvSpPr>
          <p:nvPr>
            <p:ph type="body" idx="1"/>
          </p:nvPr>
        </p:nvSpPr>
        <p:spPr>
          <a:xfrm>
            <a:off x="893700" y="1285356"/>
            <a:ext cx="6462600" cy="3552300"/>
          </a:xfrm>
        </p:spPr>
        <p:txBody>
          <a:bodyPr/>
          <a:lstStyle/>
          <a:p>
            <a:r>
              <a:rPr lang="en-US" sz="2000" dirty="0"/>
              <a:t>Anti-inflammatory:</a:t>
            </a:r>
          </a:p>
          <a:p>
            <a:pPr lvl="1"/>
            <a:r>
              <a:rPr lang="en-US" sz="1800" dirty="0"/>
              <a:t>Visually significant </a:t>
            </a:r>
            <a:r>
              <a:rPr lang="en-US" sz="1800" dirty="0">
                <a:sym typeface="Wingdings" panose="05000000000000000000" pitchFamily="2" charset="2"/>
              </a:rPr>
              <a:t> go AGGRESSIVE!</a:t>
            </a:r>
          </a:p>
          <a:p>
            <a:pPr lvl="1"/>
            <a:r>
              <a:rPr lang="en-US" sz="1800" dirty="0"/>
              <a:t>Agents:</a:t>
            </a:r>
          </a:p>
          <a:p>
            <a:pPr lvl="2"/>
            <a:r>
              <a:rPr lang="en-US" sz="1800" dirty="0" err="1"/>
              <a:t>Prednsiolone</a:t>
            </a:r>
            <a:r>
              <a:rPr lang="en-US" sz="1800" dirty="0"/>
              <a:t> acetate 1% q2h</a:t>
            </a:r>
          </a:p>
          <a:p>
            <a:pPr lvl="2"/>
            <a:r>
              <a:rPr lang="en-US" sz="1800" dirty="0" err="1"/>
              <a:t>Difluprednate</a:t>
            </a:r>
            <a:r>
              <a:rPr lang="en-US" sz="1800" dirty="0"/>
              <a:t> QID to 6x/day</a:t>
            </a:r>
          </a:p>
          <a:p>
            <a:r>
              <a:rPr lang="en-US" sz="2000" dirty="0"/>
              <a:t>IOP lowering:</a:t>
            </a:r>
          </a:p>
          <a:p>
            <a:pPr lvl="1"/>
            <a:r>
              <a:rPr lang="en-US" sz="2000" dirty="0"/>
              <a:t>Decrease pressure on the endothelial pumps</a:t>
            </a:r>
          </a:p>
          <a:p>
            <a:pPr lvl="1"/>
            <a:r>
              <a:rPr lang="en-US" sz="2000" dirty="0"/>
              <a:t>Agents:</a:t>
            </a:r>
          </a:p>
          <a:p>
            <a:pPr lvl="2"/>
            <a:r>
              <a:rPr lang="en-US" sz="1800" dirty="0"/>
              <a:t>Beta-blocker</a:t>
            </a:r>
          </a:p>
          <a:p>
            <a:pPr lvl="2"/>
            <a:r>
              <a:rPr lang="en-US" sz="1800" dirty="0"/>
              <a:t>Alpha adrenergic agonist</a:t>
            </a: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47</a:t>
            </a:fld>
            <a:endParaRPr lang="en"/>
          </a:p>
        </p:txBody>
      </p:sp>
    </p:spTree>
    <p:extLst>
      <p:ext uri="{BB962C8B-B14F-4D97-AF65-F5344CB8AC3E}">
        <p14:creationId xmlns:p14="http://schemas.microsoft.com/office/powerpoint/2010/main" val="711980772"/>
      </p:ext>
    </p:extLst>
  </p:cSld>
  <p:clrMapOvr>
    <a:masterClrMapping/>
  </p:clrMapOvr>
  <p:transition>
    <p:fade thruBlk="1"/>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48</a:t>
            </a:fld>
            <a:endParaRPr lang="en"/>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6667" t="9509" r="23333" b="14522"/>
          <a:stretch/>
        </p:blipFill>
        <p:spPr>
          <a:xfrm>
            <a:off x="79745" y="713863"/>
            <a:ext cx="4497220" cy="3660528"/>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051" r="37442" b="27959"/>
          <a:stretch/>
        </p:blipFill>
        <p:spPr>
          <a:xfrm>
            <a:off x="4683642" y="723014"/>
            <a:ext cx="4290237" cy="3651377"/>
          </a:xfrm>
          <a:prstGeom prst="rect">
            <a:avLst/>
          </a:prstGeom>
        </p:spPr>
      </p:pic>
    </p:spTree>
    <p:extLst>
      <p:ext uri="{BB962C8B-B14F-4D97-AF65-F5344CB8AC3E}">
        <p14:creationId xmlns:p14="http://schemas.microsoft.com/office/powerpoint/2010/main" val="984112784"/>
      </p:ext>
    </p:extLst>
  </p:cSld>
  <p:clrMapOvr>
    <a:masterClrMapping/>
  </p:clrMapOvr>
  <p:transition>
    <p:fade thruBlk="1"/>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5"/>
          <p:cNvSpPr txBox="1">
            <a:spLocks noGrp="1"/>
          </p:cNvSpPr>
          <p:nvPr>
            <p:ph type="ctrTitle"/>
          </p:nvPr>
        </p:nvSpPr>
        <p:spPr>
          <a:xfrm>
            <a:off x="685800" y="1583342"/>
            <a:ext cx="7772400" cy="115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Case</a:t>
            </a:r>
            <a:endParaRPr dirty="0"/>
          </a:p>
        </p:txBody>
      </p:sp>
      <p:sp>
        <p:nvSpPr>
          <p:cNvPr id="112" name="Google Shape;112;p15"/>
          <p:cNvSpPr txBox="1">
            <a:spLocks noGrp="1"/>
          </p:cNvSpPr>
          <p:nvPr>
            <p:ph type="subTitle" idx="1"/>
          </p:nvPr>
        </p:nvSpPr>
        <p:spPr>
          <a:xfrm>
            <a:off x="685800" y="2840053"/>
            <a:ext cx="7772400" cy="78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37 year old Caucasian Female</a:t>
            </a:r>
            <a:endParaRPr dirty="0"/>
          </a:p>
        </p:txBody>
      </p:sp>
      <p:sp>
        <p:nvSpPr>
          <p:cNvPr id="113" name="Google Shape;113;p15"/>
          <p:cNvSpPr txBox="1">
            <a:spLocks noGrp="1"/>
          </p:cNvSpPr>
          <p:nvPr>
            <p:ph type="sldNum" idx="12"/>
          </p:nvPr>
        </p:nvSpPr>
        <p:spPr>
          <a:xfrm>
            <a:off x="-125" y="4830281"/>
            <a:ext cx="9144000" cy="313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49</a:t>
            </a:fld>
            <a:endParaRPr/>
          </a:p>
        </p:txBody>
      </p:sp>
    </p:spTree>
    <p:extLst>
      <p:ext uri="{BB962C8B-B14F-4D97-AF65-F5344CB8AC3E}">
        <p14:creationId xmlns:p14="http://schemas.microsoft.com/office/powerpoint/2010/main" val="487065424"/>
      </p:ext>
    </p:extLst>
  </p:cSld>
  <p:clrMapOvr>
    <a:masterClrMapping/>
  </p:clrMapOvr>
  <p:transition>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67 </a:t>
            </a:r>
            <a:r>
              <a:rPr lang="en-US" dirty="0" err="1"/>
              <a:t>yro</a:t>
            </a:r>
            <a:r>
              <a:rPr lang="en-US" dirty="0"/>
              <a:t> Asian Male</a:t>
            </a:r>
          </a:p>
        </p:txBody>
      </p:sp>
      <p:sp>
        <p:nvSpPr>
          <p:cNvPr id="6" name="Text Placeholder 5"/>
          <p:cNvSpPr>
            <a:spLocks noGrp="1"/>
          </p:cNvSpPr>
          <p:nvPr>
            <p:ph type="body" idx="1"/>
          </p:nvPr>
        </p:nvSpPr>
        <p:spPr>
          <a:xfrm>
            <a:off x="893699" y="1373588"/>
            <a:ext cx="7586875" cy="3552300"/>
          </a:xfrm>
        </p:spPr>
        <p:txBody>
          <a:bodyPr/>
          <a:lstStyle/>
          <a:p>
            <a:pPr marL="114300" indent="0">
              <a:buNone/>
            </a:pPr>
            <a:r>
              <a:rPr lang="en-US" sz="2000" dirty="0"/>
              <a:t>CC:		“Swollen eyes”</a:t>
            </a:r>
          </a:p>
          <a:p>
            <a:pPr marL="114300" indent="0">
              <a:buNone/>
            </a:pPr>
            <a:r>
              <a:rPr lang="en-US" sz="2000" dirty="0"/>
              <a:t>HPI:		Right side worse than left</a:t>
            </a:r>
          </a:p>
          <a:p>
            <a:pPr marL="114300" indent="0">
              <a:buNone/>
            </a:pPr>
            <a:r>
              <a:rPr lang="en-US" sz="2000" dirty="0"/>
              <a:t>		Difficulties opening eyelids</a:t>
            </a:r>
          </a:p>
          <a:p>
            <a:pPr marL="114300" indent="0">
              <a:buNone/>
            </a:pPr>
            <a:r>
              <a:rPr lang="en-US" sz="2000" dirty="0"/>
              <a:t>		Onset 5 days prior</a:t>
            </a:r>
          </a:p>
          <a:p>
            <a:pPr marL="114300" indent="0">
              <a:buNone/>
            </a:pPr>
            <a:r>
              <a:rPr lang="en-US" sz="2000" dirty="0"/>
              <a:t>		</a:t>
            </a:r>
            <a:r>
              <a:rPr lang="en-US" sz="2000" dirty="0" err="1"/>
              <a:t>Dx</a:t>
            </a:r>
            <a:r>
              <a:rPr lang="en-US" sz="2000" dirty="0"/>
              <a:t> with HZ 4 days ago by PCP</a:t>
            </a:r>
          </a:p>
          <a:p>
            <a:pPr marL="114300" indent="0">
              <a:buNone/>
            </a:pPr>
            <a:r>
              <a:rPr lang="en-US" sz="2000" dirty="0"/>
              <a:t>		OMD confirmed lack of ocular involvement 2 days 		prior</a:t>
            </a:r>
            <a:endParaRPr lang="en-US" dirty="0"/>
          </a:p>
          <a:p>
            <a:pPr marL="114300" indent="0">
              <a:buNone/>
            </a:pPr>
            <a:endParaRPr lang="en-US" dirty="0"/>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5</a:t>
            </a:fld>
            <a:endParaRPr lang="en"/>
          </a:p>
        </p:txBody>
      </p:sp>
    </p:spTree>
    <p:extLst>
      <p:ext uri="{BB962C8B-B14F-4D97-AF65-F5344CB8AC3E}">
        <p14:creationId xmlns:p14="http://schemas.microsoft.com/office/powerpoint/2010/main" val="2182815788"/>
      </p:ext>
    </p:extLst>
  </p:cSld>
  <p:clrMapOvr>
    <a:masterClrMapping/>
  </p:clrMapOvr>
  <p:transition>
    <p:fade thruBlk="1"/>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37 </a:t>
            </a:r>
            <a:r>
              <a:rPr lang="en-US" dirty="0" err="1"/>
              <a:t>yro</a:t>
            </a:r>
            <a:r>
              <a:rPr lang="en-US" dirty="0"/>
              <a:t> Caucasian Female</a:t>
            </a:r>
          </a:p>
        </p:txBody>
      </p:sp>
      <p:sp>
        <p:nvSpPr>
          <p:cNvPr id="6" name="Text Placeholder 5"/>
          <p:cNvSpPr>
            <a:spLocks noGrp="1"/>
          </p:cNvSpPr>
          <p:nvPr>
            <p:ph type="body" idx="1"/>
          </p:nvPr>
        </p:nvSpPr>
        <p:spPr>
          <a:xfrm>
            <a:off x="893699" y="1373588"/>
            <a:ext cx="7586875" cy="3552300"/>
          </a:xfrm>
        </p:spPr>
        <p:txBody>
          <a:bodyPr/>
          <a:lstStyle/>
          <a:p>
            <a:pPr marL="114300" indent="0">
              <a:buNone/>
            </a:pPr>
            <a:r>
              <a:rPr lang="en-US" sz="2000" dirty="0"/>
              <a:t>CC:		“Scratchiness” OS</a:t>
            </a:r>
          </a:p>
          <a:p>
            <a:pPr marL="114300" indent="0">
              <a:buNone/>
            </a:pPr>
            <a:r>
              <a:rPr lang="en-US" sz="2000" dirty="0"/>
              <a:t>HPI:		Onset 2 weeks ago; redness; improvement with</a:t>
            </a:r>
          </a:p>
          <a:p>
            <a:pPr marL="114300" indent="0">
              <a:buNone/>
            </a:pPr>
            <a:r>
              <a:rPr lang="en-US" sz="2000" dirty="0"/>
              <a:t>		topical steroid use – Rx from OD </a:t>
            </a:r>
          </a:p>
          <a:p>
            <a:pPr marL="114300" indent="0">
              <a:buNone/>
            </a:pPr>
            <a:r>
              <a:rPr lang="en-US" sz="2000" dirty="0"/>
              <a:t>POH:		Breast cancer 2018; Lasik 2002</a:t>
            </a:r>
          </a:p>
          <a:p>
            <a:pPr marL="114300" indent="0">
              <a:buNone/>
            </a:pPr>
            <a:r>
              <a:rPr lang="en-US" sz="2000" dirty="0"/>
              <a:t>PMH:		Mastectomy 2018</a:t>
            </a:r>
          </a:p>
          <a:p>
            <a:pPr marL="114300" indent="0">
              <a:buNone/>
            </a:pPr>
            <a:r>
              <a:rPr lang="en-US" sz="2000" dirty="0"/>
              <a:t>		Lumpectomy 2020</a:t>
            </a:r>
          </a:p>
          <a:p>
            <a:pPr marL="114300" indent="0">
              <a:buNone/>
            </a:pPr>
            <a:r>
              <a:rPr lang="en-US" sz="2000" dirty="0"/>
              <a:t>MED:		Tamoxifen</a:t>
            </a:r>
          </a:p>
          <a:p>
            <a:pPr marL="114300" indent="0">
              <a:buNone/>
            </a:pPr>
            <a:r>
              <a:rPr lang="en-US" sz="2000" dirty="0"/>
              <a:t>ALL:		NKDA, NKDA</a:t>
            </a:r>
          </a:p>
          <a:p>
            <a:pPr marL="114300" indent="0">
              <a:buNone/>
            </a:pPr>
            <a:endParaRPr lang="en-US" dirty="0"/>
          </a:p>
          <a:p>
            <a:pPr marL="114300" indent="0">
              <a:buNone/>
            </a:pPr>
            <a:endParaRPr lang="en-US" dirty="0"/>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50</a:t>
            </a:fld>
            <a:endParaRPr lang="en"/>
          </a:p>
        </p:txBody>
      </p:sp>
    </p:spTree>
    <p:extLst>
      <p:ext uri="{BB962C8B-B14F-4D97-AF65-F5344CB8AC3E}">
        <p14:creationId xmlns:p14="http://schemas.microsoft.com/office/powerpoint/2010/main" val="3534299524"/>
      </p:ext>
    </p:extLst>
  </p:cSld>
  <p:clrMapOvr>
    <a:masterClrMapping/>
  </p:clrMapOvr>
  <p:transition>
    <p:fade thruBlk="1"/>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Examination</a:t>
            </a:r>
          </a:p>
        </p:txBody>
      </p:sp>
      <p:sp>
        <p:nvSpPr>
          <p:cNvPr id="6" name="Text Placeholder 5"/>
          <p:cNvSpPr>
            <a:spLocks noGrp="1"/>
          </p:cNvSpPr>
          <p:nvPr>
            <p:ph type="body" idx="1"/>
          </p:nvPr>
        </p:nvSpPr>
        <p:spPr>
          <a:xfrm>
            <a:off x="893699" y="1373588"/>
            <a:ext cx="7586875" cy="3552300"/>
          </a:xfrm>
        </p:spPr>
        <p:txBody>
          <a:bodyPr/>
          <a:lstStyle/>
          <a:p>
            <a:pPr marL="114300" indent="0">
              <a:buNone/>
            </a:pPr>
            <a:r>
              <a:rPr lang="en-US" dirty="0"/>
              <a:t>BCVA:	OD 20/20	</a:t>
            </a:r>
          </a:p>
          <a:p>
            <a:pPr marL="114300" indent="0">
              <a:buNone/>
            </a:pPr>
            <a:r>
              <a:rPr lang="en-US" dirty="0"/>
              <a:t>		OS 20/20	</a:t>
            </a:r>
          </a:p>
          <a:p>
            <a:pPr marL="114300" indent="0">
              <a:buNone/>
            </a:pPr>
            <a:r>
              <a:rPr lang="en-US" dirty="0"/>
              <a:t>EOMs:	WNL OD, OS</a:t>
            </a:r>
          </a:p>
          <a:p>
            <a:pPr marL="114300" indent="0">
              <a:buNone/>
            </a:pPr>
            <a:r>
              <a:rPr lang="en-US" dirty="0"/>
              <a:t>CF:		FTFC OD, OS </a:t>
            </a:r>
          </a:p>
          <a:p>
            <a:pPr marL="114300" indent="0">
              <a:buNone/>
            </a:pPr>
            <a:r>
              <a:rPr lang="en-US" dirty="0"/>
              <a:t>Pupils:	PERRL (-) APD OD, OS</a:t>
            </a:r>
          </a:p>
          <a:p>
            <a:pPr marL="114300" indent="0">
              <a:buNone/>
            </a:pPr>
            <a:endParaRPr lang="en-US" dirty="0"/>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51</a:t>
            </a:fld>
            <a:endParaRPr lang="en"/>
          </a:p>
        </p:txBody>
      </p:sp>
    </p:spTree>
    <p:extLst>
      <p:ext uri="{BB962C8B-B14F-4D97-AF65-F5344CB8AC3E}">
        <p14:creationId xmlns:p14="http://schemas.microsoft.com/office/powerpoint/2010/main" val="748924929"/>
      </p:ext>
    </p:extLst>
  </p:cSld>
  <p:clrMapOvr>
    <a:masterClrMapping/>
  </p:clrMapOvr>
  <p:transition>
    <p:fade thruBlk="1"/>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1"/>
          <p:cNvSpPr txBox="1">
            <a:spLocks noGrp="1"/>
          </p:cNvSpPr>
          <p:nvPr>
            <p:ph type="title"/>
          </p:nvPr>
        </p:nvSpPr>
        <p:spPr>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400" dirty="0"/>
              <a:t>Biomicroscopy OS</a:t>
            </a:r>
            <a:endParaRPr sz="2400" dirty="0"/>
          </a:p>
        </p:txBody>
      </p:sp>
      <p:sp>
        <p:nvSpPr>
          <p:cNvPr id="162" name="Google Shape;162;p21"/>
          <p:cNvSpPr txBox="1">
            <a:spLocks noGrp="1"/>
          </p:cNvSpPr>
          <p:nvPr>
            <p:ph type="body" idx="1"/>
          </p:nvPr>
        </p:nvSpPr>
        <p:spPr>
          <a:xfrm>
            <a:off x="893700" y="1373588"/>
            <a:ext cx="4193970" cy="3552300"/>
          </a:xfrm>
          <a:prstGeom prst="rect">
            <a:avLst/>
          </a:prstGeom>
        </p:spPr>
        <p:txBody>
          <a:bodyPr spcFirstLastPara="1" wrap="square" lIns="91425" tIns="91425" rIns="91425" bIns="91425" anchor="t" anchorCtr="0">
            <a:noAutofit/>
          </a:bodyPr>
          <a:lstStyle/>
          <a:p>
            <a:pPr marL="342900">
              <a:spcAft>
                <a:spcPts val="600"/>
              </a:spcAft>
            </a:pPr>
            <a:r>
              <a:rPr lang="en" sz="1800" dirty="0"/>
              <a:t>Gelatinous superifical conjunctivla lesion temporal </a:t>
            </a:r>
          </a:p>
          <a:p>
            <a:pPr marL="342900">
              <a:spcAft>
                <a:spcPts val="600"/>
              </a:spcAft>
            </a:pPr>
            <a:r>
              <a:rPr lang="en" sz="1800" dirty="0"/>
              <a:t>Iregular vascular changes</a:t>
            </a:r>
          </a:p>
          <a:p>
            <a:pPr marL="800100" lvl="1">
              <a:spcAft>
                <a:spcPts val="600"/>
              </a:spcAft>
            </a:pPr>
            <a:r>
              <a:rPr lang="en-US" sz="1800" dirty="0"/>
              <a:t>I</a:t>
            </a:r>
            <a:r>
              <a:rPr lang="en" sz="1800" dirty="0"/>
              <a:t>njection noted from inferior conjunctiva to lesion</a:t>
            </a:r>
          </a:p>
          <a:p>
            <a:pPr marL="800100" lvl="1">
              <a:spcAft>
                <a:spcPts val="600"/>
              </a:spcAft>
            </a:pPr>
            <a:r>
              <a:rPr lang="en" sz="1800" dirty="0"/>
              <a:t>Potential sentinel vessel</a:t>
            </a:r>
          </a:p>
          <a:p>
            <a:pPr marL="342900">
              <a:spcAft>
                <a:spcPts val="600"/>
              </a:spcAft>
            </a:pPr>
            <a:r>
              <a:rPr lang="en" sz="1800" dirty="0"/>
              <a:t>Minimal LG stain</a:t>
            </a:r>
          </a:p>
        </p:txBody>
      </p:sp>
      <p:sp>
        <p:nvSpPr>
          <p:cNvPr id="164" name="Google Shape;164;p21"/>
          <p:cNvSpPr txBox="1">
            <a:spLocks noGrp="1"/>
          </p:cNvSpPr>
          <p:nvPr>
            <p:ph type="sldNum" idx="12"/>
          </p:nvPr>
        </p:nvSpPr>
        <p:spPr>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52</a:t>
            </a:fld>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5451" t="21680" r="28046" b="5087"/>
          <a:stretch/>
        </p:blipFill>
        <p:spPr>
          <a:xfrm rot="5400000">
            <a:off x="5376794" y="760035"/>
            <a:ext cx="3193206" cy="3771453"/>
          </a:xfrm>
          <a:prstGeom prst="rect">
            <a:avLst/>
          </a:prstGeom>
        </p:spPr>
      </p:pic>
    </p:spTree>
    <p:extLst>
      <p:ext uri="{BB962C8B-B14F-4D97-AF65-F5344CB8AC3E}">
        <p14:creationId xmlns:p14="http://schemas.microsoft.com/office/powerpoint/2010/main" val="1503089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53</a:t>
            </a:fld>
            <a:endParaRPr lang="en"/>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595" y="0"/>
            <a:ext cx="8300330" cy="5143500"/>
          </a:xfrm>
          <a:prstGeom prst="rect">
            <a:avLst/>
          </a:prstGeom>
        </p:spPr>
      </p:pic>
      <p:sp>
        <p:nvSpPr>
          <p:cNvPr id="5" name="Title 4"/>
          <p:cNvSpPr>
            <a:spLocks noGrp="1"/>
          </p:cNvSpPr>
          <p:nvPr>
            <p:ph type="title"/>
          </p:nvPr>
        </p:nvSpPr>
        <p:spPr>
          <a:xfrm>
            <a:off x="531093" y="3780125"/>
            <a:ext cx="2685072" cy="857400"/>
          </a:xfrm>
        </p:spPr>
        <p:txBody>
          <a:bodyPr/>
          <a:lstStyle/>
          <a:p>
            <a:r>
              <a:rPr lang="en-US" dirty="0"/>
              <a:t>Anterior Segment OCT</a:t>
            </a:r>
          </a:p>
        </p:txBody>
      </p:sp>
    </p:spTree>
    <p:extLst>
      <p:ext uri="{BB962C8B-B14F-4D97-AF65-F5344CB8AC3E}">
        <p14:creationId xmlns:p14="http://schemas.microsoft.com/office/powerpoint/2010/main" val="3961416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28"/>
          <p:cNvSpPr txBox="1">
            <a:spLocks noGrp="1"/>
          </p:cNvSpPr>
          <p:nvPr>
            <p:ph type="title"/>
          </p:nvPr>
        </p:nvSpPr>
        <p:spPr>
          <a:xfrm>
            <a:off x="1207850" y="855506"/>
            <a:ext cx="6728400" cy="35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Case:  Assessment &amp; Plan</a:t>
            </a:r>
            <a:endParaRPr dirty="0"/>
          </a:p>
        </p:txBody>
      </p:sp>
      <p:sp>
        <p:nvSpPr>
          <p:cNvPr id="376" name="Google Shape;376;p28"/>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54</a:t>
            </a:fld>
            <a:endParaRPr dirty="0"/>
          </a:p>
        </p:txBody>
      </p:sp>
      <p:grpSp>
        <p:nvGrpSpPr>
          <p:cNvPr id="377" name="Google Shape;377;p28"/>
          <p:cNvGrpSpPr/>
          <p:nvPr/>
        </p:nvGrpSpPr>
        <p:grpSpPr>
          <a:xfrm>
            <a:off x="5632317" y="1646975"/>
            <a:ext cx="3305700" cy="3426903"/>
            <a:chOff x="5632317" y="1189775"/>
            <a:chExt cx="3305700" cy="3426903"/>
          </a:xfrm>
        </p:grpSpPr>
        <p:sp>
          <p:nvSpPr>
            <p:cNvPr id="378" name="Google Shape;378;p28"/>
            <p:cNvSpPr/>
            <p:nvPr/>
          </p:nvSpPr>
          <p:spPr>
            <a:xfrm>
              <a:off x="5632317" y="1189775"/>
              <a:ext cx="3305700" cy="669000"/>
            </a:xfrm>
            <a:prstGeom prst="chevron">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lt1"/>
                  </a:solidFill>
                  <a:latin typeface="Saira Semi Condensed"/>
                  <a:ea typeface="Saira Semi Condensed"/>
                  <a:cs typeface="Saira Semi Condensed"/>
                  <a:sym typeface="Saira Semi Condensed"/>
                </a:rPr>
                <a:t>Management</a:t>
              </a:r>
              <a:endParaRPr dirty="0">
                <a:solidFill>
                  <a:schemeClr val="lt1"/>
                </a:solidFill>
                <a:latin typeface="Saira Semi Condensed"/>
                <a:ea typeface="Saira Semi Condensed"/>
                <a:cs typeface="Saira Semi Condensed"/>
                <a:sym typeface="Saira Semi Condensed"/>
              </a:endParaRPr>
            </a:p>
          </p:txBody>
        </p:sp>
        <p:sp>
          <p:nvSpPr>
            <p:cNvPr id="379" name="Google Shape;379;p28"/>
            <p:cNvSpPr txBox="1"/>
            <p:nvPr/>
          </p:nvSpPr>
          <p:spPr>
            <a:xfrm>
              <a:off x="6167067" y="2000978"/>
              <a:ext cx="2236200" cy="261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200" dirty="0">
                  <a:solidFill>
                    <a:schemeClr val="dk1"/>
                  </a:solidFill>
                  <a:latin typeface="Inria Sans Light"/>
                  <a:ea typeface="Inria Sans Light"/>
                  <a:cs typeface="Inria Sans Light"/>
                  <a:sym typeface="Inria Sans Light"/>
                </a:rPr>
                <a:t>Referral to corneal specialist </a:t>
              </a:r>
            </a:p>
            <a:p>
              <a:pPr marL="171450" lvl="0" indent="-171450" algn="l" rtl="0">
                <a:lnSpc>
                  <a:spcPct val="115000"/>
                </a:lnSpc>
                <a:spcBef>
                  <a:spcPts val="0"/>
                </a:spcBef>
                <a:spcAft>
                  <a:spcPts val="0"/>
                </a:spcAft>
                <a:buFont typeface="Arial" panose="020B0604020202020204" pitchFamily="34" charset="0"/>
                <a:buChar char="•"/>
              </a:pPr>
              <a:r>
                <a:rPr lang="en-US" sz="1200" dirty="0">
                  <a:solidFill>
                    <a:schemeClr val="dk1"/>
                  </a:solidFill>
                  <a:latin typeface="Inria Sans Light"/>
                  <a:ea typeface="Inria Sans Light"/>
                  <a:cs typeface="Inria Sans Light"/>
                  <a:sym typeface="Inria Sans Light"/>
                </a:rPr>
                <a:t>Advise excisional biopsy</a:t>
              </a:r>
            </a:p>
            <a:p>
              <a:pPr marL="171450" lvl="0" indent="-171450" algn="l" rtl="0">
                <a:lnSpc>
                  <a:spcPct val="115000"/>
                </a:lnSpc>
                <a:spcBef>
                  <a:spcPts val="0"/>
                </a:spcBef>
                <a:spcAft>
                  <a:spcPts val="0"/>
                </a:spcAft>
                <a:buFont typeface="Arial" panose="020B0604020202020204" pitchFamily="34" charset="0"/>
                <a:buChar char="•"/>
              </a:pPr>
              <a:endParaRPr lang="en-US" sz="1200" dirty="0">
                <a:solidFill>
                  <a:schemeClr val="dk1"/>
                </a:solidFill>
                <a:latin typeface="Inria Sans Light"/>
                <a:ea typeface="Inria Sans Light"/>
                <a:cs typeface="Inria Sans Light"/>
                <a:sym typeface="Inria Sans Light"/>
              </a:endParaRPr>
            </a:p>
            <a:p>
              <a:pPr lvl="0" algn="l" rtl="0">
                <a:lnSpc>
                  <a:spcPct val="115000"/>
                </a:lnSpc>
                <a:spcBef>
                  <a:spcPts val="0"/>
                </a:spcBef>
                <a:spcAft>
                  <a:spcPts val="0"/>
                </a:spcAft>
              </a:pPr>
              <a:r>
                <a:rPr lang="en-US" sz="1200" dirty="0">
                  <a:solidFill>
                    <a:schemeClr val="dk1"/>
                  </a:solidFill>
                  <a:latin typeface="Inria Sans Light"/>
                  <a:ea typeface="Inria Sans Light"/>
                  <a:cs typeface="Inria Sans Light"/>
                  <a:sym typeface="Inria Sans Light"/>
                </a:rPr>
                <a:t>Anti-inflammatory treatment:</a:t>
              </a:r>
            </a:p>
            <a:p>
              <a:pPr marL="171450" lvl="0" indent="-171450" algn="l" rtl="0">
                <a:lnSpc>
                  <a:spcPct val="115000"/>
                </a:lnSpc>
                <a:spcBef>
                  <a:spcPts val="0"/>
                </a:spcBef>
                <a:spcAft>
                  <a:spcPts val="0"/>
                </a:spcAft>
                <a:buFont typeface="Arial" panose="020B0604020202020204" pitchFamily="34" charset="0"/>
                <a:buChar char="•"/>
              </a:pPr>
              <a:r>
                <a:rPr lang="en-US" sz="1200" dirty="0">
                  <a:solidFill>
                    <a:schemeClr val="dk1"/>
                  </a:solidFill>
                  <a:latin typeface="Inria Sans Light"/>
                  <a:ea typeface="Inria Sans Light"/>
                  <a:cs typeface="Inria Sans Light"/>
                  <a:sym typeface="Inria Sans Light"/>
                </a:rPr>
                <a:t>Advised tapering of steroid therapy</a:t>
              </a:r>
            </a:p>
          </p:txBody>
        </p:sp>
      </p:grpSp>
      <p:grpSp>
        <p:nvGrpSpPr>
          <p:cNvPr id="380" name="Google Shape;380;p28"/>
          <p:cNvGrpSpPr/>
          <p:nvPr/>
        </p:nvGrpSpPr>
        <p:grpSpPr>
          <a:xfrm>
            <a:off x="0" y="1647189"/>
            <a:ext cx="3546900" cy="3482836"/>
            <a:chOff x="0" y="1189989"/>
            <a:chExt cx="3546900" cy="3482836"/>
          </a:xfrm>
        </p:grpSpPr>
        <p:sp>
          <p:nvSpPr>
            <p:cNvPr id="381" name="Google Shape;381;p28"/>
            <p:cNvSpPr/>
            <p:nvPr/>
          </p:nvSpPr>
          <p:spPr>
            <a:xfrm>
              <a:off x="0" y="1189989"/>
              <a:ext cx="3546900" cy="669000"/>
            </a:xfrm>
            <a:prstGeom prst="homePlate">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lt1"/>
                  </a:solidFill>
                  <a:latin typeface="Saira Semi Condensed"/>
                  <a:ea typeface="Saira Semi Condensed"/>
                  <a:cs typeface="Saira Semi Condensed"/>
                  <a:sym typeface="Saira Semi Condensed"/>
                </a:rPr>
                <a:t>Ocular Surface Squamous </a:t>
              </a:r>
            </a:p>
            <a:p>
              <a:pPr marL="0" lvl="0" indent="0" algn="ctr" rtl="0">
                <a:spcBef>
                  <a:spcPts val="0"/>
                </a:spcBef>
                <a:spcAft>
                  <a:spcPts val="0"/>
                </a:spcAft>
                <a:buNone/>
              </a:pPr>
              <a:r>
                <a:rPr lang="en" dirty="0">
                  <a:solidFill>
                    <a:schemeClr val="lt1"/>
                  </a:solidFill>
                  <a:latin typeface="Saira Semi Condensed"/>
                  <a:ea typeface="Saira Semi Condensed"/>
                  <a:cs typeface="Saira Semi Condensed"/>
                  <a:sym typeface="Saira Semi Condensed"/>
                </a:rPr>
                <a:t>Neoplasia (OSSN) OS</a:t>
              </a:r>
              <a:endParaRPr dirty="0">
                <a:solidFill>
                  <a:schemeClr val="lt1"/>
                </a:solidFill>
                <a:latin typeface="Saira Semi Condensed"/>
                <a:ea typeface="Saira Semi Condensed"/>
                <a:cs typeface="Saira Semi Condensed"/>
                <a:sym typeface="Saira Semi Condensed"/>
              </a:endParaRPr>
            </a:p>
          </p:txBody>
        </p:sp>
        <p:sp>
          <p:nvSpPr>
            <p:cNvPr id="382" name="Google Shape;382;p28"/>
            <p:cNvSpPr txBox="1"/>
            <p:nvPr/>
          </p:nvSpPr>
          <p:spPr>
            <a:xfrm>
              <a:off x="655361" y="2057125"/>
              <a:ext cx="2236200" cy="261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dirty="0">
                  <a:solidFill>
                    <a:schemeClr val="dk1"/>
                  </a:solidFill>
                  <a:latin typeface="Inria Sans Light"/>
                  <a:ea typeface="Inria Sans Light"/>
                  <a:cs typeface="Inria Sans Light"/>
                  <a:sym typeface="Inria Sans Light"/>
                </a:rPr>
                <a:t>ICD10:</a:t>
              </a:r>
            </a:p>
            <a:p>
              <a:pPr marL="171450" lvl="0" indent="-171450" algn="l" rtl="0">
                <a:lnSpc>
                  <a:spcPct val="115000"/>
                </a:lnSpc>
                <a:spcBef>
                  <a:spcPts val="0"/>
                </a:spcBef>
                <a:spcAft>
                  <a:spcPts val="0"/>
                </a:spcAft>
                <a:buFont typeface="Arial" panose="020B0604020202020204" pitchFamily="34" charset="0"/>
                <a:buChar char="•"/>
              </a:pPr>
              <a:r>
                <a:rPr lang="en" sz="1200" dirty="0">
                  <a:solidFill>
                    <a:schemeClr val="dk1"/>
                  </a:solidFill>
                  <a:latin typeface="Inria Sans Light"/>
                  <a:ea typeface="Inria Sans Light"/>
                  <a:cs typeface="Inria Sans Light"/>
                  <a:sym typeface="Inria Sans Light"/>
                </a:rPr>
                <a:t>D31.00</a:t>
              </a:r>
            </a:p>
            <a:p>
              <a:pPr marL="171450" lvl="0" indent="-171450" algn="l" rtl="0">
                <a:lnSpc>
                  <a:spcPct val="115000"/>
                </a:lnSpc>
                <a:spcBef>
                  <a:spcPts val="0"/>
                </a:spcBef>
                <a:spcAft>
                  <a:spcPts val="0"/>
                </a:spcAft>
                <a:buFont typeface="Arial" panose="020B0604020202020204" pitchFamily="34" charset="0"/>
                <a:buChar char="•"/>
              </a:pPr>
              <a:r>
                <a:rPr lang="en" sz="1200" dirty="0">
                  <a:solidFill>
                    <a:schemeClr val="dk1"/>
                  </a:solidFill>
                  <a:latin typeface="Inria Sans Light"/>
                  <a:ea typeface="Inria Sans Light"/>
                  <a:cs typeface="Inria Sans Light"/>
                  <a:sym typeface="Inria Sans Light"/>
                </a:rPr>
                <a:t>Benign neoplasia of conjunctiva</a:t>
              </a:r>
            </a:p>
          </p:txBody>
        </p:sp>
      </p:grpSp>
      <p:grpSp>
        <p:nvGrpSpPr>
          <p:cNvPr id="383" name="Google Shape;383;p28"/>
          <p:cNvGrpSpPr/>
          <p:nvPr/>
        </p:nvGrpSpPr>
        <p:grpSpPr>
          <a:xfrm>
            <a:off x="2950430" y="1646975"/>
            <a:ext cx="3305700" cy="3483050"/>
            <a:chOff x="2944204" y="1189775"/>
            <a:chExt cx="3305700" cy="3483050"/>
          </a:xfrm>
        </p:grpSpPr>
        <p:sp>
          <p:nvSpPr>
            <p:cNvPr id="384" name="Google Shape;384;p28"/>
            <p:cNvSpPr/>
            <p:nvPr/>
          </p:nvSpPr>
          <p:spPr>
            <a:xfrm>
              <a:off x="2944204" y="1189775"/>
              <a:ext cx="3305700" cy="669000"/>
            </a:xfrm>
            <a:prstGeom prst="chevron">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lt1"/>
                  </a:solidFill>
                  <a:latin typeface="Saira Semi Condensed"/>
                  <a:ea typeface="Saira Semi Condensed"/>
                  <a:cs typeface="Saira Semi Condensed"/>
                  <a:sym typeface="Saira Semi Condensed"/>
                </a:rPr>
                <a:t>Risk fo Malignancy</a:t>
              </a:r>
              <a:endParaRPr dirty="0">
                <a:solidFill>
                  <a:schemeClr val="lt1"/>
                </a:solidFill>
                <a:latin typeface="Saira Semi Condensed"/>
                <a:ea typeface="Saira Semi Condensed"/>
                <a:cs typeface="Saira Semi Condensed"/>
                <a:sym typeface="Saira Semi Condensed"/>
              </a:endParaRPr>
            </a:p>
          </p:txBody>
        </p:sp>
        <p:sp>
          <p:nvSpPr>
            <p:cNvPr id="385" name="Google Shape;385;p28"/>
            <p:cNvSpPr txBox="1"/>
            <p:nvPr/>
          </p:nvSpPr>
          <p:spPr>
            <a:xfrm>
              <a:off x="3478949" y="2057125"/>
              <a:ext cx="2236200" cy="261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200" dirty="0">
                  <a:solidFill>
                    <a:schemeClr val="dk1"/>
                  </a:solidFill>
                  <a:latin typeface="Inria Sans Light"/>
                  <a:ea typeface="Inria Sans Light"/>
                  <a:cs typeface="Inria Sans Light"/>
                  <a:sym typeface="Inria Sans Light"/>
                </a:rPr>
                <a:t>History of cancer</a:t>
              </a:r>
            </a:p>
            <a:p>
              <a:pPr marL="0" lvl="0" indent="0" algn="l" rtl="0">
                <a:lnSpc>
                  <a:spcPct val="115000"/>
                </a:lnSpc>
                <a:spcBef>
                  <a:spcPts val="0"/>
                </a:spcBef>
                <a:spcAft>
                  <a:spcPts val="0"/>
                </a:spcAft>
                <a:buNone/>
              </a:pPr>
              <a:endParaRPr lang="en-US" sz="1200" dirty="0">
                <a:solidFill>
                  <a:schemeClr val="dk1"/>
                </a:solidFill>
                <a:latin typeface="Inria Sans Light"/>
                <a:ea typeface="Inria Sans Light"/>
                <a:cs typeface="Inria Sans Light"/>
                <a:sym typeface="Inria Sans Light"/>
              </a:endParaRPr>
            </a:p>
            <a:p>
              <a:pPr marL="0" lvl="0" indent="0" algn="l" rtl="0">
                <a:lnSpc>
                  <a:spcPct val="115000"/>
                </a:lnSpc>
                <a:spcBef>
                  <a:spcPts val="0"/>
                </a:spcBef>
                <a:spcAft>
                  <a:spcPts val="0"/>
                </a:spcAft>
                <a:buNone/>
              </a:pPr>
              <a:r>
                <a:rPr lang="en-US" sz="1200" dirty="0">
                  <a:solidFill>
                    <a:schemeClr val="dk1"/>
                  </a:solidFill>
                  <a:latin typeface="Inria Sans Light"/>
                  <a:ea typeface="Inria Sans Light"/>
                  <a:cs typeface="Inria Sans Light"/>
                  <a:sym typeface="Inria Sans Light"/>
                </a:rPr>
                <a:t>Irregular clinical findings:</a:t>
              </a:r>
            </a:p>
            <a:p>
              <a:pPr marL="171450" lvl="0" indent="-171450" algn="l" rtl="0">
                <a:lnSpc>
                  <a:spcPct val="115000"/>
                </a:lnSpc>
                <a:spcBef>
                  <a:spcPts val="0"/>
                </a:spcBef>
                <a:spcAft>
                  <a:spcPts val="0"/>
                </a:spcAft>
                <a:buFont typeface="Arial" panose="020B0604020202020204" pitchFamily="34" charset="0"/>
                <a:buChar char="•"/>
              </a:pPr>
              <a:r>
                <a:rPr lang="en-US" sz="1200" dirty="0">
                  <a:solidFill>
                    <a:schemeClr val="dk1"/>
                  </a:solidFill>
                  <a:latin typeface="Inria Sans Light"/>
                  <a:ea typeface="Inria Sans Light"/>
                  <a:cs typeface="Inria Sans Light"/>
                  <a:sym typeface="Inria Sans Light"/>
                </a:rPr>
                <a:t>Sentinel vessels</a:t>
              </a:r>
            </a:p>
            <a:p>
              <a:pPr marL="171450" lvl="0" indent="-171450" algn="l" rtl="0">
                <a:lnSpc>
                  <a:spcPct val="115000"/>
                </a:lnSpc>
                <a:spcBef>
                  <a:spcPts val="0"/>
                </a:spcBef>
                <a:spcAft>
                  <a:spcPts val="0"/>
                </a:spcAft>
                <a:buFont typeface="Arial" panose="020B0604020202020204" pitchFamily="34" charset="0"/>
                <a:buChar char="•"/>
              </a:pPr>
              <a:r>
                <a:rPr lang="en-US" sz="1200" dirty="0">
                  <a:solidFill>
                    <a:schemeClr val="dk1"/>
                  </a:solidFill>
                  <a:latin typeface="Inria Sans Light"/>
                  <a:ea typeface="Inria Sans Light"/>
                  <a:cs typeface="Inria Sans Light"/>
                  <a:sym typeface="Inria Sans Light"/>
                </a:rPr>
                <a:t>Disrupted junction of epithelium noted on OCT</a:t>
              </a:r>
            </a:p>
            <a:p>
              <a:pPr marL="171450" lvl="0" indent="-171450" algn="l" rtl="0">
                <a:lnSpc>
                  <a:spcPct val="115000"/>
                </a:lnSpc>
                <a:spcBef>
                  <a:spcPts val="0"/>
                </a:spcBef>
                <a:spcAft>
                  <a:spcPts val="0"/>
                </a:spcAft>
                <a:buFont typeface="Arial" panose="020B0604020202020204" pitchFamily="34" charset="0"/>
                <a:buChar char="•"/>
              </a:pPr>
              <a:r>
                <a:rPr lang="en-US" sz="1200" dirty="0">
                  <a:solidFill>
                    <a:schemeClr val="dk1"/>
                  </a:solidFill>
                  <a:latin typeface="Inria Sans Light"/>
                  <a:ea typeface="Inria Sans Light"/>
                  <a:cs typeface="Inria Sans Light"/>
                  <a:sym typeface="Inria Sans Light"/>
                </a:rPr>
                <a:t>Irregular epithelial thickness</a:t>
              </a:r>
            </a:p>
          </p:txBody>
        </p:sp>
      </p:grpSp>
    </p:spTree>
    <p:extLst>
      <p:ext uri="{BB962C8B-B14F-4D97-AF65-F5344CB8AC3E}">
        <p14:creationId xmlns:p14="http://schemas.microsoft.com/office/powerpoint/2010/main" val="9785201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5"/>
          <p:cNvSpPr txBox="1">
            <a:spLocks noGrp="1"/>
          </p:cNvSpPr>
          <p:nvPr>
            <p:ph type="ctrTitle"/>
          </p:nvPr>
        </p:nvSpPr>
        <p:spPr>
          <a:xfrm>
            <a:off x="685799" y="1583342"/>
            <a:ext cx="7920789" cy="115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sz="7200" dirty="0">
              <a:solidFill>
                <a:schemeClr val="accent2"/>
              </a:solidFill>
            </a:endParaRPr>
          </a:p>
          <a:p>
            <a:pPr marL="0" lvl="0" indent="0" algn="ctr" rtl="0">
              <a:spcBef>
                <a:spcPts val="0"/>
              </a:spcBef>
              <a:spcAft>
                <a:spcPts val="0"/>
              </a:spcAft>
              <a:buNone/>
            </a:pPr>
            <a:r>
              <a:rPr lang="en" dirty="0"/>
              <a:t>Ocular Surface </a:t>
            </a:r>
            <a:br>
              <a:rPr lang="en" dirty="0"/>
            </a:br>
            <a:r>
              <a:rPr lang="en" dirty="0"/>
              <a:t>Squamous Neoplasia</a:t>
            </a:r>
            <a:endParaRPr dirty="0"/>
          </a:p>
        </p:txBody>
      </p:sp>
      <p:sp>
        <p:nvSpPr>
          <p:cNvPr id="112" name="Google Shape;112;p15"/>
          <p:cNvSpPr txBox="1">
            <a:spLocks noGrp="1"/>
          </p:cNvSpPr>
          <p:nvPr>
            <p:ph type="subTitle" idx="1"/>
          </p:nvPr>
        </p:nvSpPr>
        <p:spPr>
          <a:xfrm>
            <a:off x="685800" y="2840053"/>
            <a:ext cx="7772400" cy="78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Pathogenesis :: Clinical Features :: Management</a:t>
            </a:r>
            <a:endParaRPr dirty="0"/>
          </a:p>
        </p:txBody>
      </p:sp>
      <p:sp>
        <p:nvSpPr>
          <p:cNvPr id="113" name="Google Shape;113;p15"/>
          <p:cNvSpPr txBox="1">
            <a:spLocks noGrp="1"/>
          </p:cNvSpPr>
          <p:nvPr>
            <p:ph type="sldNum" idx="12"/>
          </p:nvPr>
        </p:nvSpPr>
        <p:spPr>
          <a:xfrm>
            <a:off x="-125" y="4830281"/>
            <a:ext cx="9144000" cy="313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55</a:t>
            </a:fld>
            <a:endParaRPr/>
          </a:p>
        </p:txBody>
      </p:sp>
    </p:spTree>
    <p:extLst>
      <p:ext uri="{BB962C8B-B14F-4D97-AF65-F5344CB8AC3E}">
        <p14:creationId xmlns:p14="http://schemas.microsoft.com/office/powerpoint/2010/main" val="3203979314"/>
      </p:ext>
    </p:extLst>
  </p:cSld>
  <p:clrMapOvr>
    <a:masterClrMapping/>
  </p:clrMapOvr>
  <p:transition>
    <p:fade thruBlk="1"/>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Ocular Surface Squamous Neoplasia (OSSN)</a:t>
            </a:r>
          </a:p>
        </p:txBody>
      </p:sp>
      <p:sp>
        <p:nvSpPr>
          <p:cNvPr id="6" name="Text Placeholder 5"/>
          <p:cNvSpPr>
            <a:spLocks noGrp="1"/>
          </p:cNvSpPr>
          <p:nvPr>
            <p:ph type="body" idx="1"/>
          </p:nvPr>
        </p:nvSpPr>
        <p:spPr/>
        <p:txBody>
          <a:bodyPr/>
          <a:lstStyle/>
          <a:p>
            <a:r>
              <a:rPr lang="en-US" sz="2000" dirty="0"/>
              <a:t>Spectrum of ocular surface disease including stages of dysplasia with potential to result </a:t>
            </a:r>
            <a:r>
              <a:rPr lang="en-US" sz="2000" dirty="0" err="1"/>
              <a:t>maliginant</a:t>
            </a:r>
            <a:r>
              <a:rPr lang="en-US" sz="2000" dirty="0"/>
              <a:t> neoplasia</a:t>
            </a:r>
            <a:endParaRPr lang="en-US" sz="2000" dirty="0">
              <a:sym typeface="Wingdings" panose="05000000000000000000" pitchFamily="2" charset="2"/>
            </a:endParaRPr>
          </a:p>
          <a:p>
            <a:r>
              <a:rPr lang="en-US" sz="2000" dirty="0">
                <a:sym typeface="Wingdings" panose="05000000000000000000" pitchFamily="2" charset="2"/>
              </a:rPr>
              <a:t>Includes:</a:t>
            </a:r>
          </a:p>
          <a:p>
            <a:pPr lvl="1"/>
            <a:r>
              <a:rPr lang="en-US" sz="2000" dirty="0">
                <a:sym typeface="Wingdings" panose="05000000000000000000" pitchFamily="2" charset="2"/>
              </a:rPr>
              <a:t>Conjunctival and/or corneal epithelial dysplasia</a:t>
            </a:r>
          </a:p>
          <a:p>
            <a:pPr lvl="1"/>
            <a:r>
              <a:rPr lang="en-US" sz="2000" dirty="0">
                <a:sym typeface="Wingdings" panose="05000000000000000000" pitchFamily="2" charset="2"/>
              </a:rPr>
              <a:t>Conjunctival intraepithelial neoplasia</a:t>
            </a:r>
          </a:p>
          <a:p>
            <a:pPr lvl="1"/>
            <a:r>
              <a:rPr lang="en-US" sz="2000" dirty="0">
                <a:sym typeface="Wingdings" panose="05000000000000000000" pitchFamily="2" charset="2"/>
              </a:rPr>
              <a:t>Squamous cell carcinoma</a:t>
            </a:r>
          </a:p>
          <a:p>
            <a:pPr lvl="1"/>
            <a:r>
              <a:rPr lang="en-US" sz="2000" dirty="0" err="1">
                <a:sym typeface="Wingdings" panose="05000000000000000000" pitchFamily="2" charset="2"/>
              </a:rPr>
              <a:t>Mucoepitheliod</a:t>
            </a:r>
            <a:r>
              <a:rPr lang="en-US" sz="2000" dirty="0">
                <a:sym typeface="Wingdings" panose="05000000000000000000" pitchFamily="2" charset="2"/>
              </a:rPr>
              <a:t> carcinoma</a:t>
            </a:r>
          </a:p>
          <a:p>
            <a:pPr marL="114300" indent="0">
              <a:buNone/>
            </a:pPr>
            <a:endParaRPr lang="en-US" dirty="0"/>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56</a:t>
            </a:fld>
            <a:endParaRPr lang="en"/>
          </a:p>
        </p:txBody>
      </p:sp>
    </p:spTree>
    <p:extLst>
      <p:ext uri="{BB962C8B-B14F-4D97-AF65-F5344CB8AC3E}">
        <p14:creationId xmlns:p14="http://schemas.microsoft.com/office/powerpoint/2010/main" val="36635862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OSSN</a:t>
            </a:r>
          </a:p>
        </p:txBody>
      </p:sp>
      <p:sp>
        <p:nvSpPr>
          <p:cNvPr id="3" name="Text Placeholder 2"/>
          <p:cNvSpPr>
            <a:spLocks noGrp="1"/>
          </p:cNvSpPr>
          <p:nvPr>
            <p:ph type="body" idx="1"/>
          </p:nvPr>
        </p:nvSpPr>
        <p:spPr/>
        <p:txBody>
          <a:bodyPr/>
          <a:lstStyle/>
          <a:p>
            <a:r>
              <a:rPr lang="en-US" dirty="0"/>
              <a:t>Highest incidence in Africa but worldwide</a:t>
            </a:r>
          </a:p>
          <a:p>
            <a:r>
              <a:rPr lang="en-US" dirty="0"/>
              <a:t>Can co-exist with other ocular pathologies</a:t>
            </a:r>
          </a:p>
          <a:p>
            <a:r>
              <a:rPr lang="en-US" dirty="0"/>
              <a:t>Associated with:</a:t>
            </a:r>
          </a:p>
          <a:p>
            <a:pPr lvl="1"/>
            <a:r>
              <a:rPr lang="en-US" dirty="0"/>
              <a:t>UV exposure</a:t>
            </a:r>
          </a:p>
          <a:p>
            <a:pPr lvl="1"/>
            <a:r>
              <a:rPr lang="en-US" dirty="0"/>
              <a:t>Human immunodeficiency virus </a:t>
            </a:r>
          </a:p>
          <a:p>
            <a:pPr lvl="2"/>
            <a:r>
              <a:rPr lang="en-US" dirty="0"/>
              <a:t>8-fold increase</a:t>
            </a:r>
          </a:p>
          <a:p>
            <a:pPr lvl="1"/>
            <a:r>
              <a:rPr lang="en-US" dirty="0"/>
              <a:t>Human papillomata virus</a:t>
            </a:r>
          </a:p>
          <a:p>
            <a:pPr lvl="1"/>
            <a:r>
              <a:rPr lang="en-US" dirty="0"/>
              <a:t>Hepatitis virus</a:t>
            </a:r>
          </a:p>
          <a:p>
            <a:pPr lvl="1"/>
            <a:endParaRPr lang="en-US" sz="2000" dirty="0"/>
          </a:p>
          <a:p>
            <a:pPr marL="114300" indent="0">
              <a:buNone/>
            </a:pPr>
            <a:endParaRPr lang="en-US" sz="2000" dirty="0"/>
          </a:p>
          <a:p>
            <a:pPr lvl="1"/>
            <a:endParaRPr lang="en-US" sz="2000" dirty="0"/>
          </a:p>
          <a:p>
            <a:pPr lvl="1"/>
            <a:endParaRPr lang="en-US" dirty="0"/>
          </a:p>
          <a:p>
            <a:pPr lvl="1"/>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57</a:t>
            </a:fld>
            <a:endParaRPr lang="en"/>
          </a:p>
        </p:txBody>
      </p:sp>
    </p:spTree>
    <p:extLst>
      <p:ext uri="{BB962C8B-B14F-4D97-AF65-F5344CB8AC3E}">
        <p14:creationId xmlns:p14="http://schemas.microsoft.com/office/powerpoint/2010/main" val="5322381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Clinical Presentation</a:t>
            </a:r>
          </a:p>
        </p:txBody>
      </p:sp>
      <p:sp>
        <p:nvSpPr>
          <p:cNvPr id="3" name="Text Placeholder 2"/>
          <p:cNvSpPr>
            <a:spLocks noGrp="1"/>
          </p:cNvSpPr>
          <p:nvPr>
            <p:ph type="body" idx="1"/>
          </p:nvPr>
        </p:nvSpPr>
        <p:spPr/>
        <p:txBody>
          <a:bodyPr/>
          <a:lstStyle/>
          <a:p>
            <a:r>
              <a:rPr lang="en-US" dirty="0"/>
              <a:t>Frequently at nasal and temporal limbus</a:t>
            </a:r>
          </a:p>
          <a:p>
            <a:r>
              <a:rPr lang="en-US" dirty="0"/>
              <a:t>Various forms:</a:t>
            </a:r>
          </a:p>
          <a:p>
            <a:pPr lvl="1"/>
            <a:r>
              <a:rPr lang="en-US" dirty="0"/>
              <a:t>Gelatinous </a:t>
            </a:r>
          </a:p>
          <a:p>
            <a:pPr lvl="1"/>
            <a:r>
              <a:rPr lang="en-US" dirty="0" err="1"/>
              <a:t>Papilliform</a:t>
            </a:r>
            <a:endParaRPr lang="en-US" dirty="0"/>
          </a:p>
          <a:p>
            <a:pPr lvl="1"/>
            <a:r>
              <a:rPr lang="en-US" dirty="0"/>
              <a:t>Leukoplakic </a:t>
            </a:r>
          </a:p>
          <a:p>
            <a:r>
              <a:rPr lang="en-US" dirty="0"/>
              <a:t>Freely  moves over the sclera</a:t>
            </a:r>
          </a:p>
          <a:p>
            <a:r>
              <a:rPr lang="en-US" dirty="0"/>
              <a:t>+/- Feeder vessels</a:t>
            </a:r>
          </a:p>
          <a:p>
            <a:pPr lvl="1"/>
            <a:endParaRPr lang="en-US" sz="2000" dirty="0"/>
          </a:p>
          <a:p>
            <a:pPr lvl="1"/>
            <a:endParaRPr lang="en-US" dirty="0"/>
          </a:p>
          <a:p>
            <a:pPr lvl="1"/>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58</a:t>
            </a:fld>
            <a:endParaRPr lang="en"/>
          </a:p>
        </p:txBody>
      </p:sp>
    </p:spTree>
    <p:extLst>
      <p:ext uri="{BB962C8B-B14F-4D97-AF65-F5344CB8AC3E}">
        <p14:creationId xmlns:p14="http://schemas.microsoft.com/office/powerpoint/2010/main" val="13915641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Ancillary Testing</a:t>
            </a:r>
          </a:p>
        </p:txBody>
      </p:sp>
      <p:sp>
        <p:nvSpPr>
          <p:cNvPr id="3" name="Text Placeholder 2"/>
          <p:cNvSpPr>
            <a:spLocks noGrp="1"/>
          </p:cNvSpPr>
          <p:nvPr>
            <p:ph type="body" idx="1"/>
          </p:nvPr>
        </p:nvSpPr>
        <p:spPr/>
        <p:txBody>
          <a:bodyPr/>
          <a:lstStyle/>
          <a:p>
            <a:r>
              <a:rPr lang="en-US" dirty="0"/>
              <a:t>Ultrasound </a:t>
            </a:r>
            <a:r>
              <a:rPr lang="en-US" dirty="0" err="1"/>
              <a:t>biomicroscopy</a:t>
            </a:r>
            <a:endParaRPr lang="en-US" dirty="0"/>
          </a:p>
          <a:p>
            <a:r>
              <a:rPr lang="en-US" i="1" dirty="0"/>
              <a:t>In vivo </a:t>
            </a:r>
            <a:r>
              <a:rPr lang="en-US" dirty="0"/>
              <a:t>confocal microscopy</a:t>
            </a:r>
          </a:p>
          <a:p>
            <a:r>
              <a:rPr lang="en-US" dirty="0"/>
              <a:t>Impression cytology</a:t>
            </a:r>
          </a:p>
          <a:p>
            <a:r>
              <a:rPr lang="en-US" dirty="0"/>
              <a:t>Anterior segment optical coherence tomography:</a:t>
            </a:r>
          </a:p>
          <a:p>
            <a:pPr lvl="1"/>
            <a:r>
              <a:rPr lang="en-US" sz="2000" dirty="0"/>
              <a:t>Abrupt disruption </a:t>
            </a:r>
          </a:p>
          <a:p>
            <a:pPr lvl="1"/>
            <a:r>
              <a:rPr lang="en-US" sz="2000" dirty="0"/>
              <a:t>Sharp plane of cleavage</a:t>
            </a:r>
          </a:p>
          <a:p>
            <a:pPr lvl="1"/>
            <a:r>
              <a:rPr lang="en-US" sz="2000" dirty="0"/>
              <a:t>Epi thickness &gt; 120 microns</a:t>
            </a:r>
          </a:p>
          <a:p>
            <a:endParaRPr lang="en-US" dirty="0"/>
          </a:p>
          <a:p>
            <a:endParaRPr lang="en-US" dirty="0"/>
          </a:p>
          <a:p>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59</a:t>
            </a:fld>
            <a:endParaRPr lang="en"/>
          </a:p>
        </p:txBody>
      </p:sp>
    </p:spTree>
    <p:extLst>
      <p:ext uri="{BB962C8B-B14F-4D97-AF65-F5344CB8AC3E}">
        <p14:creationId xmlns:p14="http://schemas.microsoft.com/office/powerpoint/2010/main" val="13696515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67 </a:t>
            </a:r>
            <a:r>
              <a:rPr lang="en-US" dirty="0" err="1"/>
              <a:t>yro</a:t>
            </a:r>
            <a:r>
              <a:rPr lang="en-US" dirty="0"/>
              <a:t> Asian Male</a:t>
            </a:r>
          </a:p>
        </p:txBody>
      </p:sp>
      <p:sp>
        <p:nvSpPr>
          <p:cNvPr id="6" name="Text Placeholder 5"/>
          <p:cNvSpPr>
            <a:spLocks noGrp="1"/>
          </p:cNvSpPr>
          <p:nvPr>
            <p:ph type="body" idx="1"/>
          </p:nvPr>
        </p:nvSpPr>
        <p:spPr>
          <a:xfrm>
            <a:off x="893699" y="1373588"/>
            <a:ext cx="7586875" cy="3552300"/>
          </a:xfrm>
        </p:spPr>
        <p:txBody>
          <a:bodyPr/>
          <a:lstStyle/>
          <a:p>
            <a:pPr marL="114300" indent="0">
              <a:buNone/>
            </a:pPr>
            <a:r>
              <a:rPr lang="en-US" sz="2000" dirty="0"/>
              <a:t>POH:		Cataract extraction OD, OS - 2019</a:t>
            </a:r>
          </a:p>
          <a:p>
            <a:pPr marL="114300" indent="0">
              <a:buNone/>
            </a:pPr>
            <a:r>
              <a:rPr lang="en-US" sz="2000" dirty="0"/>
              <a:t>PMH:		Herpes Zoster; HTN; prediabetes; hyperlipidemia</a:t>
            </a:r>
          </a:p>
          <a:p>
            <a:pPr marL="114300" indent="0">
              <a:buNone/>
            </a:pPr>
            <a:r>
              <a:rPr lang="en-US" sz="2000" dirty="0"/>
              <a:t>MED:		Gabapentin, </a:t>
            </a:r>
            <a:r>
              <a:rPr lang="en-US" sz="2000" dirty="0" err="1"/>
              <a:t>valacyclovir</a:t>
            </a:r>
            <a:r>
              <a:rPr lang="en-US" sz="2000" dirty="0"/>
              <a:t> 1000 mg bid;</a:t>
            </a:r>
          </a:p>
          <a:p>
            <a:pPr marL="114300" indent="0">
              <a:buNone/>
            </a:pPr>
            <a:r>
              <a:rPr lang="en-US" sz="2000" dirty="0"/>
              <a:t>		Losartan, metformin, unknown cholesterol med</a:t>
            </a:r>
          </a:p>
          <a:p>
            <a:pPr marL="114300" indent="0">
              <a:buNone/>
            </a:pPr>
            <a:r>
              <a:rPr lang="en-US" sz="2000" dirty="0"/>
              <a:t>ALL:		NKDA, NKDA</a:t>
            </a:r>
          </a:p>
          <a:p>
            <a:pPr marL="114300" indent="0">
              <a:buNone/>
            </a:pPr>
            <a:endParaRPr lang="en-US" dirty="0"/>
          </a:p>
          <a:p>
            <a:pPr marL="114300" indent="0">
              <a:buNone/>
            </a:pPr>
            <a:endParaRPr lang="en-US" dirty="0"/>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6</a:t>
            </a:fld>
            <a:endParaRPr lang="en"/>
          </a:p>
        </p:txBody>
      </p:sp>
    </p:spTree>
    <p:extLst>
      <p:ext uri="{BB962C8B-B14F-4D97-AF65-F5344CB8AC3E}">
        <p14:creationId xmlns:p14="http://schemas.microsoft.com/office/powerpoint/2010/main" val="1782103166"/>
      </p:ext>
    </p:extLst>
  </p:cSld>
  <p:clrMapOvr>
    <a:masterClrMapping/>
  </p:clrMapOvr>
  <p:transition>
    <p:fade thruBlk="1"/>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60</a:t>
            </a:fld>
            <a:endParaRPr lang="en"/>
          </a:p>
        </p:txBody>
      </p:sp>
      <p:pic>
        <p:nvPicPr>
          <p:cNvPr id="2" name="Picture 1"/>
          <p:cNvPicPr>
            <a:picLocks noChangeAspect="1"/>
          </p:cNvPicPr>
          <p:nvPr/>
        </p:nvPicPr>
        <p:blipFill rotWithShape="1">
          <a:blip r:embed="rId3"/>
          <a:srcRect l="72090" t="14243" r="9862" b="55721"/>
          <a:stretch/>
        </p:blipFill>
        <p:spPr>
          <a:xfrm>
            <a:off x="1355834" y="-42041"/>
            <a:ext cx="6936827" cy="4692869"/>
          </a:xfrm>
          <a:prstGeom prst="rect">
            <a:avLst/>
          </a:prstGeom>
        </p:spPr>
      </p:pic>
      <p:sp>
        <p:nvSpPr>
          <p:cNvPr id="3" name="Rectangle 2"/>
          <p:cNvSpPr/>
          <p:nvPr/>
        </p:nvSpPr>
        <p:spPr>
          <a:xfrm>
            <a:off x="672663" y="4650828"/>
            <a:ext cx="7572704" cy="400110"/>
          </a:xfrm>
          <a:prstGeom prst="rect">
            <a:avLst/>
          </a:prstGeom>
        </p:spPr>
        <p:txBody>
          <a:bodyPr wrap="square">
            <a:spAutoFit/>
          </a:bodyPr>
          <a:lstStyle/>
          <a:p>
            <a:pPr algn="ctr"/>
            <a:r>
              <a:rPr lang="en-US" sz="1000" dirty="0" err="1">
                <a:solidFill>
                  <a:srgbClr val="212121"/>
                </a:solidFill>
                <a:latin typeface="BlinkMacSystemFont"/>
              </a:rPr>
              <a:t>Atallah</a:t>
            </a:r>
            <a:r>
              <a:rPr lang="en-US" sz="1000" dirty="0">
                <a:solidFill>
                  <a:srgbClr val="212121"/>
                </a:solidFill>
                <a:latin typeface="BlinkMacSystemFont"/>
              </a:rPr>
              <a:t> M, </a:t>
            </a:r>
            <a:r>
              <a:rPr lang="en-US" sz="1000" dirty="0" err="1">
                <a:solidFill>
                  <a:srgbClr val="212121"/>
                </a:solidFill>
                <a:latin typeface="BlinkMacSystemFont"/>
              </a:rPr>
              <a:t>Joag</a:t>
            </a:r>
            <a:r>
              <a:rPr lang="en-US" sz="1000" dirty="0">
                <a:solidFill>
                  <a:srgbClr val="212121"/>
                </a:solidFill>
                <a:latin typeface="BlinkMacSystemFont"/>
              </a:rPr>
              <a:t> M, </a:t>
            </a:r>
            <a:r>
              <a:rPr lang="en-US" sz="1000" dirty="0" err="1">
                <a:solidFill>
                  <a:srgbClr val="212121"/>
                </a:solidFill>
                <a:latin typeface="BlinkMacSystemFont"/>
              </a:rPr>
              <a:t>Galor</a:t>
            </a:r>
            <a:r>
              <a:rPr lang="en-US" sz="1000" dirty="0">
                <a:solidFill>
                  <a:srgbClr val="212121"/>
                </a:solidFill>
                <a:latin typeface="BlinkMacSystemFont"/>
              </a:rPr>
              <a:t> A, et al. Role of high resolution optical coherence tomography in diagnosing ocular surface squamous neoplasia with coexisting ocular surface diseases. </a:t>
            </a:r>
            <a:r>
              <a:rPr lang="en-US" sz="1000" i="1" dirty="0" err="1">
                <a:solidFill>
                  <a:srgbClr val="212121"/>
                </a:solidFill>
                <a:latin typeface="BlinkMacSystemFont"/>
              </a:rPr>
              <a:t>Ocul</a:t>
            </a:r>
            <a:r>
              <a:rPr lang="en-US" sz="1000" i="1" dirty="0">
                <a:solidFill>
                  <a:srgbClr val="212121"/>
                </a:solidFill>
                <a:latin typeface="BlinkMacSystemFont"/>
              </a:rPr>
              <a:t> Surf</a:t>
            </a:r>
            <a:r>
              <a:rPr lang="en-US" sz="1000" dirty="0">
                <a:solidFill>
                  <a:srgbClr val="212121"/>
                </a:solidFill>
                <a:latin typeface="BlinkMacSystemFont"/>
              </a:rPr>
              <a:t>. 2017;15(4):688-695. doi:10.1016/j.jtos.2017.03.003</a:t>
            </a:r>
            <a:endParaRPr lang="en-US" sz="1000" dirty="0"/>
          </a:p>
        </p:txBody>
      </p:sp>
      <p:sp>
        <p:nvSpPr>
          <p:cNvPr id="8" name="Rectangle 7"/>
          <p:cNvSpPr/>
          <p:nvPr/>
        </p:nvSpPr>
        <p:spPr>
          <a:xfrm>
            <a:off x="4938009" y="81588"/>
            <a:ext cx="3135795" cy="707886"/>
          </a:xfrm>
          <a:prstGeom prst="rect">
            <a:avLst/>
          </a:prstGeom>
          <a:noFill/>
        </p:spPr>
        <p:txBody>
          <a:bodyPr wrap="none" lIns="91440" tIns="45720" rIns="91440" bIns="45720">
            <a:spAutoFit/>
          </a:bodyPr>
          <a:lstStyle/>
          <a:p>
            <a:pPr algn="ctr"/>
            <a:r>
              <a:rPr lang="en-US" sz="2000" b="0" cap="none" spc="0" dirty="0" err="1">
                <a:ln w="0"/>
                <a:solidFill>
                  <a:schemeClr val="accent1"/>
                </a:solidFill>
                <a:effectLst>
                  <a:outerShdw blurRad="38100" dist="25400" dir="5400000" algn="ctr" rotWithShape="0">
                    <a:srgbClr val="6E747A">
                      <a:alpha val="43000"/>
                    </a:srgbClr>
                  </a:outerShdw>
                </a:effectLst>
              </a:rPr>
              <a:t>Hyperreflective</a:t>
            </a:r>
            <a:r>
              <a:rPr lang="en-US" sz="2000" b="0" cap="none" spc="0" dirty="0">
                <a:ln w="0"/>
                <a:solidFill>
                  <a:schemeClr val="accent1"/>
                </a:solidFill>
                <a:effectLst>
                  <a:outerShdw blurRad="38100" dist="25400" dir="5400000" algn="ctr" rotWithShape="0">
                    <a:srgbClr val="6E747A">
                      <a:alpha val="43000"/>
                    </a:srgbClr>
                  </a:outerShdw>
                </a:effectLst>
              </a:rPr>
              <a:t> epithelium</a:t>
            </a:r>
          </a:p>
          <a:p>
            <a:pPr algn="ctr"/>
            <a:r>
              <a:rPr lang="en-US" sz="2000" dirty="0">
                <a:ln w="0"/>
                <a:solidFill>
                  <a:schemeClr val="accent1"/>
                </a:solidFill>
                <a:effectLst>
                  <a:outerShdw blurRad="38100" dist="25400" dir="5400000" algn="ctr" rotWithShape="0">
                    <a:srgbClr val="6E747A">
                      <a:alpha val="43000"/>
                    </a:srgbClr>
                  </a:outerShdw>
                </a:effectLst>
              </a:rPr>
              <a:t>Abrupt transition</a:t>
            </a:r>
            <a:endParaRPr lang="en-US" sz="2000" b="0" cap="none" spc="0" dirty="0">
              <a:ln w="0"/>
              <a:solidFill>
                <a:schemeClr val="accent1"/>
              </a:solidFill>
              <a:effectLst>
                <a:outerShdw blurRad="38100" dist="25400" dir="5400000" algn="ctr" rotWithShape="0">
                  <a:srgbClr val="6E747A">
                    <a:alpha val="43000"/>
                  </a:srgbClr>
                </a:outerShdw>
              </a:effectLst>
            </a:endParaRPr>
          </a:p>
        </p:txBody>
      </p:sp>
      <p:sp>
        <p:nvSpPr>
          <p:cNvPr id="9" name="Rectangle 8"/>
          <p:cNvSpPr/>
          <p:nvPr/>
        </p:nvSpPr>
        <p:spPr>
          <a:xfrm>
            <a:off x="5480625" y="3789054"/>
            <a:ext cx="2050562" cy="707886"/>
          </a:xfrm>
          <a:prstGeom prst="rect">
            <a:avLst/>
          </a:prstGeom>
          <a:noFill/>
        </p:spPr>
        <p:txBody>
          <a:bodyPr wrap="none" lIns="91440" tIns="45720" rIns="91440" bIns="45720">
            <a:spAutoFit/>
          </a:bodyPr>
          <a:lstStyle/>
          <a:p>
            <a:pPr algn="ctr"/>
            <a:r>
              <a:rPr lang="en-US" sz="2000" b="0" cap="none" spc="0" dirty="0">
                <a:ln w="0"/>
                <a:solidFill>
                  <a:schemeClr val="accent1"/>
                </a:solidFill>
                <a:effectLst>
                  <a:outerShdw blurRad="38100" dist="25400" dir="5400000" algn="ctr" rotWithShape="0">
                    <a:srgbClr val="6E747A">
                      <a:alpha val="43000"/>
                    </a:srgbClr>
                  </a:outerShdw>
                </a:effectLst>
              </a:rPr>
              <a:t>Thick Epi</a:t>
            </a:r>
          </a:p>
          <a:p>
            <a:pPr algn="ctr"/>
            <a:r>
              <a:rPr lang="en-US" sz="2000" dirty="0">
                <a:ln w="0"/>
                <a:solidFill>
                  <a:schemeClr val="accent1"/>
                </a:solidFill>
                <a:effectLst>
                  <a:outerShdw blurRad="38100" dist="25400" dir="5400000" algn="ctr" rotWithShape="0">
                    <a:srgbClr val="6E747A">
                      <a:alpha val="43000"/>
                    </a:srgbClr>
                  </a:outerShdw>
                </a:effectLst>
              </a:rPr>
              <a:t>Abrupt transition</a:t>
            </a:r>
            <a:endParaRPr lang="en-US" sz="20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2443095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Medical Management</a:t>
            </a:r>
          </a:p>
        </p:txBody>
      </p:sp>
      <p:sp>
        <p:nvSpPr>
          <p:cNvPr id="3" name="Text Placeholder 2"/>
          <p:cNvSpPr>
            <a:spLocks noGrp="1"/>
          </p:cNvSpPr>
          <p:nvPr>
            <p:ph type="body" idx="1"/>
          </p:nvPr>
        </p:nvSpPr>
        <p:spPr>
          <a:xfrm>
            <a:off x="893700" y="1285356"/>
            <a:ext cx="6462600" cy="3552300"/>
          </a:xfrm>
        </p:spPr>
        <p:txBody>
          <a:bodyPr/>
          <a:lstStyle/>
          <a:p>
            <a:r>
              <a:rPr lang="en-US" dirty="0" err="1"/>
              <a:t>Mitomycin</a:t>
            </a:r>
            <a:r>
              <a:rPr lang="en-US" dirty="0"/>
              <a:t> C </a:t>
            </a:r>
          </a:p>
          <a:p>
            <a:r>
              <a:rPr lang="en-US" dirty="0"/>
              <a:t>5-fluorouracil</a:t>
            </a:r>
          </a:p>
          <a:p>
            <a:r>
              <a:rPr lang="en-US" dirty="0"/>
              <a:t>Interferon therapy:</a:t>
            </a:r>
          </a:p>
          <a:p>
            <a:pPr lvl="1"/>
            <a:r>
              <a:rPr lang="en-US" dirty="0"/>
              <a:t>IFN-alpha2b</a:t>
            </a:r>
          </a:p>
          <a:p>
            <a:pPr lvl="1"/>
            <a:r>
              <a:rPr lang="en-US"/>
              <a:t>Topical or </a:t>
            </a:r>
            <a:r>
              <a:rPr lang="en-US" dirty="0"/>
              <a:t>local injection</a:t>
            </a:r>
          </a:p>
          <a:p>
            <a:r>
              <a:rPr lang="en-US" dirty="0" err="1"/>
              <a:t>Cidofovir</a:t>
            </a:r>
            <a:endParaRPr lang="en-US" dirty="0"/>
          </a:p>
          <a:p>
            <a:pPr marL="114300" indent="0">
              <a:buNone/>
            </a:pPr>
            <a:endParaRPr lang="en-US" sz="1800" dirty="0"/>
          </a:p>
          <a:p>
            <a:pPr marL="533400" lvl="1" indent="0">
              <a:buNone/>
            </a:pPr>
            <a:endParaRPr lang="en-US" sz="2000" dirty="0"/>
          </a:p>
          <a:p>
            <a:pPr lvl="1"/>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61</a:t>
            </a:fld>
            <a:endParaRPr lang="en"/>
          </a:p>
        </p:txBody>
      </p:sp>
    </p:spTree>
    <p:extLst>
      <p:ext uri="{BB962C8B-B14F-4D97-AF65-F5344CB8AC3E}">
        <p14:creationId xmlns:p14="http://schemas.microsoft.com/office/powerpoint/2010/main" val="3374727167"/>
      </p:ext>
    </p:extLst>
  </p:cSld>
  <p:clrMapOvr>
    <a:masterClrMapping/>
  </p:clrMapOvr>
  <p:transition>
    <p:fade thruBlk="1"/>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Surgical Management</a:t>
            </a:r>
          </a:p>
        </p:txBody>
      </p:sp>
      <p:sp>
        <p:nvSpPr>
          <p:cNvPr id="3" name="Text Placeholder 2"/>
          <p:cNvSpPr>
            <a:spLocks noGrp="1"/>
          </p:cNvSpPr>
          <p:nvPr>
            <p:ph type="body" idx="1"/>
          </p:nvPr>
        </p:nvSpPr>
        <p:spPr>
          <a:xfrm>
            <a:off x="893700" y="1285356"/>
            <a:ext cx="6462600" cy="3552300"/>
          </a:xfrm>
        </p:spPr>
        <p:txBody>
          <a:bodyPr/>
          <a:lstStyle/>
          <a:p>
            <a:r>
              <a:rPr lang="en-US" dirty="0"/>
              <a:t>Excisional biopsy</a:t>
            </a:r>
          </a:p>
          <a:p>
            <a:r>
              <a:rPr lang="en-US" dirty="0"/>
              <a:t>Shields’ “no touch” technique:</a:t>
            </a:r>
          </a:p>
          <a:p>
            <a:pPr lvl="1"/>
            <a:r>
              <a:rPr lang="en-US" dirty="0"/>
              <a:t>At least 4 mm tumor free border</a:t>
            </a:r>
          </a:p>
          <a:p>
            <a:pPr lvl="1"/>
            <a:r>
              <a:rPr lang="en-US" dirty="0"/>
              <a:t>Cryotherapy to </a:t>
            </a:r>
            <a:r>
              <a:rPr lang="en-US" dirty="0" err="1"/>
              <a:t>conj</a:t>
            </a:r>
            <a:r>
              <a:rPr lang="en-US" dirty="0"/>
              <a:t>/</a:t>
            </a:r>
            <a:r>
              <a:rPr lang="en-US" dirty="0" err="1"/>
              <a:t>limbal</a:t>
            </a:r>
            <a:r>
              <a:rPr lang="en-US" dirty="0"/>
              <a:t> margins </a:t>
            </a:r>
            <a:r>
              <a:rPr lang="en-US" dirty="0">
                <a:sym typeface="Wingdings" panose="05000000000000000000" pitchFamily="2" charset="2"/>
              </a:rPr>
              <a:t> ruptures tumor membranes and occlusion of vessels</a:t>
            </a:r>
          </a:p>
          <a:p>
            <a:r>
              <a:rPr lang="en-US" dirty="0">
                <a:sym typeface="Wingdings" panose="05000000000000000000" pitchFamily="2" charset="2"/>
              </a:rPr>
              <a:t>Brachytherapy or proton-beam radiotherapy </a:t>
            </a:r>
            <a:endParaRPr lang="en-US" dirty="0"/>
          </a:p>
          <a:p>
            <a:pPr marL="114300" indent="0">
              <a:buNone/>
            </a:pPr>
            <a:endParaRPr lang="en-US" sz="1800" dirty="0"/>
          </a:p>
          <a:p>
            <a:pPr marL="533400" lvl="1" indent="0">
              <a:buNone/>
            </a:pPr>
            <a:endParaRPr lang="en-US" sz="2000" dirty="0"/>
          </a:p>
          <a:p>
            <a:pPr lvl="1"/>
            <a:endParaRPr lang="en-US"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62</a:t>
            </a:fld>
            <a:endParaRPr lang="en"/>
          </a:p>
        </p:txBody>
      </p:sp>
    </p:spTree>
    <p:extLst>
      <p:ext uri="{BB962C8B-B14F-4D97-AF65-F5344CB8AC3E}">
        <p14:creationId xmlns:p14="http://schemas.microsoft.com/office/powerpoint/2010/main" val="1648586312"/>
      </p:ext>
    </p:extLst>
  </p:cSld>
  <p:clrMapOvr>
    <a:masterClrMapping/>
  </p:clrMapOvr>
  <p:transition>
    <p:fade thruBlk="1"/>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Clinical Pearls</a:t>
            </a:r>
          </a:p>
        </p:txBody>
      </p:sp>
      <p:sp>
        <p:nvSpPr>
          <p:cNvPr id="3" name="Text Placeholder 2"/>
          <p:cNvSpPr>
            <a:spLocks noGrp="1"/>
          </p:cNvSpPr>
          <p:nvPr>
            <p:ph type="body" idx="1"/>
          </p:nvPr>
        </p:nvSpPr>
        <p:spPr/>
        <p:txBody>
          <a:bodyPr/>
          <a:lstStyle/>
          <a:p>
            <a:r>
              <a:rPr lang="en-US" dirty="0"/>
              <a:t>Optometry work… social work!</a:t>
            </a:r>
          </a:p>
          <a:p>
            <a:r>
              <a:rPr lang="en-US" dirty="0"/>
              <a:t>Changing nomenclature </a:t>
            </a:r>
          </a:p>
          <a:p>
            <a:r>
              <a:rPr lang="en-US" dirty="0"/>
              <a:t>Updates on management</a:t>
            </a: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63</a:t>
            </a:fld>
            <a:endParaRPr lang="en"/>
          </a:p>
        </p:txBody>
      </p:sp>
    </p:spTree>
    <p:extLst>
      <p:ext uri="{BB962C8B-B14F-4D97-AF65-F5344CB8AC3E}">
        <p14:creationId xmlns:p14="http://schemas.microsoft.com/office/powerpoint/2010/main" val="16513979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3314" y="1501388"/>
            <a:ext cx="6462600" cy="857400"/>
          </a:xfrm>
        </p:spPr>
        <p:txBody>
          <a:bodyPr/>
          <a:lstStyle/>
          <a:p>
            <a:pPr algn="ctr"/>
            <a:r>
              <a:rPr lang="en-US" sz="4000" dirty="0"/>
              <a:t>Questions?</a:t>
            </a:r>
          </a:p>
        </p:txBody>
      </p:sp>
      <p:sp>
        <p:nvSpPr>
          <p:cNvPr id="3" name="Text Placeholder 2"/>
          <p:cNvSpPr>
            <a:spLocks noGrp="1"/>
          </p:cNvSpPr>
          <p:nvPr>
            <p:ph type="body" idx="1"/>
          </p:nvPr>
        </p:nvSpPr>
        <p:spPr>
          <a:xfrm>
            <a:off x="1073314" y="2271659"/>
            <a:ext cx="6462600" cy="3552300"/>
          </a:xfrm>
        </p:spPr>
        <p:txBody>
          <a:bodyPr/>
          <a:lstStyle/>
          <a:p>
            <a:pPr marL="114300" indent="0" algn="ctr">
              <a:buNone/>
            </a:pPr>
            <a:r>
              <a:rPr lang="en-US" sz="3600" dirty="0"/>
              <a:t>zanna.Kruoch@rm.edu</a:t>
            </a: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64</a:t>
            </a:fld>
            <a:endParaRPr lang="en"/>
          </a:p>
        </p:txBody>
      </p:sp>
    </p:spTree>
    <p:extLst>
      <p:ext uri="{BB962C8B-B14F-4D97-AF65-F5344CB8AC3E}">
        <p14:creationId xmlns:p14="http://schemas.microsoft.com/office/powerpoint/2010/main" val="20655355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Text Placeholder 2"/>
          <p:cNvSpPr>
            <a:spLocks noGrp="1"/>
          </p:cNvSpPr>
          <p:nvPr>
            <p:ph type="body" idx="1"/>
          </p:nvPr>
        </p:nvSpPr>
        <p:spPr/>
        <p:txBody>
          <a:bodyPr/>
          <a:lstStyle/>
          <a:p>
            <a:r>
              <a:rPr lang="en-US" dirty="0"/>
              <a:t>Upon request!</a:t>
            </a: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65</a:t>
            </a:fld>
            <a:endParaRPr lang="en"/>
          </a:p>
        </p:txBody>
      </p:sp>
    </p:spTree>
    <p:extLst>
      <p:ext uri="{BB962C8B-B14F-4D97-AF65-F5344CB8AC3E}">
        <p14:creationId xmlns:p14="http://schemas.microsoft.com/office/powerpoint/2010/main" val="9530335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Examination</a:t>
            </a:r>
          </a:p>
        </p:txBody>
      </p:sp>
      <p:sp>
        <p:nvSpPr>
          <p:cNvPr id="6" name="Text Placeholder 5"/>
          <p:cNvSpPr>
            <a:spLocks noGrp="1"/>
          </p:cNvSpPr>
          <p:nvPr>
            <p:ph type="body" idx="1"/>
          </p:nvPr>
        </p:nvSpPr>
        <p:spPr>
          <a:xfrm>
            <a:off x="893699" y="1373588"/>
            <a:ext cx="7586875" cy="3552300"/>
          </a:xfrm>
        </p:spPr>
        <p:txBody>
          <a:bodyPr/>
          <a:lstStyle/>
          <a:p>
            <a:pPr marL="114300" indent="0">
              <a:buNone/>
            </a:pPr>
            <a:r>
              <a:rPr lang="en-US" dirty="0"/>
              <a:t>BCVA:	OD UTT</a:t>
            </a:r>
          </a:p>
          <a:p>
            <a:pPr marL="114300" indent="0">
              <a:buNone/>
            </a:pPr>
            <a:r>
              <a:rPr lang="en-US" dirty="0"/>
              <a:t>		OS 20/50	NIPH </a:t>
            </a:r>
          </a:p>
          <a:p>
            <a:pPr marL="114300" indent="0">
              <a:buNone/>
            </a:pPr>
            <a:r>
              <a:rPr lang="en-US" dirty="0"/>
              <a:t>EOMs:	UTT OD, OS</a:t>
            </a:r>
          </a:p>
          <a:p>
            <a:pPr marL="114300" indent="0">
              <a:buNone/>
            </a:pPr>
            <a:r>
              <a:rPr lang="en-US" dirty="0"/>
              <a:t>CF:		UTT OD, OS</a:t>
            </a:r>
          </a:p>
          <a:p>
            <a:pPr marL="114300" indent="0">
              <a:buNone/>
            </a:pPr>
            <a:r>
              <a:rPr lang="en-US" dirty="0"/>
              <a:t>Pupils:	UTT OD, SO</a:t>
            </a:r>
          </a:p>
          <a:p>
            <a:pPr marL="114300" indent="0">
              <a:buNone/>
            </a:pPr>
            <a:endParaRPr lang="en-US" dirty="0"/>
          </a:p>
          <a:p>
            <a:pPr marL="114300" indent="0">
              <a:buNone/>
            </a:pPr>
            <a:endParaRPr lang="en-US" dirty="0"/>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7</a:t>
            </a:fld>
            <a:endParaRPr lang="en"/>
          </a:p>
        </p:txBody>
      </p:sp>
    </p:spTree>
    <p:extLst>
      <p:ext uri="{BB962C8B-B14F-4D97-AF65-F5344CB8AC3E}">
        <p14:creationId xmlns:p14="http://schemas.microsoft.com/office/powerpoint/2010/main" val="1878448605"/>
      </p:ext>
    </p:extLst>
  </p:cSld>
  <p:clrMapOvr>
    <a:masterClrMapping/>
  </p:clrMapOvr>
  <p:transition>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1"/>
          <p:cNvSpPr txBox="1">
            <a:spLocks noGrp="1"/>
          </p:cNvSpPr>
          <p:nvPr>
            <p:ph type="title"/>
          </p:nvPr>
        </p:nvSpPr>
        <p:spPr>
          <a:xfrm>
            <a:off x="850836" y="848175"/>
            <a:ext cx="3094800" cy="655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400" dirty="0"/>
              <a:t>Gross Observation</a:t>
            </a:r>
            <a:endParaRPr sz="2400" dirty="0"/>
          </a:p>
        </p:txBody>
      </p:sp>
      <p:sp>
        <p:nvSpPr>
          <p:cNvPr id="162" name="Google Shape;162;p21"/>
          <p:cNvSpPr txBox="1">
            <a:spLocks noGrp="1"/>
          </p:cNvSpPr>
          <p:nvPr>
            <p:ph type="body" idx="1"/>
          </p:nvPr>
        </p:nvSpPr>
        <p:spPr>
          <a:xfrm>
            <a:off x="850836" y="1628775"/>
            <a:ext cx="3599719" cy="1639200"/>
          </a:xfrm>
          <a:prstGeom prst="rect">
            <a:avLst/>
          </a:prstGeom>
        </p:spPr>
        <p:txBody>
          <a:bodyPr spcFirstLastPara="1" wrap="square" lIns="91425" tIns="91425" rIns="91425" bIns="91425" anchor="t" anchorCtr="0">
            <a:noAutofit/>
          </a:bodyPr>
          <a:lstStyle/>
          <a:p>
            <a:pPr marL="342900">
              <a:spcAft>
                <a:spcPts val="600"/>
              </a:spcAft>
            </a:pPr>
            <a:r>
              <a:rPr lang="en" sz="1800" dirty="0"/>
              <a:t>Pain upon touch</a:t>
            </a:r>
          </a:p>
          <a:p>
            <a:pPr marL="342900">
              <a:spcAft>
                <a:spcPts val="600"/>
              </a:spcAft>
            </a:pPr>
            <a:r>
              <a:rPr lang="en" sz="1800" dirty="0"/>
              <a:t>Vesciular lesions on right side respecting midline</a:t>
            </a:r>
          </a:p>
          <a:p>
            <a:pPr marL="342900">
              <a:spcAft>
                <a:spcPts val="600"/>
              </a:spcAft>
            </a:pPr>
            <a:r>
              <a:rPr lang="en" sz="1800" dirty="0"/>
              <a:t>Resistance to forced opening of eyelids on right side</a:t>
            </a:r>
          </a:p>
          <a:p>
            <a:pPr marL="342900">
              <a:spcAft>
                <a:spcPts val="600"/>
              </a:spcAft>
            </a:pPr>
            <a:r>
              <a:rPr lang="en" sz="1800" dirty="0"/>
              <a:t>Edema periorbital and maxillary right side &gt; left side</a:t>
            </a:r>
          </a:p>
        </p:txBody>
      </p:sp>
      <p:sp>
        <p:nvSpPr>
          <p:cNvPr id="164" name="Google Shape;164;p21"/>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8</a:t>
            </a:fld>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4689" t="12736" r="30839" b="5015"/>
          <a:stretch/>
        </p:blipFill>
        <p:spPr>
          <a:xfrm rot="5400000">
            <a:off x="4889897" y="423121"/>
            <a:ext cx="3829047" cy="4336257"/>
          </a:xfrm>
          <a:prstGeom prst="rect">
            <a:avLst/>
          </a:prstGeom>
        </p:spPr>
      </p:pic>
    </p:spTree>
    <p:extLst>
      <p:ext uri="{BB962C8B-B14F-4D97-AF65-F5344CB8AC3E}">
        <p14:creationId xmlns:p14="http://schemas.microsoft.com/office/powerpoint/2010/main" val="485935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28"/>
          <p:cNvSpPr txBox="1">
            <a:spLocks noGrp="1"/>
          </p:cNvSpPr>
          <p:nvPr>
            <p:ph type="title"/>
          </p:nvPr>
        </p:nvSpPr>
        <p:spPr>
          <a:xfrm>
            <a:off x="1207850" y="855506"/>
            <a:ext cx="6728400" cy="35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Case:  Assessment &amp; Plan</a:t>
            </a:r>
            <a:endParaRPr dirty="0"/>
          </a:p>
        </p:txBody>
      </p:sp>
      <p:sp>
        <p:nvSpPr>
          <p:cNvPr id="376" name="Google Shape;376;p28"/>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9</a:t>
            </a:fld>
            <a:endParaRPr/>
          </a:p>
        </p:txBody>
      </p:sp>
      <p:grpSp>
        <p:nvGrpSpPr>
          <p:cNvPr id="377" name="Google Shape;377;p28"/>
          <p:cNvGrpSpPr/>
          <p:nvPr/>
        </p:nvGrpSpPr>
        <p:grpSpPr>
          <a:xfrm>
            <a:off x="5632317" y="1646975"/>
            <a:ext cx="3305700" cy="3483050"/>
            <a:chOff x="5632317" y="1189775"/>
            <a:chExt cx="3305700" cy="3483050"/>
          </a:xfrm>
        </p:grpSpPr>
        <p:sp>
          <p:nvSpPr>
            <p:cNvPr id="378" name="Google Shape;378;p28"/>
            <p:cNvSpPr/>
            <p:nvPr/>
          </p:nvSpPr>
          <p:spPr>
            <a:xfrm>
              <a:off x="5632317" y="1189775"/>
              <a:ext cx="3305700" cy="669000"/>
            </a:xfrm>
            <a:prstGeom prst="chevron">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lt1"/>
                  </a:solidFill>
                  <a:latin typeface="Saira Semi Condensed"/>
                  <a:ea typeface="Saira Semi Condensed"/>
                  <a:cs typeface="Saira Semi Condensed"/>
                  <a:sym typeface="Saira Semi Condensed"/>
                </a:rPr>
                <a:t>Management</a:t>
              </a:r>
              <a:endParaRPr dirty="0">
                <a:solidFill>
                  <a:schemeClr val="lt1"/>
                </a:solidFill>
                <a:latin typeface="Saira Semi Condensed"/>
                <a:ea typeface="Saira Semi Condensed"/>
                <a:cs typeface="Saira Semi Condensed"/>
                <a:sym typeface="Saira Semi Condensed"/>
              </a:endParaRPr>
            </a:p>
          </p:txBody>
        </p:sp>
        <p:sp>
          <p:nvSpPr>
            <p:cNvPr id="379" name="Google Shape;379;p28"/>
            <p:cNvSpPr txBox="1"/>
            <p:nvPr/>
          </p:nvSpPr>
          <p:spPr>
            <a:xfrm>
              <a:off x="6167063" y="2057125"/>
              <a:ext cx="2236200" cy="261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200" dirty="0">
                  <a:solidFill>
                    <a:schemeClr val="dk1"/>
                  </a:solidFill>
                  <a:latin typeface="Inria Sans Light"/>
                  <a:ea typeface="Inria Sans Light"/>
                  <a:cs typeface="Inria Sans Light"/>
                  <a:sym typeface="Inria Sans Light"/>
                </a:rPr>
                <a:t>Immediate ER referral</a:t>
              </a:r>
              <a:endParaRPr lang="en" sz="1200" dirty="0">
                <a:solidFill>
                  <a:schemeClr val="dk1"/>
                </a:solidFill>
                <a:latin typeface="Inria Sans Light"/>
                <a:ea typeface="Inria Sans Light"/>
                <a:cs typeface="Inria Sans Light"/>
                <a:sym typeface="Inria Sans Light"/>
              </a:endParaRPr>
            </a:p>
            <a:p>
              <a:pPr marL="171450" lvl="0" indent="-171450" algn="l" rtl="0">
                <a:lnSpc>
                  <a:spcPct val="115000"/>
                </a:lnSpc>
                <a:spcBef>
                  <a:spcPts val="0"/>
                </a:spcBef>
                <a:spcAft>
                  <a:spcPts val="0"/>
                </a:spcAft>
                <a:buFont typeface="Arial" panose="020B0604020202020204" pitchFamily="34" charset="0"/>
                <a:buChar char="•"/>
              </a:pPr>
              <a:endParaRPr lang="en" sz="1200" dirty="0">
                <a:solidFill>
                  <a:schemeClr val="dk1"/>
                </a:solidFill>
                <a:latin typeface="Inria Sans Light"/>
                <a:ea typeface="Inria Sans Light"/>
                <a:cs typeface="Inria Sans Light"/>
                <a:sym typeface="Inria Sans Light"/>
              </a:endParaRPr>
            </a:p>
            <a:p>
              <a:pPr lvl="0" algn="l" rtl="0">
                <a:lnSpc>
                  <a:spcPct val="115000"/>
                </a:lnSpc>
                <a:spcBef>
                  <a:spcPts val="0"/>
                </a:spcBef>
                <a:spcAft>
                  <a:spcPts val="0"/>
                </a:spcAft>
              </a:pPr>
              <a:r>
                <a:rPr lang="en-US" sz="1200" dirty="0">
                  <a:solidFill>
                    <a:schemeClr val="dk1"/>
                  </a:solidFill>
                  <a:latin typeface="Inria Sans Light"/>
                  <a:ea typeface="Inria Sans Light"/>
                  <a:cs typeface="Inria Sans Light"/>
                  <a:sym typeface="Inria Sans Light"/>
                </a:rPr>
                <a:t>IV antibiotics</a:t>
              </a:r>
            </a:p>
            <a:p>
              <a:pPr lvl="0" algn="l" rtl="0">
                <a:lnSpc>
                  <a:spcPct val="115000"/>
                </a:lnSpc>
                <a:spcBef>
                  <a:spcPts val="0"/>
                </a:spcBef>
                <a:spcAft>
                  <a:spcPts val="0"/>
                </a:spcAft>
              </a:pPr>
              <a:endParaRPr lang="en-US" sz="1200" dirty="0">
                <a:solidFill>
                  <a:schemeClr val="dk1"/>
                </a:solidFill>
                <a:latin typeface="Inria Sans Light"/>
                <a:ea typeface="Inria Sans Light"/>
                <a:cs typeface="Inria Sans Light"/>
                <a:sym typeface="Inria Sans Light"/>
              </a:endParaRPr>
            </a:p>
            <a:p>
              <a:pPr lvl="0" algn="l" rtl="0">
                <a:lnSpc>
                  <a:spcPct val="115000"/>
                </a:lnSpc>
                <a:spcBef>
                  <a:spcPts val="0"/>
                </a:spcBef>
                <a:spcAft>
                  <a:spcPts val="0"/>
                </a:spcAft>
              </a:pPr>
              <a:r>
                <a:rPr lang="en-US" sz="1200" dirty="0">
                  <a:solidFill>
                    <a:schemeClr val="dk1"/>
                  </a:solidFill>
                  <a:latin typeface="Inria Sans Light"/>
                  <a:ea typeface="Inria Sans Light"/>
                  <a:cs typeface="Inria Sans Light"/>
                  <a:sym typeface="Inria Sans Light"/>
                </a:rPr>
                <a:t>Imaging</a:t>
              </a:r>
            </a:p>
            <a:p>
              <a:pPr marL="171450" lvl="0" indent="-171450" algn="l" rtl="0">
                <a:lnSpc>
                  <a:spcPct val="115000"/>
                </a:lnSpc>
                <a:spcBef>
                  <a:spcPts val="0"/>
                </a:spcBef>
                <a:spcAft>
                  <a:spcPts val="0"/>
                </a:spcAft>
                <a:buFont typeface="Arial" panose="020B0604020202020204" pitchFamily="34" charset="0"/>
                <a:buChar char="•"/>
              </a:pPr>
              <a:endParaRPr lang="en-US" sz="1200" dirty="0">
                <a:solidFill>
                  <a:schemeClr val="dk1"/>
                </a:solidFill>
                <a:latin typeface="Inria Sans Light"/>
                <a:ea typeface="Inria Sans Light"/>
                <a:cs typeface="Inria Sans Light"/>
                <a:sym typeface="Inria Sans Light"/>
              </a:endParaRPr>
            </a:p>
          </p:txBody>
        </p:sp>
      </p:grpSp>
      <p:grpSp>
        <p:nvGrpSpPr>
          <p:cNvPr id="380" name="Google Shape;380;p28"/>
          <p:cNvGrpSpPr/>
          <p:nvPr/>
        </p:nvGrpSpPr>
        <p:grpSpPr>
          <a:xfrm>
            <a:off x="0" y="1647189"/>
            <a:ext cx="3546900" cy="3482836"/>
            <a:chOff x="0" y="1189989"/>
            <a:chExt cx="3546900" cy="3482836"/>
          </a:xfrm>
        </p:grpSpPr>
        <p:sp>
          <p:nvSpPr>
            <p:cNvPr id="381" name="Google Shape;381;p28"/>
            <p:cNvSpPr/>
            <p:nvPr/>
          </p:nvSpPr>
          <p:spPr>
            <a:xfrm>
              <a:off x="0" y="1189989"/>
              <a:ext cx="3546900" cy="669000"/>
            </a:xfrm>
            <a:prstGeom prst="homePlate">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lt1"/>
                  </a:solidFill>
                  <a:latin typeface="Saira Semi Condensed"/>
                  <a:ea typeface="Saira Semi Condensed"/>
                  <a:cs typeface="Saira Semi Condensed"/>
                  <a:sym typeface="Saira Semi Condensed"/>
                </a:rPr>
                <a:t>Orbital Cellulitis </a:t>
              </a:r>
              <a:endParaRPr dirty="0">
                <a:solidFill>
                  <a:schemeClr val="lt1"/>
                </a:solidFill>
                <a:latin typeface="Saira Semi Condensed"/>
                <a:ea typeface="Saira Semi Condensed"/>
                <a:cs typeface="Saira Semi Condensed"/>
                <a:sym typeface="Saira Semi Condensed"/>
              </a:endParaRPr>
            </a:p>
          </p:txBody>
        </p:sp>
        <p:sp>
          <p:nvSpPr>
            <p:cNvPr id="382" name="Google Shape;382;p28"/>
            <p:cNvSpPr txBox="1"/>
            <p:nvPr/>
          </p:nvSpPr>
          <p:spPr>
            <a:xfrm>
              <a:off x="655361" y="2057125"/>
              <a:ext cx="2236200" cy="261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dirty="0">
                  <a:solidFill>
                    <a:schemeClr val="dk1"/>
                  </a:solidFill>
                  <a:latin typeface="Inria Sans Light"/>
                  <a:ea typeface="Inria Sans Light"/>
                  <a:cs typeface="Inria Sans Light"/>
                  <a:sym typeface="Inria Sans Light"/>
                </a:rPr>
                <a:t>ICD10:</a:t>
              </a:r>
            </a:p>
            <a:p>
              <a:pPr marL="171450" lvl="0" indent="-171450" algn="l" rtl="0">
                <a:lnSpc>
                  <a:spcPct val="115000"/>
                </a:lnSpc>
                <a:spcBef>
                  <a:spcPts val="0"/>
                </a:spcBef>
                <a:spcAft>
                  <a:spcPts val="0"/>
                </a:spcAft>
                <a:buFont typeface="Arial" panose="020B0604020202020204" pitchFamily="34" charset="0"/>
                <a:buChar char="•"/>
              </a:pPr>
              <a:r>
                <a:rPr lang="en" sz="1200" dirty="0">
                  <a:solidFill>
                    <a:schemeClr val="dk1"/>
                  </a:solidFill>
                  <a:latin typeface="Inria Sans Light"/>
                  <a:ea typeface="Inria Sans Light"/>
                  <a:cs typeface="Inria Sans Light"/>
                  <a:sym typeface="Inria Sans Light"/>
                </a:rPr>
                <a:t>H05.013</a:t>
              </a:r>
            </a:p>
            <a:p>
              <a:pPr marL="171450" lvl="0" indent="-171450" algn="l" rtl="0">
                <a:lnSpc>
                  <a:spcPct val="115000"/>
                </a:lnSpc>
                <a:spcBef>
                  <a:spcPts val="0"/>
                </a:spcBef>
                <a:spcAft>
                  <a:spcPts val="0"/>
                </a:spcAft>
                <a:buFont typeface="Arial" panose="020B0604020202020204" pitchFamily="34" charset="0"/>
                <a:buChar char="•"/>
              </a:pPr>
              <a:r>
                <a:rPr lang="en" sz="1200" dirty="0">
                  <a:solidFill>
                    <a:schemeClr val="dk1"/>
                  </a:solidFill>
                  <a:latin typeface="Inria Sans Light"/>
                  <a:ea typeface="Inria Sans Light"/>
                  <a:cs typeface="Inria Sans Light"/>
                  <a:sym typeface="Inria Sans Light"/>
                </a:rPr>
                <a:t>Bilateral</a:t>
              </a:r>
              <a:endParaRPr sz="1200" dirty="0">
                <a:solidFill>
                  <a:schemeClr val="dk1"/>
                </a:solidFill>
                <a:latin typeface="Inria Sans Light"/>
                <a:ea typeface="Inria Sans Light"/>
                <a:cs typeface="Inria Sans Light"/>
                <a:sym typeface="Inria Sans Light"/>
              </a:endParaRPr>
            </a:p>
          </p:txBody>
        </p:sp>
      </p:grpSp>
      <p:grpSp>
        <p:nvGrpSpPr>
          <p:cNvPr id="383" name="Google Shape;383;p28"/>
          <p:cNvGrpSpPr/>
          <p:nvPr/>
        </p:nvGrpSpPr>
        <p:grpSpPr>
          <a:xfrm>
            <a:off x="2950430" y="1646975"/>
            <a:ext cx="3305700" cy="3483050"/>
            <a:chOff x="2944204" y="1189775"/>
            <a:chExt cx="3305700" cy="3483050"/>
          </a:xfrm>
        </p:grpSpPr>
        <p:sp>
          <p:nvSpPr>
            <p:cNvPr id="384" name="Google Shape;384;p28"/>
            <p:cNvSpPr/>
            <p:nvPr/>
          </p:nvSpPr>
          <p:spPr>
            <a:xfrm>
              <a:off x="2944204" y="1189775"/>
              <a:ext cx="3305700" cy="669000"/>
            </a:xfrm>
            <a:prstGeom prst="chevron">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lt1"/>
                  </a:solidFill>
                  <a:latin typeface="Saira Semi Condensed"/>
                  <a:ea typeface="Saira Semi Condensed"/>
                  <a:cs typeface="Saira Semi Condensed"/>
                  <a:sym typeface="Saira Semi Condensed"/>
                </a:rPr>
                <a:t>Associated Facial Cellulitis</a:t>
              </a:r>
              <a:endParaRPr dirty="0">
                <a:solidFill>
                  <a:schemeClr val="lt1"/>
                </a:solidFill>
                <a:latin typeface="Saira Semi Condensed"/>
                <a:ea typeface="Saira Semi Condensed"/>
                <a:cs typeface="Saira Semi Condensed"/>
                <a:sym typeface="Saira Semi Condensed"/>
              </a:endParaRPr>
            </a:p>
          </p:txBody>
        </p:sp>
        <p:sp>
          <p:nvSpPr>
            <p:cNvPr id="385" name="Google Shape;385;p28"/>
            <p:cNvSpPr txBox="1"/>
            <p:nvPr/>
          </p:nvSpPr>
          <p:spPr>
            <a:xfrm>
              <a:off x="3478949" y="2057125"/>
              <a:ext cx="2236200" cy="261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200" dirty="0">
                  <a:solidFill>
                    <a:schemeClr val="dk1"/>
                  </a:solidFill>
                  <a:latin typeface="Inria Sans Light"/>
                  <a:ea typeface="Inria Sans Light"/>
                  <a:cs typeface="Inria Sans Light"/>
                  <a:sym typeface="Inria Sans Light"/>
                </a:rPr>
                <a:t>Likely secondary to infected vesicular lesions</a:t>
              </a:r>
            </a:p>
            <a:p>
              <a:pPr marL="171450" lvl="0" indent="-171450" algn="l" rtl="0">
                <a:lnSpc>
                  <a:spcPct val="115000"/>
                </a:lnSpc>
                <a:spcBef>
                  <a:spcPts val="0"/>
                </a:spcBef>
                <a:spcAft>
                  <a:spcPts val="0"/>
                </a:spcAft>
                <a:buFont typeface="Arial" panose="020B0604020202020204" pitchFamily="34" charset="0"/>
                <a:buChar char="•"/>
              </a:pPr>
              <a:endParaRPr lang="en-US" sz="1200" dirty="0">
                <a:solidFill>
                  <a:schemeClr val="dk1"/>
                </a:solidFill>
                <a:latin typeface="Inria Sans Light"/>
                <a:ea typeface="Inria Sans Light"/>
                <a:cs typeface="Inria Sans Light"/>
                <a:sym typeface="Inria Sans Light"/>
              </a:endParaRPr>
            </a:p>
            <a:p>
              <a:pPr lvl="0" algn="l" rtl="0">
                <a:lnSpc>
                  <a:spcPct val="115000"/>
                </a:lnSpc>
                <a:spcBef>
                  <a:spcPts val="0"/>
                </a:spcBef>
                <a:spcAft>
                  <a:spcPts val="0"/>
                </a:spcAft>
              </a:pPr>
              <a:r>
                <a:rPr lang="en-US" sz="1200" dirty="0">
                  <a:solidFill>
                    <a:schemeClr val="dk1"/>
                  </a:solidFill>
                  <a:latin typeface="Inria Sans Light"/>
                  <a:ea typeface="Inria Sans Light"/>
                  <a:cs typeface="Inria Sans Light"/>
                  <a:sym typeface="Inria Sans Light"/>
                </a:rPr>
                <a:t>Rule out sinus or intracranial extension</a:t>
              </a:r>
            </a:p>
          </p:txBody>
        </p:sp>
      </p:grpSp>
    </p:spTree>
    <p:extLst>
      <p:ext uri="{BB962C8B-B14F-4D97-AF65-F5344CB8AC3E}">
        <p14:creationId xmlns:p14="http://schemas.microsoft.com/office/powerpoint/2010/main" val="9400322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Antonio template">
  <a:themeElements>
    <a:clrScheme name="Custom 347">
      <a:dk1>
        <a:srgbClr val="677480"/>
      </a:dk1>
      <a:lt1>
        <a:srgbClr val="FFFFFF"/>
      </a:lt1>
      <a:dk2>
        <a:srgbClr val="2185C5"/>
      </a:dk2>
      <a:lt2>
        <a:srgbClr val="DEE2E6"/>
      </a:lt2>
      <a:accent1>
        <a:srgbClr val="2185C5"/>
      </a:accent1>
      <a:accent2>
        <a:srgbClr val="7ECEFD"/>
      </a:accent2>
      <a:accent3>
        <a:srgbClr val="F20253"/>
      </a:accent3>
      <a:accent4>
        <a:srgbClr val="FF9715"/>
      </a:accent4>
      <a:accent5>
        <a:srgbClr val="1C3AA9"/>
      </a:accent5>
      <a:accent6>
        <a:srgbClr val="97ABBC"/>
      </a:accent6>
      <a:hlink>
        <a:srgbClr val="2185C5"/>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5301</TotalTime>
  <Words>2614</Words>
  <Application>Microsoft Office PowerPoint</Application>
  <PresentationFormat>On-screen Show (16:9)</PresentationFormat>
  <Paragraphs>579</Paragraphs>
  <Slides>65</Slides>
  <Notes>48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65</vt:i4>
      </vt:variant>
    </vt:vector>
  </HeadingPairs>
  <TitlesOfParts>
    <vt:vector size="75" baseType="lpstr">
      <vt:lpstr>Raleway</vt:lpstr>
      <vt:lpstr>Lato</vt:lpstr>
      <vt:lpstr>BlinkMacSystemFont</vt:lpstr>
      <vt:lpstr>Saira Semi Condensed</vt:lpstr>
      <vt:lpstr>Inria Sans</vt:lpstr>
      <vt:lpstr>Arial</vt:lpstr>
      <vt:lpstr>Inria Sans Light</vt:lpstr>
      <vt:lpstr>Georgia</vt:lpstr>
      <vt:lpstr>Courier New</vt:lpstr>
      <vt:lpstr>Antonio template</vt:lpstr>
      <vt:lpstr>The Anterior Segment and More… Part 2</vt:lpstr>
      <vt:lpstr>Financial Disclosures</vt:lpstr>
      <vt:lpstr>Objectives</vt:lpstr>
      <vt:lpstr>Case</vt:lpstr>
      <vt:lpstr>67 yro Asian Male</vt:lpstr>
      <vt:lpstr>67 yro Asian Male</vt:lpstr>
      <vt:lpstr>Examination</vt:lpstr>
      <vt:lpstr>Gross Observation</vt:lpstr>
      <vt:lpstr>Case:  Assessment &amp; Plan</vt:lpstr>
      <vt:lpstr> Orbital Cellulitis</vt:lpstr>
      <vt:lpstr>Periocular Infections</vt:lpstr>
      <vt:lpstr>Periorbital Infection</vt:lpstr>
      <vt:lpstr>Orbital Cellulitis</vt:lpstr>
      <vt:lpstr>Differentials</vt:lpstr>
      <vt:lpstr>Proptosis Lid edema Ptosis</vt:lpstr>
      <vt:lpstr>Complications of Orbital Cellulitis</vt:lpstr>
      <vt:lpstr>Preseptal Cellulitis Management </vt:lpstr>
      <vt:lpstr>Orbital Cellulitis Management </vt:lpstr>
      <vt:lpstr>Consultation Report</vt:lpstr>
      <vt:lpstr>Consultation Report</vt:lpstr>
      <vt:lpstr>Comparison</vt:lpstr>
      <vt:lpstr>Case</vt:lpstr>
      <vt:lpstr>61 yro Caucasian Male</vt:lpstr>
      <vt:lpstr>61 yro Caucasian Male</vt:lpstr>
      <vt:lpstr>Examination</vt:lpstr>
      <vt:lpstr>Biomicroscopy OS</vt:lpstr>
      <vt:lpstr>Case:  Assessment &amp; Plan</vt:lpstr>
      <vt:lpstr> Corneal Abrasion Recurrent Corneal Erosions</vt:lpstr>
      <vt:lpstr>Pathogenesis</vt:lpstr>
      <vt:lpstr>Clinical Presentation</vt:lpstr>
      <vt:lpstr>Corneal Abrasion Management</vt:lpstr>
      <vt:lpstr>RCE Management</vt:lpstr>
      <vt:lpstr>RCE Management</vt:lpstr>
      <vt:lpstr>PowerPoint Presentation</vt:lpstr>
      <vt:lpstr>Case</vt:lpstr>
      <vt:lpstr>53 yro Caucasian Male</vt:lpstr>
      <vt:lpstr>Examination</vt:lpstr>
      <vt:lpstr>Biomicroscopy OS</vt:lpstr>
      <vt:lpstr>Case:  Assessment &amp; Plan</vt:lpstr>
      <vt:lpstr> Endotheliitis</vt:lpstr>
      <vt:lpstr>Corneal Endotheliitis</vt:lpstr>
      <vt:lpstr>Clinical Presentation</vt:lpstr>
      <vt:lpstr>Clinical Presentation</vt:lpstr>
      <vt:lpstr>PowerPoint Presentation</vt:lpstr>
      <vt:lpstr>Differentials</vt:lpstr>
      <vt:lpstr>Endotheliitis Management</vt:lpstr>
      <vt:lpstr>Endotheliitis Management</vt:lpstr>
      <vt:lpstr>PowerPoint Presentation</vt:lpstr>
      <vt:lpstr>Case</vt:lpstr>
      <vt:lpstr>37 yro Caucasian Female</vt:lpstr>
      <vt:lpstr>Examination</vt:lpstr>
      <vt:lpstr>Biomicroscopy OS</vt:lpstr>
      <vt:lpstr>Anterior Segment OCT</vt:lpstr>
      <vt:lpstr>Case:  Assessment &amp; Plan</vt:lpstr>
      <vt:lpstr> Ocular Surface  Squamous Neoplasia</vt:lpstr>
      <vt:lpstr>Ocular Surface Squamous Neoplasia (OSSN)</vt:lpstr>
      <vt:lpstr>OSSN</vt:lpstr>
      <vt:lpstr>Clinical Presentation</vt:lpstr>
      <vt:lpstr>Ancillary Testing</vt:lpstr>
      <vt:lpstr>PowerPoint Presentation</vt:lpstr>
      <vt:lpstr>Medical Management</vt:lpstr>
      <vt:lpstr>Surgical Management</vt:lpstr>
      <vt:lpstr>Clinical Pearls</vt:lpstr>
      <vt:lpstr>Questions?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Zanna Kruoch</dc:creator>
  <cp:lastModifiedBy>Zanna Kruoch</cp:lastModifiedBy>
  <cp:revision>155</cp:revision>
  <cp:lastPrinted>2022-02-08T20:30:01Z</cp:lastPrinted>
  <dcterms:modified xsi:type="dcterms:W3CDTF">2023-02-14T14:19:17Z</dcterms:modified>
</cp:coreProperties>
</file>