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9"/>
  </p:notesMasterIdLst>
  <p:sldIdLst>
    <p:sldId id="256" r:id="rId2"/>
    <p:sldId id="458" r:id="rId3"/>
    <p:sldId id="257" r:id="rId4"/>
    <p:sldId id="258" r:id="rId5"/>
    <p:sldId id="270" r:id="rId6"/>
    <p:sldId id="271" r:id="rId7"/>
    <p:sldId id="272" r:id="rId8"/>
    <p:sldId id="273" r:id="rId9"/>
    <p:sldId id="274" r:id="rId10"/>
    <p:sldId id="275" r:id="rId11"/>
    <p:sldId id="276" r:id="rId12"/>
    <p:sldId id="359" r:id="rId13"/>
    <p:sldId id="360" r:id="rId14"/>
    <p:sldId id="361" r:id="rId15"/>
    <p:sldId id="362" r:id="rId16"/>
    <p:sldId id="278" r:id="rId17"/>
    <p:sldId id="277" r:id="rId18"/>
    <p:sldId id="284" r:id="rId19"/>
    <p:sldId id="286" r:id="rId20"/>
    <p:sldId id="265" r:id="rId21"/>
    <p:sldId id="266" r:id="rId22"/>
    <p:sldId id="264" r:id="rId23"/>
    <p:sldId id="363" r:id="rId24"/>
    <p:sldId id="364" r:id="rId25"/>
    <p:sldId id="365" r:id="rId26"/>
    <p:sldId id="358" r:id="rId27"/>
    <p:sldId id="357" r:id="rId28"/>
    <p:sldId id="279" r:id="rId29"/>
    <p:sldId id="280" r:id="rId30"/>
    <p:sldId id="281" r:id="rId31"/>
    <p:sldId id="440" r:id="rId32"/>
    <p:sldId id="443" r:id="rId33"/>
    <p:sldId id="445" r:id="rId34"/>
    <p:sldId id="453" r:id="rId35"/>
    <p:sldId id="454" r:id="rId36"/>
    <p:sldId id="455" r:id="rId37"/>
    <p:sldId id="456" r:id="rId38"/>
    <p:sldId id="457" r:id="rId39"/>
    <p:sldId id="368" r:id="rId40"/>
    <p:sldId id="369" r:id="rId41"/>
    <p:sldId id="370" r:id="rId42"/>
    <p:sldId id="371" r:id="rId43"/>
    <p:sldId id="372" r:id="rId44"/>
    <p:sldId id="373" r:id="rId45"/>
    <p:sldId id="377" r:id="rId46"/>
    <p:sldId id="366" r:id="rId47"/>
    <p:sldId id="438"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EB1"/>
    <a:srgbClr val="6B6B6B"/>
    <a:srgbClr val="006600"/>
    <a:srgbClr val="CC0000"/>
    <a:srgbClr val="4D4D4D"/>
    <a:srgbClr val="5F5F5F"/>
    <a:srgbClr val="61F3FF"/>
    <a:srgbClr val="6E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60"/>
  </p:normalViewPr>
  <p:slideViewPr>
    <p:cSldViewPr>
      <p:cViewPr varScale="1">
        <p:scale>
          <a:sx n="96" d="100"/>
          <a:sy n="96" d="100"/>
        </p:scale>
        <p:origin x="15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wmf"/><Relationship Id="rId4"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image" Target="../media/image8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065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05ABB776-F186-4C7C-BDA0-70617A3FDC77}" type="slidenum">
              <a:rPr lang="en-US"/>
              <a:pPr>
                <a:defRPr/>
              </a:pPr>
              <a:t>‹#›</a:t>
            </a:fld>
            <a:endParaRPr lang="en-US"/>
          </a:p>
        </p:txBody>
      </p:sp>
    </p:spTree>
    <p:extLst>
      <p:ext uri="{BB962C8B-B14F-4D97-AF65-F5344CB8AC3E}">
        <p14:creationId xmlns:p14="http://schemas.microsoft.com/office/powerpoint/2010/main" val="2651475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CB72FB76-438A-4AD4-9BB4-B25CF3DC3BD4}" type="slidenum">
              <a:rPr lang="en-US" smtClean="0">
                <a:latin typeface="Arial" charset="0"/>
              </a:rPr>
              <a:pPr>
                <a:defRPr/>
              </a:pPr>
              <a:t>11</a:t>
            </a:fld>
            <a:endParaRPr lang="en-US">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a:latin typeface="Arial" charset="0"/>
              </a:rPr>
              <a:t>The "natural reading posture" of a person who does not wear correction uses a downward gaze achieved almost solely through head movement.  The subject looks down at an angle of about 45 degrees, and uses eye movement primarily for scanning the length of the document.  Once the head makes its initial movement, it rarely varies from that position by more than 5-10 degrees.</a:t>
            </a:r>
          </a:p>
          <a:p>
            <a:pPr eaLnBrk="1" hangingPunct="1"/>
            <a:r>
              <a:rPr lang="en-US">
                <a:latin typeface="Arial" charset="0"/>
              </a:rPr>
              <a:t>Most progressives require the wearer to reduce the amount of downward head gaze- relying instead on eye movements.  This creates an unnatural posture in which the eyes are looking downward 30 degrees or more.  Additionally, the head must be moved when moving from the top to the bottom of a printed page.  Although most wearers will eventually "get used" to this position, it will never feel completely natural.</a:t>
            </a:r>
          </a:p>
          <a:p>
            <a:pPr eaLnBrk="1" hangingPunct="1"/>
            <a:r>
              <a:rPr lang="en-US">
                <a:latin typeface="Arial" charset="0"/>
              </a:rPr>
              <a:t>All Varilux progressives allow the wearer to move the head downward by 35 degrees or more.  The result is less than 25 degrees of downward eye gaze.  This is important for reasons described in the next slide.</a:t>
            </a:r>
          </a:p>
        </p:txBody>
      </p:sp>
    </p:spTree>
    <p:extLst>
      <p:ext uri="{BB962C8B-B14F-4D97-AF65-F5344CB8AC3E}">
        <p14:creationId xmlns:p14="http://schemas.microsoft.com/office/powerpoint/2010/main" val="3634922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a:latin typeface="Arial" charset="0"/>
              </a:rPr>
              <a:t>Variable corridor length has recently become a popular “customization” feature.  The concept is simple- the optician can select a </a:t>
            </a:r>
            <a:r>
              <a:rPr lang="en-US" u="sng">
                <a:latin typeface="Arial" charset="0"/>
              </a:rPr>
              <a:t>shorter</a:t>
            </a:r>
            <a:r>
              <a:rPr lang="en-US">
                <a:latin typeface="Arial" charset="0"/>
              </a:rPr>
              <a:t> progression length to increase </a:t>
            </a:r>
            <a:r>
              <a:rPr lang="en-US" u="sng">
                <a:latin typeface="Arial" charset="0"/>
              </a:rPr>
              <a:t>reading</a:t>
            </a:r>
            <a:r>
              <a:rPr lang="en-US">
                <a:latin typeface="Arial" charset="0"/>
              </a:rPr>
              <a:t> area, or a </a:t>
            </a:r>
            <a:r>
              <a:rPr lang="en-US" u="sng">
                <a:latin typeface="Arial" charset="0"/>
              </a:rPr>
              <a:t>longer</a:t>
            </a:r>
            <a:r>
              <a:rPr lang="en-US">
                <a:latin typeface="Arial" charset="0"/>
              </a:rPr>
              <a:t> progression to increase </a:t>
            </a:r>
            <a:r>
              <a:rPr lang="en-US" u="sng">
                <a:latin typeface="Arial" charset="0"/>
              </a:rPr>
              <a:t>intermediate</a:t>
            </a:r>
            <a:r>
              <a:rPr lang="en-US">
                <a:latin typeface="Arial" charset="0"/>
              </a:rPr>
              <a:t> area. </a:t>
            </a:r>
            <a:br>
              <a:rPr lang="en-US">
                <a:latin typeface="Arial" charset="0"/>
              </a:rPr>
            </a:br>
            <a:endParaRPr lang="en-US">
              <a:latin typeface="Arial" charset="0"/>
            </a:endParaRPr>
          </a:p>
          <a:p>
            <a:r>
              <a:rPr lang="en-US">
                <a:latin typeface="Arial" charset="0"/>
              </a:rPr>
              <a:t>Unfortunately, many variable corridor PAL products provide a range of lengths that can negatively impact intermediate or near performance.  Generally speaking, to ensure a progressive lens provides optimal vision in all zones, the corridor length must be between 8-12mm (from FRP “fitting cross” to the point where 85% of ADD is reached).  This is illustrated in detail in the following slides.</a:t>
            </a:r>
          </a:p>
        </p:txBody>
      </p:sp>
      <p:sp>
        <p:nvSpPr>
          <p:cNvPr id="99332" name="Slide Number Placeholder 3"/>
          <p:cNvSpPr>
            <a:spLocks noGrp="1"/>
          </p:cNvSpPr>
          <p:nvPr>
            <p:ph type="sldNum" sz="quarter" idx="5"/>
          </p:nvPr>
        </p:nvSpPr>
        <p:spPr/>
        <p:txBody>
          <a:bodyPr/>
          <a:lstStyle/>
          <a:p>
            <a:pPr>
              <a:defRPr/>
            </a:pPr>
            <a:fld id="{B65B7FA1-26E1-4186-AEBC-561E2187E4C4}" type="slidenum">
              <a:rPr lang="en-US" smtClean="0">
                <a:latin typeface="Arial" charset="0"/>
              </a:rPr>
              <a:pPr>
                <a:defRPr/>
              </a:pPr>
              <a:t>12</a:t>
            </a:fld>
            <a:endParaRPr lang="en-US">
              <a:latin typeface="Arial" charset="0"/>
            </a:endParaRPr>
          </a:p>
        </p:txBody>
      </p:sp>
    </p:spTree>
    <p:extLst>
      <p:ext uri="{BB962C8B-B14F-4D97-AF65-F5344CB8AC3E}">
        <p14:creationId xmlns:p14="http://schemas.microsoft.com/office/powerpoint/2010/main" val="362009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a:latin typeface="Arial" charset="0"/>
              </a:rPr>
              <a:t>Shortening the progression does provide easier access to the near zone.  However, for the intermediate zone to remain usable, the progression should not be shorter than 8mm.  As the progression length shortens the “rate of change” increases.  For example, a +2.00 ADD lens with a 6mm progression (which is available from numerous manufacturers) has a rate of change of 0.33D per millimeter.  Considering the pupil will be around 5mm in diameter, this means the beam of light entering the eye through such a lens will vary by 1.65D from the top to the bottom.  As a result, the eye will be unable to bring ANY intermediate distance into focus. </a:t>
            </a:r>
          </a:p>
          <a:p>
            <a:endParaRPr lang="en-US">
              <a:latin typeface="Arial" charset="0"/>
            </a:endParaRPr>
          </a:p>
          <a:p>
            <a:r>
              <a:rPr lang="en-US" b="1">
                <a:latin typeface="Arial" charset="0"/>
              </a:rPr>
              <a:t>If the progression length is </a:t>
            </a:r>
            <a:r>
              <a:rPr lang="en-US" b="1" u="sng">
                <a:latin typeface="Arial" charset="0"/>
              </a:rPr>
              <a:t>shorter</a:t>
            </a:r>
            <a:r>
              <a:rPr lang="en-US" b="1">
                <a:latin typeface="Arial" charset="0"/>
              </a:rPr>
              <a:t> than 8mm, most patients will not have functional vision through the intermediate and would be better served with a blended bifocal or other lens that contains only distance and near power.</a:t>
            </a:r>
          </a:p>
        </p:txBody>
      </p:sp>
      <p:sp>
        <p:nvSpPr>
          <p:cNvPr id="100356" name="Slide Number Placeholder 3"/>
          <p:cNvSpPr>
            <a:spLocks noGrp="1"/>
          </p:cNvSpPr>
          <p:nvPr>
            <p:ph type="sldNum" sz="quarter" idx="5"/>
          </p:nvPr>
        </p:nvSpPr>
        <p:spPr/>
        <p:txBody>
          <a:bodyPr/>
          <a:lstStyle/>
          <a:p>
            <a:pPr>
              <a:defRPr/>
            </a:pPr>
            <a:fld id="{131FA899-1572-4AD2-9C04-6FF240E31EE2}" type="slidenum">
              <a:rPr lang="en-US" smtClean="0">
                <a:latin typeface="Arial" charset="0"/>
              </a:rPr>
              <a:pPr>
                <a:defRPr/>
              </a:pPr>
              <a:t>13</a:t>
            </a:fld>
            <a:endParaRPr lang="en-US">
              <a:latin typeface="Arial" charset="0"/>
            </a:endParaRPr>
          </a:p>
        </p:txBody>
      </p:sp>
    </p:spTree>
    <p:extLst>
      <p:ext uri="{BB962C8B-B14F-4D97-AF65-F5344CB8AC3E}">
        <p14:creationId xmlns:p14="http://schemas.microsoft.com/office/powerpoint/2010/main" val="157904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latin typeface="Arial" charset="0"/>
              </a:rPr>
              <a:t>If the progression is over 12mm long, the wearer will not be capable of achieving comfortable near vision.  The reason has to do with the physiology of the eye.  The ocular muscles are designed to allow the eye to gaze anywhere between 0 and -25 degrees (25 degrees downward gaze) with minimal or no effort.  That is, the eye can comfortably gaze up to 25 degrees downward indefinitely with no discomfort or “strain.”</a:t>
            </a:r>
          </a:p>
          <a:p>
            <a:endParaRPr lang="en-US">
              <a:latin typeface="Arial" charset="0"/>
            </a:endParaRPr>
          </a:p>
          <a:p>
            <a:r>
              <a:rPr lang="en-US">
                <a:latin typeface="Arial" charset="0"/>
              </a:rPr>
              <a:t>Every 2 degrees of rotation moves the line of sight approximately 1mm across a lens surface.  Therefore, 25 degrees of downward rotation places the line of sight 12.5mm below the fitting cross.  If the eye must rotate farther than 25 degrees downward to read, the ocular muscles will have to strain to maintain the reading position- making near vision uncomfortable (especially for extended periods of reading). </a:t>
            </a:r>
          </a:p>
          <a:p>
            <a:endParaRPr lang="en-US">
              <a:latin typeface="Arial" charset="0"/>
            </a:endParaRPr>
          </a:p>
          <a:p>
            <a:r>
              <a:rPr lang="en-US" b="1">
                <a:latin typeface="Arial" charset="0"/>
              </a:rPr>
              <a:t>If the progression length is </a:t>
            </a:r>
            <a:r>
              <a:rPr lang="en-US" b="1" u="sng">
                <a:latin typeface="Arial" charset="0"/>
              </a:rPr>
              <a:t>longer</a:t>
            </a:r>
            <a:r>
              <a:rPr lang="en-US" b="1">
                <a:latin typeface="Arial" charset="0"/>
              </a:rPr>
              <a:t> than 12mm, near vision will be uncomfortable.</a:t>
            </a:r>
            <a:r>
              <a:rPr lang="en-US">
                <a:latin typeface="Arial" charset="0"/>
              </a:rPr>
              <a:t> </a:t>
            </a:r>
          </a:p>
        </p:txBody>
      </p:sp>
      <p:sp>
        <p:nvSpPr>
          <p:cNvPr id="101380" name="Slide Number Placeholder 3"/>
          <p:cNvSpPr>
            <a:spLocks noGrp="1"/>
          </p:cNvSpPr>
          <p:nvPr>
            <p:ph type="sldNum" sz="quarter" idx="5"/>
          </p:nvPr>
        </p:nvSpPr>
        <p:spPr/>
        <p:txBody>
          <a:bodyPr/>
          <a:lstStyle/>
          <a:p>
            <a:pPr>
              <a:defRPr/>
            </a:pPr>
            <a:fld id="{E3E692E1-0226-4A4D-80E5-70748BAACC00}" type="slidenum">
              <a:rPr lang="en-US" smtClean="0">
                <a:latin typeface="Arial" charset="0"/>
              </a:rPr>
              <a:pPr>
                <a:defRPr/>
              </a:pPr>
              <a:t>14</a:t>
            </a:fld>
            <a:endParaRPr lang="en-US">
              <a:latin typeface="Arial" charset="0"/>
            </a:endParaRPr>
          </a:p>
        </p:txBody>
      </p:sp>
    </p:spTree>
    <p:extLst>
      <p:ext uri="{BB962C8B-B14F-4D97-AF65-F5344CB8AC3E}">
        <p14:creationId xmlns:p14="http://schemas.microsoft.com/office/powerpoint/2010/main" val="237579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r>
              <a:rPr lang="en-US">
                <a:latin typeface="Arial" charset="0"/>
              </a:rPr>
              <a:t>In conclusion, although opticians frequently express the desire to “have a knob to turn” (such as the option to select progression length) it is important to have a solid understanding of the optics and physiology involved in the function and wear of a progressive addition lens.  </a:t>
            </a:r>
          </a:p>
          <a:p>
            <a:endParaRPr lang="en-US">
              <a:latin typeface="Arial" charset="0"/>
            </a:endParaRPr>
          </a:p>
          <a:p>
            <a:r>
              <a:rPr lang="en-US" b="1" i="1">
                <a:latin typeface="Arial" charset="0"/>
              </a:rPr>
              <a:t>Varilux</a:t>
            </a:r>
            <a:r>
              <a:rPr lang="en-US" baseline="30000">
                <a:latin typeface="Arial" charset="0"/>
              </a:rPr>
              <a:t>®</a:t>
            </a:r>
            <a:r>
              <a:rPr lang="en-US">
                <a:latin typeface="Arial" charset="0"/>
              </a:rPr>
              <a:t> lenses (all new range products) are available with automatically varying progression lengths which range between 8-11mm based on fitting height.  Opticians may also manually select a progression length, but this is not a recommended practice.  The manually selectable progression lengths are described by the minimum fitting height they support (i.e., selecting a “14mm progression” provides a progression that will support a minimum fitting height of 14mm- and will have a progression length of around 8.5mm).  Progression lengths are available in 1mm increments between 13-16mm (which results in actual corridor lengths of 8-11mm).</a:t>
            </a:r>
          </a:p>
        </p:txBody>
      </p:sp>
      <p:sp>
        <p:nvSpPr>
          <p:cNvPr id="102404" name="Slide Number Placeholder 3"/>
          <p:cNvSpPr>
            <a:spLocks noGrp="1"/>
          </p:cNvSpPr>
          <p:nvPr>
            <p:ph type="sldNum" sz="quarter" idx="5"/>
          </p:nvPr>
        </p:nvSpPr>
        <p:spPr/>
        <p:txBody>
          <a:bodyPr/>
          <a:lstStyle/>
          <a:p>
            <a:pPr>
              <a:defRPr/>
            </a:pPr>
            <a:fld id="{32F36683-C899-4961-95A5-6FC50194F6CC}"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2339373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p:txBody>
          <a:bodyPr/>
          <a:lstStyle/>
          <a:p>
            <a:pPr>
              <a:defRPr/>
            </a:pPr>
            <a:fld id="{D46C537E-4D4C-44B4-88F1-B0D1C54CD265}" type="slidenum">
              <a:rPr lang="en-US" smtClean="0">
                <a:latin typeface="Arial" charset="0"/>
              </a:rPr>
              <a:pPr>
                <a:defRPr/>
              </a:pPr>
              <a:t>20</a:t>
            </a:fld>
            <a:endParaRPr lang="en-US">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atin typeface="Arial" charset="0"/>
              </a:rPr>
              <a:t>A progressive must also not interfere with binocular vision.  When the eyes are presented with disparate images, one eye is "suppressed."  The result is the loss of stereopsis, or depth perception.</a:t>
            </a:r>
          </a:p>
        </p:txBody>
      </p:sp>
    </p:spTree>
    <p:extLst>
      <p:ext uri="{BB962C8B-B14F-4D97-AF65-F5344CB8AC3E}">
        <p14:creationId xmlns:p14="http://schemas.microsoft.com/office/powerpoint/2010/main" val="123895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7B35021A-BBEE-494C-AF09-AB689103CCE0}" type="slidenum">
              <a:rPr lang="en-US" smtClean="0">
                <a:latin typeface="Arial" charset="0"/>
              </a:rPr>
              <a:pPr>
                <a:defRPr/>
              </a:pPr>
              <a:t>21</a:t>
            </a:fld>
            <a:endParaRPr lang="en-US">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a:latin typeface="Arial" charset="0"/>
              </a:rPr>
              <a:t>Varilux designs support binocular vision by providing "balance."  This is important because when the eyes view through the peripheries of the lenses they are looking through opposite sides of the design.  If the optics of each lens are not similar, binocularity is challenged.  The images show the level of difference between each point in the lens.   Each image represents the level of similarity throughout the lens.  A pair of plano SV lenses would be primarily white across the entire graph.  The lenses on the left represent an unbalanced design, the lenses on the right represent Varilux Panamic (this design concept was patented during development of Varilux Panamic).</a:t>
            </a:r>
          </a:p>
        </p:txBody>
      </p:sp>
    </p:spTree>
    <p:extLst>
      <p:ext uri="{BB962C8B-B14F-4D97-AF65-F5344CB8AC3E}">
        <p14:creationId xmlns:p14="http://schemas.microsoft.com/office/powerpoint/2010/main" val="4255001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8ECC92FC-B544-4881-8AD4-C83BC3D019D4}" type="slidenum">
              <a:rPr lang="en-US" smtClean="0">
                <a:latin typeface="Arial" charset="0"/>
              </a:rPr>
              <a:pPr>
                <a:defRPr/>
              </a:pPr>
              <a:t>22</a:t>
            </a:fld>
            <a:endParaRPr lang="en-US">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atin typeface="Arial" charset="0"/>
              </a:rPr>
              <a:t>Even the "widest" progressive designs have a spherical reading zone that is much narrower than a FT28 bifocal.  To ensure the wearer receives a suitable width of clear near vision, the reading area must be centered in front of the eye when the wearer is viewing at near.  Essilor progressives accomplish this by employing a variable inset.  The primary factors used to determine the correct inset are the focal length of the ADD (which determines the optimal reading distance and therefore the amount of convergence).  The amount of prism generated by the distance Rx and ADD power is also taken into account (since prism influences convergence as well).</a:t>
            </a:r>
          </a:p>
          <a:p>
            <a:pPr eaLnBrk="1" hangingPunct="1"/>
            <a:r>
              <a:rPr lang="en-US">
                <a:latin typeface="Arial" charset="0"/>
              </a:rPr>
              <a:t>Subsequently, all Varilux designs feature an inset that ranges from under 2mm per eye to over 4mm.  </a:t>
            </a:r>
          </a:p>
          <a:p>
            <a:pPr eaLnBrk="1" hangingPunct="1"/>
            <a:r>
              <a:rPr lang="en-US">
                <a:latin typeface="Arial" charset="0"/>
              </a:rPr>
              <a:t>The concept of a varied inset was patented during the development of Varilux Panamic.</a:t>
            </a:r>
          </a:p>
        </p:txBody>
      </p:sp>
    </p:spTree>
    <p:extLst>
      <p:ext uri="{BB962C8B-B14F-4D97-AF65-F5344CB8AC3E}">
        <p14:creationId xmlns:p14="http://schemas.microsoft.com/office/powerpoint/2010/main" val="3844644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ED664A96-6F60-48F4-B41B-7008FA1E8DC8}" type="slidenum">
              <a:rPr lang="en-US" smtClean="0">
                <a:latin typeface="Arial" charset="0"/>
              </a:rPr>
              <a:pPr>
                <a:defRPr/>
              </a:pPr>
              <a:t>27</a:t>
            </a:fld>
            <a:endParaRPr lang="en-US">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latin typeface="Arial" charset="0"/>
              </a:rPr>
              <a:t>Even the "widest" progressive designs have a spherical reading zone that is much narrower than a FT28 bifocal.  To ensure the wearer receives a suitable width of clear near vision, the reading area must be centered in front of the eye when the wearer is viewing at near.  Essilor progressives accomplish this by employing a variable inset.  The primary factors used to determine the correct inset are the focal length of the ADD (which determines the optimal reading distance and therefore the amount of convergence).  The amount of prism generated by the distance Rx and ADD power is also taken into account (since prism influences convergence as well).</a:t>
            </a:r>
          </a:p>
          <a:p>
            <a:pPr eaLnBrk="1" hangingPunct="1"/>
            <a:r>
              <a:rPr lang="en-US">
                <a:latin typeface="Arial" charset="0"/>
              </a:rPr>
              <a:t>Subsequently, all Varilux designs feature an inset that ranges from under 2mm per eye to over 4mm.  </a:t>
            </a:r>
          </a:p>
          <a:p>
            <a:pPr eaLnBrk="1" hangingPunct="1"/>
            <a:r>
              <a:rPr lang="en-US">
                <a:latin typeface="Arial" charset="0"/>
              </a:rPr>
              <a:t>The concept of a varied inset was patented during the development of Varilux Panamic.</a:t>
            </a:r>
          </a:p>
        </p:txBody>
      </p:sp>
    </p:spTree>
    <p:extLst>
      <p:ext uri="{BB962C8B-B14F-4D97-AF65-F5344CB8AC3E}">
        <p14:creationId xmlns:p14="http://schemas.microsoft.com/office/powerpoint/2010/main" val="205243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51A0329-6929-414F-A262-BEF84CB27BEB}"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934200" cy="1143000"/>
          </a:xfrm>
        </p:spPr>
        <p:txBody>
          <a:bodyPr/>
          <a:lstStyle>
            <a:lvl1pPr>
              <a:defRPr sz="4000"/>
            </a:lvl1pPr>
          </a:lstStyle>
          <a:p>
            <a:r>
              <a:rPr lang="en-US" dirty="0"/>
              <a:t>Click to edit</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13E4B-DC50-4E2D-BDBC-A1795645A0D6}"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30555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91282-F1A2-4B5E-8792-DCD984CC2EAB}"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934200" cy="1143000"/>
          </a:xfrm>
        </p:spPr>
        <p:txBody>
          <a:bodyPr/>
          <a:lstStyle>
            <a:lvl1pPr>
              <a:defRPr sz="4000"/>
            </a:lvl1pPr>
          </a:lstStyle>
          <a:p>
            <a:r>
              <a:rPr lang="en-US" dirty="0"/>
              <a:t>Click to edit Master</a:t>
            </a:r>
          </a:p>
        </p:txBody>
      </p:sp>
      <p:sp>
        <p:nvSpPr>
          <p:cNvPr id="3" name="Text Placeholder 2"/>
          <p:cNvSpPr>
            <a:spLocks noGrp="1"/>
          </p:cNvSpPr>
          <p:nvPr>
            <p:ph type="body" sz="half" idx="1"/>
          </p:nvPr>
        </p:nvSpPr>
        <p:spPr>
          <a:xfrm>
            <a:off x="457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B774E-F97B-4C19-BBDB-7199148336C7}" type="slidenum">
              <a:rPr lang="en-US"/>
              <a:pPr>
                <a:defRPr/>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934200" cy="1143000"/>
          </a:xfrm>
        </p:spPr>
        <p:txBody>
          <a:bodyPr/>
          <a:lstStyle>
            <a:lvl1pPr>
              <a:defRPr sz="4000"/>
            </a:lvl1pPr>
          </a:lstStyle>
          <a:p>
            <a:r>
              <a:rPr lang="en-US" dirty="0"/>
              <a:t>Click to edit</a:t>
            </a:r>
          </a:p>
        </p:txBody>
      </p:sp>
      <p:sp>
        <p:nvSpPr>
          <p:cNvPr id="3" name="Text Placeholder 2"/>
          <p:cNvSpPr>
            <a:spLocks noGrp="1"/>
          </p:cNvSpPr>
          <p:nvPr>
            <p:ph type="body" sz="half" idx="1"/>
          </p:nvPr>
        </p:nvSpPr>
        <p:spPr>
          <a:xfrm>
            <a:off x="457200" y="14478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861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EA2D6A9-9FA0-4BFA-893D-FE82B15C1222}"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lvl1pPr>
              <a:defRPr sz="4000"/>
            </a:lvl1pPr>
          </a:lstStyle>
          <a:p>
            <a:r>
              <a:rPr lang="en-US" dirty="0"/>
              <a:t>Click to edit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672EFD-7BA5-42A9-8177-27F748EE8CFF}"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0160E-5F38-4531-9B4B-0B5C10A94D39}"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lstStyle>
            <a:lvl1pPr>
              <a:defRPr sz="4000"/>
            </a:lvl1pPr>
          </a:lstStyle>
          <a:p>
            <a:r>
              <a:rPr lang="en-US" dirty="0"/>
              <a:t>Click to edit</a:t>
            </a:r>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05F0E-1407-47B4-A3DC-389EF6676802}"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733272-F170-43AE-8809-2489DAA3708C}"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143000"/>
          </a:xfrm>
        </p:spPr>
        <p:txBody>
          <a:bodyPr/>
          <a:lstStyle>
            <a:lvl1pPr>
              <a:defRPr sz="4000"/>
            </a:lvl1pPr>
          </a:lstStyle>
          <a:p>
            <a:r>
              <a:rPr lang="en-US" dirty="0"/>
              <a:t>Click to edit</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0FE60A-2EDC-4D87-8A61-8BFE666FCDCE}"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E03B50-0D94-410F-A5D1-06EB4352E33E}"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2CE385-628F-4D67-8DCC-C3BDA53B6C4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694FCC-6B3D-4992-85ED-54D0C1622547}"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lum/>
          </a:blip>
          <a:srcRect/>
          <a:stretch>
            <a:fillRect r="-11000"/>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209800" y="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a:t>
            </a:r>
          </a:p>
        </p:txBody>
      </p:sp>
      <p:sp>
        <p:nvSpPr>
          <p:cNvPr id="13315" name="Rectangle 3"/>
          <p:cNvSpPr>
            <a:spLocks noGrp="1" noChangeArrowheads="1"/>
          </p:cNvSpPr>
          <p:nvPr>
            <p:ph type="body" idx="1"/>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8B0513C8-5C63-43A6-919C-DB29907D46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Lst>
  <p:transition spd="slow">
    <p:fade/>
  </p:transition>
  <p:txStyles>
    <p:titleStyle>
      <a:lvl1pPr algn="l" rtl="0" eaLnBrk="0" fontAlgn="base" hangingPunct="0">
        <a:spcBef>
          <a:spcPct val="0"/>
        </a:spcBef>
        <a:spcAft>
          <a:spcPct val="0"/>
        </a:spcAft>
        <a:defRPr sz="4000">
          <a:solidFill>
            <a:srgbClr val="6B6B6B"/>
          </a:solidFill>
          <a:latin typeface="+mj-lt"/>
          <a:ea typeface="+mj-ea"/>
          <a:cs typeface="+mj-cs"/>
        </a:defRPr>
      </a:lvl1pPr>
      <a:lvl2pPr algn="l" rtl="0" eaLnBrk="0" fontAlgn="base" hangingPunct="0">
        <a:spcBef>
          <a:spcPct val="0"/>
        </a:spcBef>
        <a:spcAft>
          <a:spcPct val="0"/>
        </a:spcAft>
        <a:defRPr sz="4000">
          <a:solidFill>
            <a:srgbClr val="6B6B6B"/>
          </a:solidFill>
          <a:latin typeface="Arial" pitchFamily="34" charset="0"/>
        </a:defRPr>
      </a:lvl2pPr>
      <a:lvl3pPr algn="l" rtl="0" eaLnBrk="0" fontAlgn="base" hangingPunct="0">
        <a:spcBef>
          <a:spcPct val="0"/>
        </a:spcBef>
        <a:spcAft>
          <a:spcPct val="0"/>
        </a:spcAft>
        <a:defRPr sz="4000">
          <a:solidFill>
            <a:srgbClr val="6B6B6B"/>
          </a:solidFill>
          <a:latin typeface="Arial" pitchFamily="34" charset="0"/>
        </a:defRPr>
      </a:lvl3pPr>
      <a:lvl4pPr algn="l" rtl="0" eaLnBrk="0" fontAlgn="base" hangingPunct="0">
        <a:spcBef>
          <a:spcPct val="0"/>
        </a:spcBef>
        <a:spcAft>
          <a:spcPct val="0"/>
        </a:spcAft>
        <a:defRPr sz="4000">
          <a:solidFill>
            <a:srgbClr val="6B6B6B"/>
          </a:solidFill>
          <a:latin typeface="Arial" pitchFamily="34" charset="0"/>
        </a:defRPr>
      </a:lvl4pPr>
      <a:lvl5pPr algn="l" rtl="0" eaLnBrk="0" fontAlgn="base" hangingPunct="0">
        <a:spcBef>
          <a:spcPct val="0"/>
        </a:spcBef>
        <a:spcAft>
          <a:spcPct val="0"/>
        </a:spcAft>
        <a:defRPr sz="4000">
          <a:solidFill>
            <a:srgbClr val="6B6B6B"/>
          </a:solidFill>
          <a:latin typeface="Arial" pitchFamily="34" charset="0"/>
        </a:defRPr>
      </a:lvl5pPr>
      <a:lvl6pPr marL="457200" algn="l" rtl="0" fontAlgn="base">
        <a:spcBef>
          <a:spcPct val="0"/>
        </a:spcBef>
        <a:spcAft>
          <a:spcPct val="0"/>
        </a:spcAft>
        <a:defRPr sz="4200">
          <a:solidFill>
            <a:srgbClr val="6B6B6B"/>
          </a:solidFill>
          <a:latin typeface="Arial" pitchFamily="34" charset="0"/>
        </a:defRPr>
      </a:lvl6pPr>
      <a:lvl7pPr marL="914400" algn="l" rtl="0" fontAlgn="base">
        <a:spcBef>
          <a:spcPct val="0"/>
        </a:spcBef>
        <a:spcAft>
          <a:spcPct val="0"/>
        </a:spcAft>
        <a:defRPr sz="4200">
          <a:solidFill>
            <a:srgbClr val="6B6B6B"/>
          </a:solidFill>
          <a:latin typeface="Arial" pitchFamily="34" charset="0"/>
        </a:defRPr>
      </a:lvl7pPr>
      <a:lvl8pPr marL="1371600" algn="l" rtl="0" fontAlgn="base">
        <a:spcBef>
          <a:spcPct val="0"/>
        </a:spcBef>
        <a:spcAft>
          <a:spcPct val="0"/>
        </a:spcAft>
        <a:defRPr sz="4200">
          <a:solidFill>
            <a:srgbClr val="6B6B6B"/>
          </a:solidFill>
          <a:latin typeface="Arial" pitchFamily="34" charset="0"/>
        </a:defRPr>
      </a:lvl8pPr>
      <a:lvl9pPr marL="1828800" algn="l" rtl="0" fontAlgn="base">
        <a:spcBef>
          <a:spcPct val="0"/>
        </a:spcBef>
        <a:spcAft>
          <a:spcPct val="0"/>
        </a:spcAft>
        <a:defRPr sz="4200">
          <a:solidFill>
            <a:srgbClr val="6B6B6B"/>
          </a:solidFill>
          <a:latin typeface="Arial" pitchFamily="34" charset="0"/>
        </a:defRPr>
      </a:lvl9pPr>
    </p:titleStyle>
    <p:bodyStyle>
      <a:lvl1pPr marL="228600" indent="-228600" algn="l" rtl="0" eaLnBrk="0" fontAlgn="base" hangingPunct="0">
        <a:spcBef>
          <a:spcPct val="10000"/>
        </a:spcBef>
        <a:spcAft>
          <a:spcPct val="0"/>
        </a:spcAft>
        <a:buSzPct val="55000"/>
        <a:buBlip>
          <a:blip r:embed="rId16"/>
        </a:buBlip>
        <a:defRPr sz="3200">
          <a:solidFill>
            <a:srgbClr val="018EB1"/>
          </a:solidFill>
          <a:latin typeface="+mn-lt"/>
          <a:ea typeface="+mn-ea"/>
          <a:cs typeface="+mn-cs"/>
        </a:defRPr>
      </a:lvl1pPr>
      <a:lvl2pPr marL="685800" indent="-228600" algn="l" rtl="0" eaLnBrk="0" fontAlgn="base" hangingPunct="0">
        <a:spcBef>
          <a:spcPct val="10000"/>
        </a:spcBef>
        <a:spcAft>
          <a:spcPct val="0"/>
        </a:spcAft>
        <a:buSzPct val="70000"/>
        <a:buBlip>
          <a:blip r:embed="rId17"/>
        </a:buBlip>
        <a:defRPr sz="2800">
          <a:solidFill>
            <a:srgbClr val="018EB1"/>
          </a:solidFill>
          <a:latin typeface="+mn-lt"/>
        </a:defRPr>
      </a:lvl2pPr>
      <a:lvl3pPr marL="1089025" indent="-174625" algn="l" rtl="0" eaLnBrk="0" fontAlgn="base" hangingPunct="0">
        <a:spcBef>
          <a:spcPct val="10000"/>
        </a:spcBef>
        <a:spcAft>
          <a:spcPct val="0"/>
        </a:spcAft>
        <a:buSzPct val="70000"/>
        <a:buBlip>
          <a:blip r:embed="rId18"/>
        </a:buBlip>
        <a:defRPr sz="2400">
          <a:solidFill>
            <a:srgbClr val="018EB1"/>
          </a:solidFill>
          <a:latin typeface="+mn-lt"/>
        </a:defRPr>
      </a:lvl3pPr>
      <a:lvl4pPr marL="1600200" indent="-228600" algn="l" rtl="0" eaLnBrk="0" fontAlgn="base" hangingPunct="0">
        <a:spcBef>
          <a:spcPct val="10000"/>
        </a:spcBef>
        <a:spcAft>
          <a:spcPct val="0"/>
        </a:spcAft>
        <a:buChar char="–"/>
        <a:defRPr sz="2000">
          <a:solidFill>
            <a:srgbClr val="018EB1"/>
          </a:solidFill>
          <a:latin typeface="+mn-lt"/>
        </a:defRPr>
      </a:lvl4pPr>
      <a:lvl5pPr marL="2057400" indent="-228600" algn="l" rtl="0" eaLnBrk="0" fontAlgn="base" hangingPunct="0">
        <a:spcBef>
          <a:spcPct val="10000"/>
        </a:spcBef>
        <a:spcAft>
          <a:spcPct val="0"/>
        </a:spcAft>
        <a:buChar char="»"/>
        <a:defRPr sz="2000">
          <a:solidFill>
            <a:srgbClr val="018EB1"/>
          </a:solidFill>
          <a:latin typeface="+mn-lt"/>
        </a:defRPr>
      </a:lvl5pPr>
      <a:lvl6pPr marL="2514600" indent="-228600" algn="l" rtl="0" fontAlgn="base">
        <a:spcBef>
          <a:spcPct val="10000"/>
        </a:spcBef>
        <a:spcAft>
          <a:spcPct val="0"/>
        </a:spcAft>
        <a:buChar char="»"/>
        <a:defRPr sz="2000">
          <a:solidFill>
            <a:srgbClr val="018EB1"/>
          </a:solidFill>
          <a:latin typeface="+mn-lt"/>
        </a:defRPr>
      </a:lvl6pPr>
      <a:lvl7pPr marL="2971800" indent="-228600" algn="l" rtl="0" fontAlgn="base">
        <a:spcBef>
          <a:spcPct val="10000"/>
        </a:spcBef>
        <a:spcAft>
          <a:spcPct val="0"/>
        </a:spcAft>
        <a:buChar char="»"/>
        <a:defRPr sz="2000">
          <a:solidFill>
            <a:srgbClr val="018EB1"/>
          </a:solidFill>
          <a:latin typeface="+mn-lt"/>
        </a:defRPr>
      </a:lvl7pPr>
      <a:lvl8pPr marL="3429000" indent="-228600" algn="l" rtl="0" fontAlgn="base">
        <a:spcBef>
          <a:spcPct val="10000"/>
        </a:spcBef>
        <a:spcAft>
          <a:spcPct val="0"/>
        </a:spcAft>
        <a:buChar char="»"/>
        <a:defRPr sz="2000">
          <a:solidFill>
            <a:srgbClr val="018EB1"/>
          </a:solidFill>
          <a:latin typeface="+mn-lt"/>
        </a:defRPr>
      </a:lvl8pPr>
      <a:lvl9pPr marL="3886200" indent="-228600" algn="l" rtl="0" fontAlgn="base">
        <a:spcBef>
          <a:spcPct val="10000"/>
        </a:spcBef>
        <a:spcAft>
          <a:spcPct val="0"/>
        </a:spcAft>
        <a:buChar char="»"/>
        <a:defRPr sz="2000">
          <a:solidFill>
            <a:srgbClr val="018EB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9.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0.emf"/></Relationships>
</file>

<file path=ppt/slides/_rels/slide28.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image" Target="../media/image13.png"/><Relationship Id="rId16"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png"/><Relationship Id="rId2" Type="http://schemas.openxmlformats.org/officeDocument/2006/relationships/image" Target="../media/image60.jpeg"/><Relationship Id="rId16"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5" Type="http://schemas.openxmlformats.org/officeDocument/2006/relationships/image" Target="../media/image7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gif"/><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oleObject" Target="../embeddings/oleObject5.bin"/><Relationship Id="rId7" Type="http://schemas.openxmlformats.org/officeDocument/2006/relationships/image" Target="../media/image8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1.png"/><Relationship Id="rId5" Type="http://schemas.openxmlformats.org/officeDocument/2006/relationships/oleObject" Target="../embeddings/oleObject6.bin"/><Relationship Id="rId4" Type="http://schemas.openxmlformats.org/officeDocument/2006/relationships/image" Target="../media/image80.png"/></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9.wmf"/><Relationship Id="rId5" Type="http://schemas.openxmlformats.org/officeDocument/2006/relationships/oleObject" Target="../embeddings/oleObject8.bin"/><Relationship Id="rId4" Type="http://schemas.openxmlformats.org/officeDocument/2006/relationships/image" Target="../media/image88.wmf"/></Relationships>
</file>

<file path=ppt/slides/_rels/slide3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7034298" cy="1569660"/>
          </a:xfrm>
          <a:prstGeom prst="rect">
            <a:avLst/>
          </a:prstGeom>
          <a:noFill/>
        </p:spPr>
        <p:txBody>
          <a:bodyPr wrap="none" rtlCol="0">
            <a:spAutoFit/>
          </a:bodyPr>
          <a:lstStyle/>
          <a:p>
            <a:r>
              <a:rPr lang="en-US" sz="4800" dirty="0">
                <a:solidFill>
                  <a:srgbClr val="0070C0"/>
                </a:solidFill>
              </a:rPr>
              <a:t>Fundamentals of </a:t>
            </a:r>
          </a:p>
          <a:p>
            <a:r>
              <a:rPr lang="en-US" sz="4800" dirty="0">
                <a:solidFill>
                  <a:srgbClr val="0070C0"/>
                </a:solidFill>
              </a:rPr>
              <a:t>Progressive Lens Design</a:t>
            </a:r>
          </a:p>
        </p:txBody>
      </p:sp>
      <p:sp>
        <p:nvSpPr>
          <p:cNvPr id="3" name="TextBox 2"/>
          <p:cNvSpPr txBox="1"/>
          <p:nvPr/>
        </p:nvSpPr>
        <p:spPr>
          <a:xfrm>
            <a:off x="5791200" y="6096000"/>
            <a:ext cx="2959528" cy="523220"/>
          </a:xfrm>
          <a:prstGeom prst="rect">
            <a:avLst/>
          </a:prstGeom>
          <a:noFill/>
        </p:spPr>
        <p:txBody>
          <a:bodyPr wrap="none" rtlCol="0">
            <a:spAutoFit/>
          </a:bodyPr>
          <a:lstStyle/>
          <a:p>
            <a:r>
              <a:rPr lang="en-US" sz="2800" dirty="0">
                <a:solidFill>
                  <a:srgbClr val="6B6B6B"/>
                </a:solidFill>
              </a:rPr>
              <a:t>-Pete Hanlin</a:t>
            </a:r>
            <a:r>
              <a:rPr lang="en-US" dirty="0">
                <a:solidFill>
                  <a:srgbClr val="6B6B6B"/>
                </a:solidFill>
              </a:rPr>
              <a:t>, ABOM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Progression Length</a:t>
            </a:r>
          </a:p>
        </p:txBody>
      </p:sp>
      <p:sp>
        <p:nvSpPr>
          <p:cNvPr id="91139" name="Rectangle 3"/>
          <p:cNvSpPr>
            <a:spLocks noGrp="1" noChangeArrowheads="1"/>
          </p:cNvSpPr>
          <p:nvPr>
            <p:ph type="body" idx="1"/>
          </p:nvPr>
        </p:nvSpPr>
        <p:spPr/>
        <p:txBody>
          <a:bodyPr/>
          <a:lstStyle/>
          <a:p>
            <a:pPr marL="0" indent="0" eaLnBrk="1" hangingPunct="1">
              <a:buNone/>
              <a:defRPr/>
            </a:pPr>
            <a:r>
              <a:rPr lang="en-US" dirty="0"/>
              <a:t>Natural reading posture must be preserved</a:t>
            </a:r>
          </a:p>
          <a:p>
            <a:pPr lvl="1" eaLnBrk="1" hangingPunct="1">
              <a:defRPr/>
            </a:pPr>
            <a:r>
              <a:rPr lang="en-US" sz="2400" dirty="0">
                <a:solidFill>
                  <a:schemeClr val="tx1">
                    <a:lumMod val="85000"/>
                    <a:lumOff val="15000"/>
                  </a:schemeClr>
                </a:solidFill>
              </a:rPr>
              <a:t>Head tilts down 45</a:t>
            </a:r>
            <a:r>
              <a:rPr lang="en-US" sz="2400" dirty="0">
                <a:solidFill>
                  <a:schemeClr val="tx1">
                    <a:lumMod val="85000"/>
                    <a:lumOff val="15000"/>
                  </a:schemeClr>
                </a:solidFill>
                <a:cs typeface="Arial" charset="0"/>
              </a:rPr>
              <a:t>°</a:t>
            </a:r>
          </a:p>
          <a:p>
            <a:pPr lvl="1" eaLnBrk="1" hangingPunct="1">
              <a:defRPr/>
            </a:pPr>
            <a:r>
              <a:rPr lang="en-US" sz="2400" dirty="0">
                <a:solidFill>
                  <a:schemeClr val="tx1">
                    <a:lumMod val="85000"/>
                    <a:lumOff val="15000"/>
                  </a:schemeClr>
                </a:solidFill>
              </a:rPr>
              <a:t>Eyes vertically scan 15</a:t>
            </a:r>
            <a:r>
              <a:rPr lang="en-US" sz="2400" dirty="0">
                <a:solidFill>
                  <a:schemeClr val="tx1">
                    <a:lumMod val="85000"/>
                    <a:lumOff val="15000"/>
                  </a:schemeClr>
                </a:solidFill>
                <a:cs typeface="Arial" charset="0"/>
              </a:rPr>
              <a:t>° (4.5”)</a:t>
            </a:r>
          </a:p>
          <a:p>
            <a:pPr lvl="1" eaLnBrk="1" hangingPunct="1">
              <a:defRPr/>
            </a:pPr>
            <a:r>
              <a:rPr lang="en-US" sz="2400" dirty="0">
                <a:solidFill>
                  <a:schemeClr val="tx1">
                    <a:lumMod val="85000"/>
                    <a:lumOff val="15000"/>
                  </a:schemeClr>
                </a:solidFill>
                <a:cs typeface="Arial" charset="0"/>
              </a:rPr>
              <a:t>Maximum downward eye gaze must be &lt; 25°</a:t>
            </a:r>
          </a:p>
        </p:txBody>
      </p:sp>
      <p:grpSp>
        <p:nvGrpSpPr>
          <p:cNvPr id="2" name="Group 9"/>
          <p:cNvGrpSpPr>
            <a:grpSpLocks/>
          </p:cNvGrpSpPr>
          <p:nvPr/>
        </p:nvGrpSpPr>
        <p:grpSpPr bwMode="auto">
          <a:xfrm>
            <a:off x="1092200" y="3281363"/>
            <a:ext cx="6858000" cy="3271837"/>
            <a:chOff x="672" y="2211"/>
            <a:chExt cx="4320" cy="2061"/>
          </a:xfrm>
        </p:grpSpPr>
        <p:pic>
          <p:nvPicPr>
            <p:cNvPr id="21513" name="Picture 5" descr="head position"/>
            <p:cNvPicPr>
              <a:picLocks noChangeAspect="1" noChangeArrowheads="1"/>
            </p:cNvPicPr>
            <p:nvPr/>
          </p:nvPicPr>
          <p:blipFill>
            <a:blip r:embed="rId2" cstate="print"/>
            <a:srcRect/>
            <a:stretch>
              <a:fillRect/>
            </a:stretch>
          </p:blipFill>
          <p:spPr bwMode="auto">
            <a:xfrm>
              <a:off x="672" y="2346"/>
              <a:ext cx="4320" cy="1926"/>
            </a:xfrm>
            <a:prstGeom prst="rect">
              <a:avLst/>
            </a:prstGeom>
            <a:noFill/>
            <a:ln w="9525">
              <a:noFill/>
              <a:miter lim="800000"/>
              <a:headEnd/>
              <a:tailEnd/>
            </a:ln>
          </p:spPr>
        </p:pic>
        <p:sp>
          <p:nvSpPr>
            <p:cNvPr id="21514" name="Rectangle 6"/>
            <p:cNvSpPr>
              <a:spLocks noChangeArrowheads="1"/>
            </p:cNvSpPr>
            <p:nvPr/>
          </p:nvSpPr>
          <p:spPr bwMode="auto">
            <a:xfrm>
              <a:off x="996" y="2217"/>
              <a:ext cx="932" cy="231"/>
            </a:xfrm>
            <a:prstGeom prst="rect">
              <a:avLst/>
            </a:prstGeom>
            <a:noFill/>
            <a:ln w="9525">
              <a:noFill/>
              <a:miter lim="800000"/>
              <a:headEnd/>
              <a:tailEnd/>
            </a:ln>
          </p:spPr>
          <p:txBody>
            <a:bodyPr wrap="none">
              <a:spAutoFit/>
            </a:bodyPr>
            <a:lstStyle/>
            <a:p>
              <a:r>
                <a:rPr lang="en-US" b="1">
                  <a:solidFill>
                    <a:srgbClr val="0033CC"/>
                  </a:solidFill>
                </a:rPr>
                <a:t>No Eyewear</a:t>
              </a:r>
            </a:p>
          </p:txBody>
        </p:sp>
        <p:sp>
          <p:nvSpPr>
            <p:cNvPr id="21515" name="Rectangle 7"/>
            <p:cNvSpPr>
              <a:spLocks noChangeArrowheads="1"/>
            </p:cNvSpPr>
            <p:nvPr/>
          </p:nvSpPr>
          <p:spPr bwMode="auto">
            <a:xfrm>
              <a:off x="2399" y="2211"/>
              <a:ext cx="964" cy="231"/>
            </a:xfrm>
            <a:prstGeom prst="rect">
              <a:avLst/>
            </a:prstGeom>
            <a:noFill/>
            <a:ln w="9525">
              <a:noFill/>
              <a:miter lim="800000"/>
              <a:headEnd/>
              <a:tailEnd/>
            </a:ln>
          </p:spPr>
          <p:txBody>
            <a:bodyPr wrap="none">
              <a:spAutoFit/>
            </a:bodyPr>
            <a:lstStyle/>
            <a:p>
              <a:r>
                <a:rPr lang="en-US" b="1">
                  <a:solidFill>
                    <a:srgbClr val="A50021"/>
                  </a:solidFill>
                </a:rPr>
                <a:t>Poor Design</a:t>
              </a:r>
            </a:p>
          </p:txBody>
        </p:sp>
        <p:sp>
          <p:nvSpPr>
            <p:cNvPr id="21516" name="Rectangle 8"/>
            <p:cNvSpPr>
              <a:spLocks noChangeArrowheads="1"/>
            </p:cNvSpPr>
            <p:nvPr/>
          </p:nvSpPr>
          <p:spPr bwMode="auto">
            <a:xfrm>
              <a:off x="3888" y="2228"/>
              <a:ext cx="1012" cy="231"/>
            </a:xfrm>
            <a:prstGeom prst="rect">
              <a:avLst/>
            </a:prstGeom>
            <a:noFill/>
            <a:ln w="9525">
              <a:noFill/>
              <a:miter lim="800000"/>
              <a:headEnd/>
              <a:tailEnd/>
            </a:ln>
          </p:spPr>
          <p:txBody>
            <a:bodyPr wrap="none">
              <a:spAutoFit/>
            </a:bodyPr>
            <a:lstStyle/>
            <a:p>
              <a:r>
                <a:rPr lang="en-US" b="1">
                  <a:solidFill>
                    <a:schemeClr val="folHlink"/>
                  </a:solidFill>
                </a:rPr>
                <a:t>Good Design</a:t>
              </a:r>
            </a:p>
          </p:txBody>
        </p:sp>
      </p:grpSp>
      <p:sp>
        <p:nvSpPr>
          <p:cNvPr id="91146" name="Text Box 10"/>
          <p:cNvSpPr txBox="1">
            <a:spLocks noChangeArrowheads="1"/>
          </p:cNvSpPr>
          <p:nvPr/>
        </p:nvSpPr>
        <p:spPr bwMode="auto">
          <a:xfrm>
            <a:off x="508000" y="6440488"/>
            <a:ext cx="8636000" cy="369887"/>
          </a:xfrm>
          <a:prstGeom prst="rect">
            <a:avLst/>
          </a:prstGeom>
          <a:noFill/>
          <a:ln w="9525">
            <a:noFill/>
            <a:miter lim="800000"/>
            <a:headEnd/>
            <a:tailEnd/>
          </a:ln>
        </p:spPr>
        <p:txBody>
          <a:bodyPr>
            <a:spAutoFit/>
          </a:bodyPr>
          <a:lstStyle/>
          <a:p>
            <a:r>
              <a:rPr lang="en-US">
                <a:solidFill>
                  <a:srgbClr val="FF0000"/>
                </a:solidFill>
              </a:rPr>
              <a:t>2° of eye rotation = 0.85mm movement @ lens surface = 15mm movement @40cm</a:t>
            </a:r>
          </a:p>
        </p:txBody>
      </p:sp>
      <p:sp>
        <p:nvSpPr>
          <p:cNvPr id="10" name="TextBox 9"/>
          <p:cNvSpPr txBox="1">
            <a:spLocks noChangeArrowheads="1"/>
          </p:cNvSpPr>
          <p:nvPr/>
        </p:nvSpPr>
        <p:spPr bwMode="auto">
          <a:xfrm>
            <a:off x="1447800" y="5562600"/>
            <a:ext cx="587375" cy="369888"/>
          </a:xfrm>
          <a:prstGeom prst="rect">
            <a:avLst/>
          </a:prstGeom>
          <a:noFill/>
          <a:ln w="9525">
            <a:noFill/>
            <a:miter lim="800000"/>
            <a:headEnd/>
            <a:tailEnd/>
          </a:ln>
        </p:spPr>
        <p:txBody>
          <a:bodyPr wrap="none">
            <a:spAutoFit/>
          </a:bodyPr>
          <a:lstStyle/>
          <a:p>
            <a:r>
              <a:rPr lang="en-US"/>
              <a:t>4.5”</a:t>
            </a:r>
          </a:p>
        </p:txBody>
      </p:sp>
      <p:sp>
        <p:nvSpPr>
          <p:cNvPr id="11" name="TextBox 10"/>
          <p:cNvSpPr txBox="1">
            <a:spLocks noChangeArrowheads="1"/>
          </p:cNvSpPr>
          <p:nvPr/>
        </p:nvSpPr>
        <p:spPr bwMode="auto">
          <a:xfrm>
            <a:off x="3756025" y="5562600"/>
            <a:ext cx="582613" cy="369888"/>
          </a:xfrm>
          <a:prstGeom prst="rect">
            <a:avLst/>
          </a:prstGeom>
          <a:noFill/>
          <a:ln w="9525">
            <a:noFill/>
            <a:miter lim="800000"/>
            <a:headEnd/>
            <a:tailEnd/>
          </a:ln>
        </p:spPr>
        <p:txBody>
          <a:bodyPr wrap="none">
            <a:spAutoFit/>
          </a:bodyPr>
          <a:lstStyle/>
          <a:p>
            <a:r>
              <a:rPr lang="en-US"/>
              <a:t>9.0”</a:t>
            </a:r>
          </a:p>
        </p:txBody>
      </p:sp>
      <p:sp>
        <p:nvSpPr>
          <p:cNvPr id="12" name="TextBox 11"/>
          <p:cNvSpPr txBox="1">
            <a:spLocks noChangeArrowheads="1"/>
          </p:cNvSpPr>
          <p:nvPr/>
        </p:nvSpPr>
        <p:spPr bwMode="auto">
          <a:xfrm>
            <a:off x="5965825" y="5562600"/>
            <a:ext cx="582613" cy="369888"/>
          </a:xfrm>
          <a:prstGeom prst="rect">
            <a:avLst/>
          </a:prstGeom>
          <a:noFill/>
          <a:ln w="9525">
            <a:noFill/>
            <a:miter lim="800000"/>
            <a:headEnd/>
            <a:tailEnd/>
          </a:ln>
        </p:spPr>
        <p:txBody>
          <a:bodyPr wrap="none">
            <a:spAutoFit/>
          </a:bodyPr>
          <a:lstStyle/>
          <a:p>
            <a:r>
              <a:rPr lang="en-US"/>
              <a:t>7.5”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1139">
                                            <p:txEl>
                                              <p:pRg st="1" end="1"/>
                                            </p:txEl>
                                          </p:spTgt>
                                        </p:tgtEl>
                                        <p:attrNameLst>
                                          <p:attrName>style.visibility</p:attrName>
                                        </p:attrNameLst>
                                      </p:cBhvr>
                                      <p:to>
                                        <p:strVal val="visible"/>
                                      </p:to>
                                    </p:set>
                                    <p:animEffect transition="in" filter="fade">
                                      <p:cBhvr>
                                        <p:cTn id="10" dur="500"/>
                                        <p:tgtEl>
                                          <p:spTgt spid="91139">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91139">
                                            <p:txEl>
                                              <p:pRg st="2" end="2"/>
                                            </p:txEl>
                                          </p:spTgt>
                                        </p:tgtEl>
                                        <p:attrNameLst>
                                          <p:attrName>style.visibility</p:attrName>
                                        </p:attrNameLst>
                                      </p:cBhvr>
                                      <p:to>
                                        <p:strVal val="visible"/>
                                      </p:to>
                                    </p:set>
                                    <p:animEffect transition="in" filter="fade">
                                      <p:cBhvr>
                                        <p:cTn id="13" dur="500"/>
                                        <p:tgtEl>
                                          <p:spTgt spid="91139">
                                            <p:txEl>
                                              <p:pRg st="2" end="2"/>
                                            </p:txEl>
                                          </p:spTgt>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1139">
                                            <p:txEl>
                                              <p:pRg st="3" end="3"/>
                                            </p:txEl>
                                          </p:spTgt>
                                        </p:tgtEl>
                                        <p:attrNameLst>
                                          <p:attrName>style.visibility</p:attrName>
                                        </p:attrNameLst>
                                      </p:cBhvr>
                                      <p:to>
                                        <p:strVal val="visible"/>
                                      </p:to>
                                    </p:set>
                                    <p:animEffect transition="in" filter="fade">
                                      <p:cBhvr>
                                        <p:cTn id="16" dur="500"/>
                                        <p:tgtEl>
                                          <p:spTgt spid="91139">
                                            <p:txEl>
                                              <p:pRg st="3" end="3"/>
                                            </p:txEl>
                                          </p:spTgt>
                                        </p:tgtEl>
                                      </p:cBhvr>
                                    </p:animEffect>
                                  </p:childTnLst>
                                </p:cTn>
                              </p:par>
                              <p:par>
                                <p:cTn id="17" presetID="10" presetClass="entr" presetSubtype="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1146"/>
                                        </p:tgtEl>
                                        <p:attrNameLst>
                                          <p:attrName>style.visibility</p:attrName>
                                        </p:attrNameLst>
                                      </p:cBhvr>
                                      <p:to>
                                        <p:strVal val="visible"/>
                                      </p:to>
                                    </p:set>
                                    <p:animEffect transition="in" filter="fade">
                                      <p:cBhvr>
                                        <p:cTn id="22" dur="1000"/>
                                        <p:tgtEl>
                                          <p:spTgt spid="91146"/>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21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46"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Progression Length</a:t>
            </a:r>
          </a:p>
        </p:txBody>
      </p:sp>
      <p:sp>
        <p:nvSpPr>
          <p:cNvPr id="92163" name="Rectangle 3"/>
          <p:cNvSpPr>
            <a:spLocks noGrp="1" noChangeArrowheads="1"/>
          </p:cNvSpPr>
          <p:nvPr>
            <p:ph type="body" idx="1"/>
          </p:nvPr>
        </p:nvSpPr>
        <p:spPr/>
        <p:txBody>
          <a:bodyPr/>
          <a:lstStyle/>
          <a:p>
            <a:pPr marL="0" indent="0" eaLnBrk="1" hangingPunct="1">
              <a:buNone/>
              <a:defRPr/>
            </a:pPr>
            <a:r>
              <a:rPr lang="en-US" sz="2800" dirty="0"/>
              <a:t>The ideal progression length is around 11.5mm to 85% of the ADD power</a:t>
            </a:r>
          </a:p>
          <a:p>
            <a:pPr lvl="1" eaLnBrk="1" hangingPunct="1">
              <a:defRPr/>
            </a:pPr>
            <a:r>
              <a:rPr lang="en-US" sz="2400" dirty="0">
                <a:solidFill>
                  <a:schemeClr val="tx1">
                    <a:lumMod val="85000"/>
                    <a:lumOff val="15000"/>
                  </a:schemeClr>
                </a:solidFill>
              </a:rPr>
              <a:t>&gt;12mm requires eye to look downward &gt;25</a:t>
            </a:r>
            <a:r>
              <a:rPr lang="en-US" sz="2400" dirty="0">
                <a:solidFill>
                  <a:schemeClr val="tx1">
                    <a:lumMod val="85000"/>
                    <a:lumOff val="15000"/>
                  </a:schemeClr>
                </a:solidFill>
                <a:cs typeface="Arial" charset="0"/>
              </a:rPr>
              <a:t>° </a:t>
            </a:r>
          </a:p>
          <a:p>
            <a:pPr lvl="1" eaLnBrk="1" hangingPunct="1">
              <a:defRPr/>
            </a:pPr>
            <a:r>
              <a:rPr lang="en-US" sz="2400" dirty="0">
                <a:solidFill>
                  <a:schemeClr val="tx1">
                    <a:lumMod val="85000"/>
                    <a:lumOff val="15000"/>
                  </a:schemeClr>
                </a:solidFill>
                <a:cs typeface="Arial" charset="0"/>
              </a:rPr>
              <a:t>&lt;12mm increases peripheral astigmatism</a:t>
            </a:r>
            <a:endParaRPr lang="en-US" sz="2400" dirty="0">
              <a:solidFill>
                <a:schemeClr val="tx1">
                  <a:lumMod val="85000"/>
                  <a:lumOff val="15000"/>
                </a:schemeClr>
              </a:solidFill>
            </a:endParaRPr>
          </a:p>
        </p:txBody>
      </p:sp>
      <p:pic>
        <p:nvPicPr>
          <p:cNvPr id="92169" name="Picture 9" descr="effort"/>
          <p:cNvPicPr>
            <a:picLocks noChangeAspect="1" noChangeArrowheads="1"/>
          </p:cNvPicPr>
          <p:nvPr/>
        </p:nvPicPr>
        <p:blipFill>
          <a:blip r:embed="rId3" cstate="print"/>
          <a:srcRect/>
          <a:stretch>
            <a:fillRect/>
          </a:stretch>
        </p:blipFill>
        <p:spPr bwMode="auto">
          <a:xfrm>
            <a:off x="457200" y="3354388"/>
            <a:ext cx="3276600" cy="3263900"/>
          </a:xfrm>
          <a:prstGeom prst="rect">
            <a:avLst/>
          </a:prstGeom>
          <a:noFill/>
          <a:ln w="9525">
            <a:noFill/>
            <a:miter lim="800000"/>
            <a:headEnd/>
            <a:tailEnd/>
          </a:ln>
        </p:spPr>
      </p:pic>
      <p:sp>
        <p:nvSpPr>
          <p:cNvPr id="92170" name="Line 10"/>
          <p:cNvSpPr>
            <a:spLocks noChangeShapeType="1"/>
          </p:cNvSpPr>
          <p:nvPr/>
        </p:nvSpPr>
        <p:spPr bwMode="auto">
          <a:xfrm>
            <a:off x="471488" y="5575300"/>
            <a:ext cx="3262312" cy="1588"/>
          </a:xfrm>
          <a:prstGeom prst="line">
            <a:avLst/>
          </a:prstGeom>
          <a:noFill/>
          <a:ln w="57150">
            <a:solidFill>
              <a:srgbClr val="FF0000"/>
            </a:solidFill>
            <a:prstDash val="sysDot"/>
            <a:round/>
            <a:headEnd/>
            <a:tailEnd/>
          </a:ln>
        </p:spPr>
        <p:txBody>
          <a:bodyPr/>
          <a:lstStyle/>
          <a:p>
            <a:endParaRPr lang="en-US"/>
          </a:p>
        </p:txBody>
      </p:sp>
      <p:pic>
        <p:nvPicPr>
          <p:cNvPr id="92171" name="Picture 11" descr="85ADD"/>
          <p:cNvPicPr>
            <a:picLocks noChangeAspect="1" noChangeArrowheads="1"/>
          </p:cNvPicPr>
          <p:nvPr/>
        </p:nvPicPr>
        <p:blipFill>
          <a:blip r:embed="rId4" cstate="print">
            <a:lum bright="-14000" contrast="30000"/>
          </a:blip>
          <a:srcRect/>
          <a:stretch>
            <a:fillRect/>
          </a:stretch>
        </p:blipFill>
        <p:spPr bwMode="auto">
          <a:xfrm>
            <a:off x="3886200" y="3200400"/>
            <a:ext cx="5029200" cy="2759075"/>
          </a:xfrm>
          <a:prstGeom prst="rect">
            <a:avLst/>
          </a:prstGeom>
          <a:noFill/>
          <a:ln w="9525">
            <a:noFill/>
            <a:miter lim="800000"/>
            <a:headEnd/>
            <a:tailEnd/>
          </a:ln>
        </p:spPr>
      </p:pic>
      <p:sp>
        <p:nvSpPr>
          <p:cNvPr id="92172" name="Text Box 12"/>
          <p:cNvSpPr txBox="1">
            <a:spLocks noChangeArrowheads="1"/>
          </p:cNvSpPr>
          <p:nvPr/>
        </p:nvSpPr>
        <p:spPr bwMode="auto">
          <a:xfrm>
            <a:off x="4038600" y="5867400"/>
            <a:ext cx="5045075" cy="915988"/>
          </a:xfrm>
          <a:prstGeom prst="rect">
            <a:avLst/>
          </a:prstGeom>
          <a:noFill/>
          <a:ln w="9525">
            <a:noFill/>
            <a:miter lim="800000"/>
            <a:headEnd/>
            <a:tailEnd/>
          </a:ln>
        </p:spPr>
        <p:txBody>
          <a:bodyPr>
            <a:spAutoFit/>
          </a:bodyPr>
          <a:lstStyle/>
          <a:p>
            <a:r>
              <a:rPr lang="en-US">
                <a:solidFill>
                  <a:srgbClr val="FF0000"/>
                </a:solidFill>
              </a:rPr>
              <a:t>Why is 85% of the ADD important?  Because the wearer requires 85% of ADD to see the top of a normally situated page.</a:t>
            </a:r>
          </a:p>
        </p:txBody>
      </p:sp>
      <p:sp>
        <p:nvSpPr>
          <p:cNvPr id="92173" name="Line 13"/>
          <p:cNvSpPr>
            <a:spLocks noChangeShapeType="1"/>
          </p:cNvSpPr>
          <p:nvPr/>
        </p:nvSpPr>
        <p:spPr bwMode="auto">
          <a:xfrm>
            <a:off x="6324600" y="4521200"/>
            <a:ext cx="990600" cy="0"/>
          </a:xfrm>
          <a:prstGeom prst="line">
            <a:avLst/>
          </a:prstGeom>
          <a:noFill/>
          <a:ln w="28575">
            <a:solidFill>
              <a:srgbClr val="FF0000"/>
            </a:solidFill>
            <a:prstDash val="dash"/>
            <a:round/>
            <a:headEnd/>
            <a:tailEnd/>
          </a:ln>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2163">
                                            <p:txEl>
                                              <p:pRg st="1" end="1"/>
                                            </p:txEl>
                                          </p:spTgt>
                                        </p:tgtEl>
                                        <p:attrNameLst>
                                          <p:attrName>style.visibility</p:attrName>
                                        </p:attrNameLst>
                                      </p:cBhvr>
                                      <p:to>
                                        <p:strVal val="visible"/>
                                      </p:to>
                                    </p:set>
                                    <p:animEffect transition="in" filter="fade">
                                      <p:cBhvr>
                                        <p:cTn id="10" dur="500"/>
                                        <p:tgtEl>
                                          <p:spTgt spid="92163">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92163">
                                            <p:txEl>
                                              <p:pRg st="2" end="2"/>
                                            </p:txEl>
                                          </p:spTgt>
                                        </p:tgtEl>
                                        <p:attrNameLst>
                                          <p:attrName>style.visibility</p:attrName>
                                        </p:attrNameLst>
                                      </p:cBhvr>
                                      <p:to>
                                        <p:strVal val="visible"/>
                                      </p:to>
                                    </p:set>
                                    <p:animEffect transition="in" filter="fade">
                                      <p:cBhvr>
                                        <p:cTn id="13" dur="500"/>
                                        <p:tgtEl>
                                          <p:spTgt spid="9216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2169"/>
                                        </p:tgtEl>
                                        <p:attrNameLst>
                                          <p:attrName>style.visibility</p:attrName>
                                        </p:attrNameLst>
                                      </p:cBhvr>
                                      <p:to>
                                        <p:strVal val="visible"/>
                                      </p:to>
                                    </p:set>
                                    <p:animEffect transition="in" filter="fade">
                                      <p:cBhvr>
                                        <p:cTn id="16" dur="1000"/>
                                        <p:tgtEl>
                                          <p:spTgt spid="92169"/>
                                        </p:tgtEl>
                                      </p:cBhvr>
                                    </p:animEffect>
                                  </p:childTnLst>
                                </p:cTn>
                              </p:par>
                              <p:par>
                                <p:cTn id="17" presetID="16" presetClass="entr" presetSubtype="37" fill="hold" grpId="0" nodeType="withEffect">
                                  <p:stCondLst>
                                    <p:cond delay="800"/>
                                  </p:stCondLst>
                                  <p:childTnLst>
                                    <p:set>
                                      <p:cBhvr>
                                        <p:cTn id="18" dur="1" fill="hold">
                                          <p:stCondLst>
                                            <p:cond delay="0"/>
                                          </p:stCondLst>
                                        </p:cTn>
                                        <p:tgtEl>
                                          <p:spTgt spid="92170"/>
                                        </p:tgtEl>
                                        <p:attrNameLst>
                                          <p:attrName>style.visibility</p:attrName>
                                        </p:attrNameLst>
                                      </p:cBhvr>
                                      <p:to>
                                        <p:strVal val="visible"/>
                                      </p:to>
                                    </p:set>
                                    <p:animEffect transition="in" filter="barn(outVertical)">
                                      <p:cBhvr>
                                        <p:cTn id="19" dur="500"/>
                                        <p:tgtEl>
                                          <p:spTgt spid="92170"/>
                                        </p:tgtEl>
                                      </p:cBhvr>
                                    </p:animEffect>
                                  </p:childTnLst>
                                </p:cTn>
                              </p:par>
                              <p:par>
                                <p:cTn id="20" presetID="10" presetClass="entr" presetSubtype="0" fill="hold" nodeType="withEffect">
                                  <p:stCondLst>
                                    <p:cond delay="1000"/>
                                  </p:stCondLst>
                                  <p:childTnLst>
                                    <p:set>
                                      <p:cBhvr>
                                        <p:cTn id="21" dur="1" fill="hold">
                                          <p:stCondLst>
                                            <p:cond delay="0"/>
                                          </p:stCondLst>
                                        </p:cTn>
                                        <p:tgtEl>
                                          <p:spTgt spid="92171"/>
                                        </p:tgtEl>
                                        <p:attrNameLst>
                                          <p:attrName>style.visibility</p:attrName>
                                        </p:attrNameLst>
                                      </p:cBhvr>
                                      <p:to>
                                        <p:strVal val="visible"/>
                                      </p:to>
                                    </p:set>
                                    <p:animEffect transition="in" filter="fade">
                                      <p:cBhvr>
                                        <p:cTn id="22" dur="1000"/>
                                        <p:tgtEl>
                                          <p:spTgt spid="92171"/>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92172"/>
                                        </p:tgtEl>
                                        <p:attrNameLst>
                                          <p:attrName>style.visibility</p:attrName>
                                        </p:attrNameLst>
                                      </p:cBhvr>
                                      <p:to>
                                        <p:strVal val="visible"/>
                                      </p:to>
                                    </p:set>
                                    <p:animEffect transition="in" filter="fade">
                                      <p:cBhvr>
                                        <p:cTn id="25" dur="1000"/>
                                        <p:tgtEl>
                                          <p:spTgt spid="92172"/>
                                        </p:tgtEl>
                                      </p:cBhvr>
                                    </p:animEffect>
                                  </p:childTnLst>
                                </p:cTn>
                              </p:par>
                              <p:par>
                                <p:cTn id="26" presetID="10" presetClass="entr" presetSubtype="0" fill="hold" grpId="0" nodeType="withEffect">
                                  <p:stCondLst>
                                    <p:cond delay="2000"/>
                                  </p:stCondLst>
                                  <p:childTnLst>
                                    <p:set>
                                      <p:cBhvr>
                                        <p:cTn id="27" dur="1" fill="hold">
                                          <p:stCondLst>
                                            <p:cond delay="0"/>
                                          </p:stCondLst>
                                        </p:cTn>
                                        <p:tgtEl>
                                          <p:spTgt spid="92173"/>
                                        </p:tgtEl>
                                        <p:attrNameLst>
                                          <p:attrName>style.visibility</p:attrName>
                                        </p:attrNameLst>
                                      </p:cBhvr>
                                      <p:to>
                                        <p:strVal val="visible"/>
                                      </p:to>
                                    </p:set>
                                    <p:animEffect transition="in" filter="fade">
                                      <p:cBhvr>
                                        <p:cTn id="28" dur="1000"/>
                                        <p:tgtEl>
                                          <p:spTgt spid="92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P spid="92170" grpId="0" animBg="1"/>
      <p:bldP spid="92172" grpId="0"/>
      <p:bldP spid="921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Progression Length</a:t>
            </a:r>
          </a:p>
        </p:txBody>
      </p:sp>
      <p:pic>
        <p:nvPicPr>
          <p:cNvPr id="20483" name="Picture 4" descr="PAL image ruler.png"/>
          <p:cNvPicPr>
            <a:picLocks noChangeAspect="1"/>
          </p:cNvPicPr>
          <p:nvPr/>
        </p:nvPicPr>
        <p:blipFill>
          <a:blip r:embed="rId3" cstate="print"/>
          <a:srcRect/>
          <a:stretch>
            <a:fillRect/>
          </a:stretch>
        </p:blipFill>
        <p:spPr bwMode="auto">
          <a:xfrm>
            <a:off x="3813175" y="1450975"/>
            <a:ext cx="5254625" cy="5254625"/>
          </a:xfrm>
          <a:prstGeom prst="rect">
            <a:avLst/>
          </a:prstGeom>
          <a:noFill/>
          <a:ln w="9525">
            <a:noFill/>
            <a:miter lim="800000"/>
            <a:headEnd/>
            <a:tailEnd/>
          </a:ln>
        </p:spPr>
      </p:pic>
      <p:grpSp>
        <p:nvGrpSpPr>
          <p:cNvPr id="2" name="Group 16"/>
          <p:cNvGrpSpPr>
            <a:grpSpLocks/>
          </p:cNvGrpSpPr>
          <p:nvPr/>
        </p:nvGrpSpPr>
        <p:grpSpPr bwMode="auto">
          <a:xfrm>
            <a:off x="3505200" y="4602163"/>
            <a:ext cx="2027238" cy="808037"/>
            <a:chOff x="3505200" y="4602163"/>
            <a:chExt cx="2027238" cy="808037"/>
          </a:xfrm>
        </p:grpSpPr>
        <p:sp>
          <p:nvSpPr>
            <p:cNvPr id="9" name="Left Brace 8"/>
            <p:cNvSpPr/>
            <p:nvPr/>
          </p:nvSpPr>
          <p:spPr>
            <a:xfrm>
              <a:off x="5486400" y="4602163"/>
              <a:ext cx="46038" cy="35083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2" name="Straight Connector 11"/>
            <p:cNvCxnSpPr>
              <a:stCxn id="9" idx="1"/>
            </p:cNvCxnSpPr>
            <p:nvPr/>
          </p:nvCxnSpPr>
          <p:spPr>
            <a:xfrm flipH="1">
              <a:off x="3505200" y="4778375"/>
              <a:ext cx="1981200" cy="6318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15"/>
          <p:cNvGrpSpPr>
            <a:grpSpLocks/>
          </p:cNvGrpSpPr>
          <p:nvPr/>
        </p:nvGrpSpPr>
        <p:grpSpPr bwMode="auto">
          <a:xfrm>
            <a:off x="3352800" y="2743200"/>
            <a:ext cx="2176463" cy="1524000"/>
            <a:chOff x="3352800" y="2743200"/>
            <a:chExt cx="2176463" cy="1524000"/>
          </a:xfrm>
        </p:grpSpPr>
        <p:sp>
          <p:nvSpPr>
            <p:cNvPr id="8" name="Left Brace 7"/>
            <p:cNvSpPr/>
            <p:nvPr/>
          </p:nvSpPr>
          <p:spPr>
            <a:xfrm>
              <a:off x="5483225" y="3810000"/>
              <a:ext cx="46038" cy="4572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4" name="Straight Connector 13"/>
            <p:cNvCxnSpPr>
              <a:stCxn id="8" idx="1"/>
            </p:cNvCxnSpPr>
            <p:nvPr/>
          </p:nvCxnSpPr>
          <p:spPr>
            <a:xfrm flipH="1" flipV="1">
              <a:off x="3352800" y="2743200"/>
              <a:ext cx="2130425" cy="1295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558" name="Line 11"/>
          <p:cNvSpPr>
            <a:spLocks noChangeShapeType="1"/>
          </p:cNvSpPr>
          <p:nvPr/>
        </p:nvSpPr>
        <p:spPr bwMode="auto">
          <a:xfrm>
            <a:off x="477838" y="5948363"/>
            <a:ext cx="1651000" cy="0"/>
          </a:xfrm>
          <a:prstGeom prst="line">
            <a:avLst/>
          </a:prstGeom>
          <a:noFill/>
          <a:ln w="57150">
            <a:solidFill>
              <a:schemeClr val="bg1"/>
            </a:solidFill>
            <a:prstDash val="sysDot"/>
            <a:round/>
            <a:headEnd/>
            <a:tailEnd/>
          </a:ln>
        </p:spPr>
        <p:txBody>
          <a:bodyPr/>
          <a:lstStyle/>
          <a:p>
            <a:endParaRPr lang="en-US"/>
          </a:p>
        </p:txBody>
      </p:sp>
      <p:sp>
        <p:nvSpPr>
          <p:cNvPr id="20490" name="TextBox 40"/>
          <p:cNvSpPr txBox="1">
            <a:spLocks noChangeArrowheads="1"/>
          </p:cNvSpPr>
          <p:nvPr/>
        </p:nvSpPr>
        <p:spPr bwMode="auto">
          <a:xfrm>
            <a:off x="152400" y="2362200"/>
            <a:ext cx="3200400" cy="523875"/>
          </a:xfrm>
          <a:prstGeom prst="rect">
            <a:avLst/>
          </a:prstGeom>
          <a:noFill/>
          <a:ln w="9525">
            <a:noFill/>
            <a:miter lim="800000"/>
            <a:headEnd/>
            <a:tailEnd/>
          </a:ln>
        </p:spPr>
        <p:txBody>
          <a:bodyPr>
            <a:spAutoFit/>
          </a:bodyPr>
          <a:lstStyle/>
          <a:p>
            <a:r>
              <a:rPr lang="en-US" sz="1400">
                <a:solidFill>
                  <a:srgbClr val="FF0000"/>
                </a:solidFill>
              </a:rPr>
              <a:t>Progression </a:t>
            </a:r>
            <a:r>
              <a:rPr lang="en-US" sz="1400" b="1">
                <a:solidFill>
                  <a:srgbClr val="FF0000"/>
                </a:solidFill>
              </a:rPr>
              <a:t>&lt;8mm </a:t>
            </a:r>
            <a:r>
              <a:rPr lang="en-US" sz="1400">
                <a:solidFill>
                  <a:srgbClr val="FF0000"/>
                </a:solidFill>
              </a:rPr>
              <a:t>results in </a:t>
            </a:r>
            <a:r>
              <a:rPr lang="en-US" sz="1400" b="1">
                <a:solidFill>
                  <a:srgbClr val="FF0000"/>
                </a:solidFill>
              </a:rPr>
              <a:t>unusable</a:t>
            </a:r>
            <a:r>
              <a:rPr lang="en-US" sz="1400">
                <a:solidFill>
                  <a:srgbClr val="FF0000"/>
                </a:solidFill>
              </a:rPr>
              <a:t> </a:t>
            </a:r>
            <a:r>
              <a:rPr lang="en-US" sz="1400" b="1">
                <a:solidFill>
                  <a:srgbClr val="FF0000"/>
                </a:solidFill>
              </a:rPr>
              <a:t>intermediate</a:t>
            </a:r>
            <a:r>
              <a:rPr lang="en-US" sz="1400">
                <a:solidFill>
                  <a:srgbClr val="FF0000"/>
                </a:solidFill>
              </a:rPr>
              <a:t> at +2.00 ADD</a:t>
            </a:r>
            <a:endParaRPr lang="en-US">
              <a:solidFill>
                <a:srgbClr val="FF0000"/>
              </a:solidFill>
            </a:endParaRPr>
          </a:p>
        </p:txBody>
      </p:sp>
      <p:sp>
        <p:nvSpPr>
          <p:cNvPr id="20491" name="TextBox 65"/>
          <p:cNvSpPr txBox="1">
            <a:spLocks noChangeArrowheads="1"/>
          </p:cNvSpPr>
          <p:nvPr/>
        </p:nvSpPr>
        <p:spPr bwMode="auto">
          <a:xfrm>
            <a:off x="152400" y="5343525"/>
            <a:ext cx="3505200" cy="523875"/>
          </a:xfrm>
          <a:prstGeom prst="rect">
            <a:avLst/>
          </a:prstGeom>
          <a:noFill/>
          <a:ln w="9525">
            <a:noFill/>
            <a:miter lim="800000"/>
            <a:headEnd/>
            <a:tailEnd/>
          </a:ln>
        </p:spPr>
        <p:txBody>
          <a:bodyPr>
            <a:spAutoFit/>
          </a:bodyPr>
          <a:lstStyle/>
          <a:p>
            <a:r>
              <a:rPr lang="en-US" sz="1400">
                <a:solidFill>
                  <a:srgbClr val="FF0000"/>
                </a:solidFill>
              </a:rPr>
              <a:t>Progression </a:t>
            </a:r>
            <a:r>
              <a:rPr lang="en-US" sz="1400" b="1">
                <a:solidFill>
                  <a:srgbClr val="FF0000"/>
                </a:solidFill>
              </a:rPr>
              <a:t>&gt;12mm </a:t>
            </a:r>
            <a:r>
              <a:rPr lang="en-US" sz="1400">
                <a:solidFill>
                  <a:srgbClr val="FF0000"/>
                </a:solidFill>
              </a:rPr>
              <a:t>results in </a:t>
            </a:r>
            <a:r>
              <a:rPr lang="en-US" sz="1400" b="1">
                <a:solidFill>
                  <a:srgbClr val="FF0000"/>
                </a:solidFill>
              </a:rPr>
              <a:t>uncomfortable near</a:t>
            </a:r>
            <a:r>
              <a:rPr lang="en-US" sz="1400">
                <a:solidFill>
                  <a:srgbClr val="FF0000"/>
                </a:solidFill>
              </a:rPr>
              <a:t> zone at +2.00 ADD</a:t>
            </a:r>
            <a:endParaRPr lang="en-US">
              <a:solidFill>
                <a:srgbClr val="FF0000"/>
              </a:solidFill>
            </a:endParaRPr>
          </a:p>
        </p:txBody>
      </p:sp>
      <p:sp>
        <p:nvSpPr>
          <p:cNvPr id="20492" name="TextBox 78"/>
          <p:cNvSpPr txBox="1">
            <a:spLocks noChangeArrowheads="1"/>
          </p:cNvSpPr>
          <p:nvPr/>
        </p:nvSpPr>
        <p:spPr bwMode="auto">
          <a:xfrm>
            <a:off x="152400" y="3505200"/>
            <a:ext cx="3352800" cy="1016000"/>
          </a:xfrm>
          <a:prstGeom prst="rect">
            <a:avLst/>
          </a:prstGeom>
          <a:noFill/>
          <a:ln w="9525">
            <a:noFill/>
            <a:miter lim="800000"/>
            <a:headEnd/>
            <a:tailEnd/>
          </a:ln>
        </p:spPr>
        <p:txBody>
          <a:bodyPr>
            <a:spAutoFit/>
          </a:bodyPr>
          <a:lstStyle/>
          <a:p>
            <a:pPr>
              <a:defRPr/>
            </a:pPr>
            <a:r>
              <a:rPr lang="en-US" sz="2000" dirty="0">
                <a:solidFill>
                  <a:schemeClr val="tx1">
                    <a:lumMod val="85000"/>
                    <a:lumOff val="15000"/>
                  </a:schemeClr>
                </a:solidFill>
              </a:rPr>
              <a:t>Progression </a:t>
            </a:r>
            <a:r>
              <a:rPr lang="en-US" sz="2000" b="1" dirty="0">
                <a:solidFill>
                  <a:srgbClr val="00B050"/>
                </a:solidFill>
              </a:rPr>
              <a:t>8-11mm</a:t>
            </a:r>
            <a:r>
              <a:rPr lang="en-US" sz="2000" dirty="0">
                <a:solidFill>
                  <a:schemeClr val="tx1">
                    <a:lumMod val="85000"/>
                    <a:lumOff val="15000"/>
                  </a:schemeClr>
                </a:solidFill>
              </a:rPr>
              <a:t> required for functional intermediate &amp; near zones</a:t>
            </a:r>
            <a:endParaRPr lang="en-US" sz="2800" dirty="0">
              <a:solidFill>
                <a:schemeClr val="tx1">
                  <a:lumMod val="85000"/>
                  <a:lumOff val="15000"/>
                </a:schemeClr>
              </a:solidFill>
            </a:endParaRPr>
          </a:p>
        </p:txBody>
      </p:sp>
      <p:grpSp>
        <p:nvGrpSpPr>
          <p:cNvPr id="4" name="Group 14"/>
          <p:cNvGrpSpPr>
            <a:grpSpLocks/>
          </p:cNvGrpSpPr>
          <p:nvPr/>
        </p:nvGrpSpPr>
        <p:grpSpPr bwMode="auto">
          <a:xfrm>
            <a:off x="2895600" y="3962400"/>
            <a:ext cx="1447800" cy="609600"/>
            <a:chOff x="2895600" y="3962400"/>
            <a:chExt cx="1447800" cy="609600"/>
          </a:xfrm>
        </p:grpSpPr>
        <p:sp>
          <p:nvSpPr>
            <p:cNvPr id="10" name="Left Brace 9"/>
            <p:cNvSpPr/>
            <p:nvPr/>
          </p:nvSpPr>
          <p:spPr>
            <a:xfrm>
              <a:off x="4297363" y="4343400"/>
              <a:ext cx="46037" cy="228600"/>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1" name="Straight Connector 80"/>
            <p:cNvCxnSpPr>
              <a:stCxn id="10" idx="1"/>
            </p:cNvCxnSpPr>
            <p:nvPr/>
          </p:nvCxnSpPr>
          <p:spPr>
            <a:xfrm flipH="1" flipV="1">
              <a:off x="2895600" y="3962400"/>
              <a:ext cx="1401763" cy="4953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492"/>
                                        </p:tgtEl>
                                        <p:attrNameLst>
                                          <p:attrName>style.visibility</p:attrName>
                                        </p:attrNameLst>
                                      </p:cBhvr>
                                      <p:to>
                                        <p:strVal val="visible"/>
                                      </p:to>
                                    </p:set>
                                    <p:animEffect transition="in" filter="fade">
                                      <p:cBhvr>
                                        <p:cTn id="10" dur="500"/>
                                        <p:tgtEl>
                                          <p:spTgt spid="20492"/>
                                        </p:tgtEl>
                                      </p:cBhvr>
                                    </p:animEffect>
                                  </p:childTnLst>
                                </p:cTn>
                              </p:par>
                              <p:par>
                                <p:cTn id="11" presetID="22" presetClass="entr" presetSubtype="8"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0490"/>
                                        </p:tgtEl>
                                        <p:attrNameLst>
                                          <p:attrName>style.visibility</p:attrName>
                                        </p:attrNameLst>
                                      </p:cBhvr>
                                      <p:to>
                                        <p:strVal val="visible"/>
                                      </p:to>
                                    </p:set>
                                    <p:animEffect transition="in" filter="fade">
                                      <p:cBhvr>
                                        <p:cTn id="16" dur="500"/>
                                        <p:tgtEl>
                                          <p:spTgt spid="20490"/>
                                        </p:tgtEl>
                                      </p:cBhvr>
                                    </p:animEffect>
                                  </p:childTnLst>
                                </p:cTn>
                              </p:par>
                              <p:par>
                                <p:cTn id="17" presetID="22" presetClass="entr" presetSubtype="8" fill="hold" nodeType="with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491"/>
                                        </p:tgtEl>
                                        <p:attrNameLst>
                                          <p:attrName>style.visibility</p:attrName>
                                        </p:attrNameLst>
                                      </p:cBhvr>
                                      <p:to>
                                        <p:strVal val="visible"/>
                                      </p:to>
                                    </p:set>
                                    <p:animEffect transition="in" filter="fade">
                                      <p:cBhvr>
                                        <p:cTn id="22" dur="500"/>
                                        <p:tgtEl>
                                          <p:spTgt spid="20491"/>
                                        </p:tgtEl>
                                      </p:cBhvr>
                                    </p:animEffect>
                                  </p:childTnLst>
                                </p:cTn>
                              </p:par>
                              <p:par>
                                <p:cTn id="23" presetID="22" presetClass="entr" presetSubtype="8" fill="hold" nodeType="withEffect">
                                  <p:stCondLst>
                                    <p:cond delay="20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20491" grpId="0"/>
      <p:bldP spid="204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758825" y="1887538"/>
            <a:ext cx="3889375" cy="395287"/>
            <a:chOff x="529742" y="1546527"/>
            <a:chExt cx="1908658" cy="394750"/>
          </a:xfrm>
        </p:grpSpPr>
        <p:cxnSp>
          <p:nvCxnSpPr>
            <p:cNvPr id="21" name="Straight Connector 20"/>
            <p:cNvCxnSpPr/>
            <p:nvPr/>
          </p:nvCxnSpPr>
          <p:spPr>
            <a:xfrm>
              <a:off x="548439" y="1546527"/>
              <a:ext cx="1889961"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9742" y="1941277"/>
              <a:ext cx="1889961"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pic>
        <p:nvPicPr>
          <p:cNvPr id="21506" name="Picture 4" descr="PAL image ruler.png"/>
          <p:cNvPicPr>
            <a:picLocks noChangeAspect="1"/>
          </p:cNvPicPr>
          <p:nvPr/>
        </p:nvPicPr>
        <p:blipFill>
          <a:blip r:embed="rId3" cstate="print"/>
          <a:srcRect l="10094" t="31845" r="5800" b="26102"/>
          <a:stretch>
            <a:fillRect/>
          </a:stretch>
        </p:blipFill>
        <p:spPr bwMode="auto">
          <a:xfrm>
            <a:off x="2743200" y="3429000"/>
            <a:ext cx="5638800" cy="2819400"/>
          </a:xfrm>
          <a:prstGeom prst="rect">
            <a:avLst/>
          </a:prstGeom>
          <a:noFill/>
          <a:ln w="9525">
            <a:noFill/>
            <a:miter lim="800000"/>
            <a:headEnd/>
            <a:tailEnd/>
          </a:ln>
        </p:spPr>
      </p:pic>
      <p:sp>
        <p:nvSpPr>
          <p:cNvPr id="67" name="Rectangle 66"/>
          <p:cNvSpPr/>
          <p:nvPr/>
        </p:nvSpPr>
        <p:spPr>
          <a:xfrm>
            <a:off x="914400" y="1905000"/>
            <a:ext cx="3657600" cy="3810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41"/>
          <p:cNvGrpSpPr>
            <a:grpSpLocks/>
          </p:cNvGrpSpPr>
          <p:nvPr/>
        </p:nvGrpSpPr>
        <p:grpSpPr bwMode="auto">
          <a:xfrm>
            <a:off x="304800" y="1806575"/>
            <a:ext cx="1057275" cy="555625"/>
            <a:chOff x="304800" y="1806575"/>
            <a:chExt cx="1057275" cy="555625"/>
          </a:xfrm>
        </p:grpSpPr>
        <p:pic>
          <p:nvPicPr>
            <p:cNvPr id="24613" name="Picture 18" descr="eye.png"/>
            <p:cNvPicPr>
              <a:picLocks noChangeAspect="1"/>
            </p:cNvPicPr>
            <p:nvPr/>
          </p:nvPicPr>
          <p:blipFill>
            <a:blip r:embed="rId4" cstate="print"/>
            <a:srcRect/>
            <a:stretch>
              <a:fillRect/>
            </a:stretch>
          </p:blipFill>
          <p:spPr bwMode="auto">
            <a:xfrm>
              <a:off x="304800" y="1835150"/>
              <a:ext cx="576263" cy="527050"/>
            </a:xfrm>
            <a:prstGeom prst="rect">
              <a:avLst/>
            </a:prstGeom>
            <a:noFill/>
            <a:ln w="9525">
              <a:noFill/>
              <a:miter lim="800000"/>
              <a:headEnd/>
              <a:tailEnd/>
            </a:ln>
          </p:spPr>
        </p:pic>
        <p:cxnSp>
          <p:nvCxnSpPr>
            <p:cNvPr id="38" name="Straight Connector 37"/>
            <p:cNvCxnSpPr/>
            <p:nvPr/>
          </p:nvCxnSpPr>
          <p:spPr>
            <a:xfrm>
              <a:off x="990600" y="1878013"/>
              <a:ext cx="0" cy="38100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615" name="TextBox 39"/>
            <p:cNvSpPr txBox="1">
              <a:spLocks noChangeArrowheads="1"/>
            </p:cNvSpPr>
            <p:nvPr/>
          </p:nvSpPr>
          <p:spPr bwMode="auto">
            <a:xfrm rot="-5400000">
              <a:off x="923925" y="1897063"/>
              <a:ext cx="528638" cy="347662"/>
            </a:xfrm>
            <a:prstGeom prst="rect">
              <a:avLst/>
            </a:prstGeom>
            <a:noFill/>
            <a:ln w="9525">
              <a:noFill/>
              <a:miter lim="800000"/>
              <a:headEnd/>
              <a:tailEnd/>
            </a:ln>
          </p:spPr>
          <p:txBody>
            <a:bodyPr>
              <a:spAutoFit/>
            </a:bodyPr>
            <a:lstStyle/>
            <a:p>
              <a:pPr>
                <a:lnSpc>
                  <a:spcPts val="1000"/>
                </a:lnSpc>
              </a:pPr>
              <a:r>
                <a:rPr lang="en-US" sz="1100" b="1"/>
                <a:t>5mm </a:t>
              </a:r>
            </a:p>
            <a:p>
              <a:pPr>
                <a:lnSpc>
                  <a:spcPts val="1000"/>
                </a:lnSpc>
              </a:pPr>
              <a:r>
                <a:rPr lang="en-US" sz="1100" b="1"/>
                <a:t>pupil</a:t>
              </a:r>
              <a:endParaRPr lang="en-US" b="1"/>
            </a:p>
          </p:txBody>
        </p:sp>
      </p:grpSp>
      <p:sp>
        <p:nvSpPr>
          <p:cNvPr id="21518" name="TextBox 40"/>
          <p:cNvSpPr txBox="1">
            <a:spLocks noChangeArrowheads="1"/>
          </p:cNvSpPr>
          <p:nvPr/>
        </p:nvSpPr>
        <p:spPr bwMode="auto">
          <a:xfrm>
            <a:off x="152400" y="4046538"/>
            <a:ext cx="4572000" cy="830262"/>
          </a:xfrm>
          <a:prstGeom prst="rect">
            <a:avLst/>
          </a:prstGeom>
          <a:noFill/>
          <a:ln w="9525">
            <a:noFill/>
            <a:miter lim="800000"/>
            <a:headEnd/>
            <a:tailEnd/>
          </a:ln>
        </p:spPr>
        <p:txBody>
          <a:bodyPr>
            <a:spAutoFit/>
          </a:bodyPr>
          <a:lstStyle/>
          <a:p>
            <a:r>
              <a:rPr lang="en-US" sz="2400">
                <a:solidFill>
                  <a:srgbClr val="FF0000"/>
                </a:solidFill>
              </a:rPr>
              <a:t>Progression &lt;8mm +2.00 ADD</a:t>
            </a:r>
          </a:p>
          <a:p>
            <a:r>
              <a:rPr lang="en-US" sz="2400">
                <a:solidFill>
                  <a:srgbClr val="FF0000"/>
                </a:solidFill>
              </a:rPr>
              <a:t>           = </a:t>
            </a:r>
            <a:r>
              <a:rPr lang="en-US" sz="2400" b="1">
                <a:solidFill>
                  <a:srgbClr val="FF0000"/>
                </a:solidFill>
              </a:rPr>
              <a:t>useless intermediate</a:t>
            </a:r>
            <a:endParaRPr lang="en-US" sz="3200" b="1">
              <a:solidFill>
                <a:srgbClr val="FF0000"/>
              </a:solidFill>
            </a:endParaRPr>
          </a:p>
        </p:txBody>
      </p:sp>
      <p:grpSp>
        <p:nvGrpSpPr>
          <p:cNvPr id="4" name="Group 38"/>
          <p:cNvGrpSpPr>
            <a:grpSpLocks/>
          </p:cNvGrpSpPr>
          <p:nvPr/>
        </p:nvGrpSpPr>
        <p:grpSpPr bwMode="auto">
          <a:xfrm>
            <a:off x="1066800" y="990600"/>
            <a:ext cx="3186113" cy="2533650"/>
            <a:chOff x="1066800" y="990600"/>
            <a:chExt cx="3186113" cy="2533650"/>
          </a:xfrm>
        </p:grpSpPr>
        <p:sp>
          <p:nvSpPr>
            <p:cNvPr id="25" name="Freeform 24"/>
            <p:cNvSpPr/>
            <p:nvPr/>
          </p:nvSpPr>
          <p:spPr>
            <a:xfrm>
              <a:off x="1222375" y="1223963"/>
              <a:ext cx="2497138" cy="1881187"/>
            </a:xfrm>
            <a:custGeom>
              <a:avLst/>
              <a:gdLst>
                <a:gd name="connsiteX0" fmla="*/ 53340 w 684276"/>
                <a:gd name="connsiteY0" fmla="*/ 0 h 1078992"/>
                <a:gd name="connsiteX1" fmla="*/ 71628 w 684276"/>
                <a:gd name="connsiteY1" fmla="*/ 512064 h 1078992"/>
                <a:gd name="connsiteX2" fmla="*/ 483108 w 684276"/>
                <a:gd name="connsiteY2" fmla="*/ 530352 h 1078992"/>
                <a:gd name="connsiteX3" fmla="*/ 684276 w 684276"/>
                <a:gd name="connsiteY3" fmla="*/ 1078992 h 1078992"/>
                <a:gd name="connsiteX0" fmla="*/ 53340 w 961644"/>
                <a:gd name="connsiteY0" fmla="*/ 0 h 1588008"/>
                <a:gd name="connsiteX1" fmla="*/ 71628 w 961644"/>
                <a:gd name="connsiteY1" fmla="*/ 512064 h 1588008"/>
                <a:gd name="connsiteX2" fmla="*/ 483108 w 961644"/>
                <a:gd name="connsiteY2" fmla="*/ 530352 h 1588008"/>
                <a:gd name="connsiteX3" fmla="*/ 961644 w 961644"/>
                <a:gd name="connsiteY3" fmla="*/ 1588008 h 1588008"/>
                <a:gd name="connsiteX0" fmla="*/ 94996 w 1003300"/>
                <a:gd name="connsiteY0" fmla="*/ 0 h 1588008"/>
                <a:gd name="connsiteX1" fmla="*/ 113284 w 1003300"/>
                <a:gd name="connsiteY1" fmla="*/ 512064 h 1588008"/>
                <a:gd name="connsiteX2" fmla="*/ 774700 w 1003300"/>
                <a:gd name="connsiteY2" fmla="*/ 1054608 h 1588008"/>
                <a:gd name="connsiteX3" fmla="*/ 1003300 w 1003300"/>
                <a:gd name="connsiteY3" fmla="*/ 1588008 h 1588008"/>
                <a:gd name="connsiteX0" fmla="*/ 120396 w 1100836"/>
                <a:gd name="connsiteY0" fmla="*/ 0 h 1588008"/>
                <a:gd name="connsiteX1" fmla="*/ 138684 w 1100836"/>
                <a:gd name="connsiteY1" fmla="*/ 512064 h 1588008"/>
                <a:gd name="connsiteX2" fmla="*/ 952500 w 1100836"/>
                <a:gd name="connsiteY2" fmla="*/ 1130808 h 1588008"/>
                <a:gd name="connsiteX3" fmla="*/ 1028700 w 1100836"/>
                <a:gd name="connsiteY3" fmla="*/ 1588008 h 1588008"/>
                <a:gd name="connsiteX0" fmla="*/ 26670 w 1165606"/>
                <a:gd name="connsiteY0" fmla="*/ 0 h 1524000"/>
                <a:gd name="connsiteX1" fmla="*/ 203454 w 1165606"/>
                <a:gd name="connsiteY1" fmla="*/ 448056 h 1524000"/>
                <a:gd name="connsiteX2" fmla="*/ 1017270 w 1165606"/>
                <a:gd name="connsiteY2" fmla="*/ 1066800 h 1524000"/>
                <a:gd name="connsiteX3" fmla="*/ 1093470 w 116560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109218"/>
                <a:gd name="connsiteY0" fmla="*/ 0 h 1524000"/>
                <a:gd name="connsiteX1" fmla="*/ 165100 w 1109218"/>
                <a:gd name="connsiteY1" fmla="*/ 457200 h 1524000"/>
                <a:gd name="connsiteX2" fmla="*/ 1003300 w 1109218"/>
                <a:gd name="connsiteY2" fmla="*/ 1066800 h 1524000"/>
                <a:gd name="connsiteX3" fmla="*/ 1079500 w 1109218"/>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154647"/>
                <a:gd name="connsiteY0" fmla="*/ 0 h 1524000"/>
                <a:gd name="connsiteX1" fmla="*/ 165100 w 1154647"/>
                <a:gd name="connsiteY1" fmla="*/ 457200 h 1524000"/>
                <a:gd name="connsiteX2" fmla="*/ 1003300 w 1154647"/>
                <a:gd name="connsiteY2" fmla="*/ 1066800 h 1524000"/>
                <a:gd name="connsiteX3" fmla="*/ 1073179 w 1154647"/>
                <a:gd name="connsiteY3" fmla="*/ 1356479 h 1524000"/>
                <a:gd name="connsiteX4" fmla="*/ 1079500 w 1154647"/>
                <a:gd name="connsiteY4" fmla="*/ 1524000 h 1524000"/>
                <a:gd name="connsiteX0" fmla="*/ 12700 w 1154647"/>
                <a:gd name="connsiteY0" fmla="*/ 0 h 1356479"/>
                <a:gd name="connsiteX1" fmla="*/ 165100 w 1154647"/>
                <a:gd name="connsiteY1" fmla="*/ 457200 h 1356479"/>
                <a:gd name="connsiteX2" fmla="*/ 1003300 w 1154647"/>
                <a:gd name="connsiteY2" fmla="*/ 1066800 h 1356479"/>
                <a:gd name="connsiteX3" fmla="*/ 1073179 w 1154647"/>
                <a:gd name="connsiteY3" fmla="*/ 1356479 h 1356479"/>
                <a:gd name="connsiteX0" fmla="*/ 12700 w 1092961"/>
                <a:gd name="connsiteY0" fmla="*/ 0 h 1356479"/>
                <a:gd name="connsiteX1" fmla="*/ 165100 w 1092961"/>
                <a:gd name="connsiteY1" fmla="*/ 457200 h 1356479"/>
                <a:gd name="connsiteX2" fmla="*/ 1003300 w 1092961"/>
                <a:gd name="connsiteY2" fmla="*/ 1066800 h 1356479"/>
                <a:gd name="connsiteX3" fmla="*/ 1073179 w 1092961"/>
                <a:gd name="connsiteY3" fmla="*/ 1356479 h 1356479"/>
              </a:gdLst>
              <a:ahLst/>
              <a:cxnLst>
                <a:cxn ang="0">
                  <a:pos x="connsiteX0" y="connsiteY0"/>
                </a:cxn>
                <a:cxn ang="0">
                  <a:pos x="connsiteX1" y="connsiteY1"/>
                </a:cxn>
                <a:cxn ang="0">
                  <a:pos x="connsiteX2" y="connsiteY2"/>
                </a:cxn>
                <a:cxn ang="0">
                  <a:pos x="connsiteX3" y="connsiteY3"/>
                </a:cxn>
              </a:cxnLst>
              <a:rect l="l" t="t" r="r" b="b"/>
              <a:pathLst>
                <a:path w="1092961" h="1356479">
                  <a:moveTo>
                    <a:pt x="12700" y="0"/>
                  </a:moveTo>
                  <a:cubicBezTo>
                    <a:pt x="7366" y="175260"/>
                    <a:pt x="0" y="279400"/>
                    <a:pt x="165100" y="457200"/>
                  </a:cubicBezTo>
                  <a:cubicBezTo>
                    <a:pt x="330200" y="635000"/>
                    <a:pt x="851953" y="916920"/>
                    <a:pt x="1003300" y="1066800"/>
                  </a:cubicBezTo>
                  <a:cubicBezTo>
                    <a:pt x="1092961" y="1148947"/>
                    <a:pt x="1060479" y="1280279"/>
                    <a:pt x="1073179" y="1356479"/>
                  </a:cubicBezTo>
                </a:path>
              </a:pathLst>
            </a:cu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08" name="TextBox 25"/>
            <p:cNvSpPr txBox="1">
              <a:spLocks noChangeArrowheads="1"/>
            </p:cNvSpPr>
            <p:nvPr/>
          </p:nvSpPr>
          <p:spPr bwMode="auto">
            <a:xfrm>
              <a:off x="1066800" y="990600"/>
              <a:ext cx="338138" cy="461963"/>
            </a:xfrm>
            <a:prstGeom prst="rect">
              <a:avLst/>
            </a:prstGeom>
            <a:noFill/>
            <a:ln w="9525">
              <a:noFill/>
              <a:miter lim="800000"/>
              <a:headEnd/>
              <a:tailEnd/>
            </a:ln>
          </p:spPr>
          <p:txBody>
            <a:bodyPr wrap="none">
              <a:spAutoFit/>
            </a:bodyPr>
            <a:lstStyle/>
            <a:p>
              <a:r>
                <a:rPr lang="en-US" sz="2400" b="1"/>
                <a:t>+</a:t>
              </a:r>
            </a:p>
          </p:txBody>
        </p:sp>
        <p:sp>
          <p:nvSpPr>
            <p:cNvPr id="31" name="Oval 30"/>
            <p:cNvSpPr/>
            <p:nvPr/>
          </p:nvSpPr>
          <p:spPr>
            <a:xfrm>
              <a:off x="3460750" y="2770188"/>
              <a:ext cx="352425"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0" name="TextBox 46"/>
            <p:cNvSpPr txBox="1">
              <a:spLocks noChangeArrowheads="1"/>
            </p:cNvSpPr>
            <p:nvPr/>
          </p:nvSpPr>
          <p:spPr bwMode="auto">
            <a:xfrm rot="1368373">
              <a:off x="1647825" y="1957388"/>
              <a:ext cx="1535113" cy="307975"/>
            </a:xfrm>
            <a:prstGeom prst="rect">
              <a:avLst/>
            </a:prstGeom>
            <a:noFill/>
            <a:ln w="9525">
              <a:noFill/>
              <a:miter lim="800000"/>
              <a:headEnd/>
              <a:tailEnd/>
            </a:ln>
          </p:spPr>
          <p:txBody>
            <a:bodyPr>
              <a:spAutoFit/>
            </a:bodyPr>
            <a:lstStyle/>
            <a:p>
              <a:r>
                <a:rPr lang="en-US" sz="1400" b="1">
                  <a:solidFill>
                    <a:srgbClr val="FF0000"/>
                  </a:solidFill>
                </a:rPr>
                <a:t>0.33D / mm</a:t>
              </a:r>
              <a:endParaRPr lang="en-US" sz="2000" b="1">
                <a:solidFill>
                  <a:srgbClr val="FF0000"/>
                </a:solidFill>
              </a:endParaRPr>
            </a:p>
          </p:txBody>
        </p:sp>
        <p:sp>
          <p:nvSpPr>
            <p:cNvPr id="24611" name="TextBox 47"/>
            <p:cNvSpPr txBox="1">
              <a:spLocks noChangeArrowheads="1"/>
            </p:cNvSpPr>
            <p:nvPr/>
          </p:nvSpPr>
          <p:spPr bwMode="auto">
            <a:xfrm rot="1288152">
              <a:off x="1439863" y="2070100"/>
              <a:ext cx="1482725" cy="307975"/>
            </a:xfrm>
            <a:prstGeom prst="rect">
              <a:avLst/>
            </a:prstGeom>
            <a:noFill/>
            <a:ln w="9525">
              <a:noFill/>
              <a:miter lim="800000"/>
              <a:headEnd/>
              <a:tailEnd/>
            </a:ln>
          </p:spPr>
          <p:txBody>
            <a:bodyPr>
              <a:spAutoFit/>
            </a:bodyPr>
            <a:lstStyle/>
            <a:p>
              <a:r>
                <a:rPr lang="en-US" sz="1400" b="1">
                  <a:solidFill>
                    <a:srgbClr val="FF0000"/>
                  </a:solidFill>
                </a:rPr>
                <a:t>1.65D total</a:t>
              </a:r>
              <a:endParaRPr lang="en-US" sz="2000" b="1">
                <a:solidFill>
                  <a:srgbClr val="FF0000"/>
                </a:solidFill>
              </a:endParaRPr>
            </a:p>
          </p:txBody>
        </p:sp>
        <p:sp>
          <p:nvSpPr>
            <p:cNvPr id="24612" name="TextBox 62"/>
            <p:cNvSpPr txBox="1">
              <a:spLocks noChangeArrowheads="1"/>
            </p:cNvSpPr>
            <p:nvPr/>
          </p:nvSpPr>
          <p:spPr bwMode="auto">
            <a:xfrm>
              <a:off x="3124200" y="3124200"/>
              <a:ext cx="1128713" cy="400050"/>
            </a:xfrm>
            <a:prstGeom prst="rect">
              <a:avLst/>
            </a:prstGeom>
            <a:noFill/>
            <a:ln w="9525">
              <a:noFill/>
              <a:miter lim="800000"/>
              <a:headEnd/>
              <a:tailEnd/>
            </a:ln>
          </p:spPr>
          <p:txBody>
            <a:bodyPr>
              <a:spAutoFit/>
            </a:bodyPr>
            <a:lstStyle/>
            <a:p>
              <a:pPr algn="ctr">
                <a:lnSpc>
                  <a:spcPts val="1200"/>
                </a:lnSpc>
              </a:pPr>
              <a:r>
                <a:rPr lang="en-US" sz="1200" b="1"/>
                <a:t>6mm prog</a:t>
              </a:r>
            </a:p>
            <a:p>
              <a:pPr algn="ctr">
                <a:lnSpc>
                  <a:spcPts val="1200"/>
                </a:lnSpc>
              </a:pPr>
              <a:r>
                <a:rPr lang="en-US" sz="1200" b="1"/>
                <a:t>11mm MFH</a:t>
              </a:r>
              <a:endParaRPr lang="en-US" sz="2000" b="1"/>
            </a:p>
          </p:txBody>
        </p:sp>
      </p:grpSp>
      <p:grpSp>
        <p:nvGrpSpPr>
          <p:cNvPr id="5" name="Group 39"/>
          <p:cNvGrpSpPr>
            <a:grpSpLocks/>
          </p:cNvGrpSpPr>
          <p:nvPr/>
        </p:nvGrpSpPr>
        <p:grpSpPr bwMode="auto">
          <a:xfrm>
            <a:off x="2209800" y="995363"/>
            <a:ext cx="2971800" cy="3043237"/>
            <a:chOff x="2209800" y="995363"/>
            <a:chExt cx="2971800" cy="3043237"/>
          </a:xfrm>
        </p:grpSpPr>
        <p:sp>
          <p:nvSpPr>
            <p:cNvPr id="34" name="Freeform 33"/>
            <p:cNvSpPr/>
            <p:nvPr/>
          </p:nvSpPr>
          <p:spPr>
            <a:xfrm>
              <a:off x="2330450" y="1223963"/>
              <a:ext cx="2284413" cy="2465387"/>
            </a:xfrm>
            <a:custGeom>
              <a:avLst/>
              <a:gdLst>
                <a:gd name="connsiteX0" fmla="*/ 53340 w 684276"/>
                <a:gd name="connsiteY0" fmla="*/ 0 h 1078992"/>
                <a:gd name="connsiteX1" fmla="*/ 71628 w 684276"/>
                <a:gd name="connsiteY1" fmla="*/ 512064 h 1078992"/>
                <a:gd name="connsiteX2" fmla="*/ 483108 w 684276"/>
                <a:gd name="connsiteY2" fmla="*/ 530352 h 1078992"/>
                <a:gd name="connsiteX3" fmla="*/ 684276 w 684276"/>
                <a:gd name="connsiteY3" fmla="*/ 1078992 h 1078992"/>
                <a:gd name="connsiteX0" fmla="*/ 53340 w 961644"/>
                <a:gd name="connsiteY0" fmla="*/ 0 h 1588008"/>
                <a:gd name="connsiteX1" fmla="*/ 71628 w 961644"/>
                <a:gd name="connsiteY1" fmla="*/ 512064 h 1588008"/>
                <a:gd name="connsiteX2" fmla="*/ 483108 w 961644"/>
                <a:gd name="connsiteY2" fmla="*/ 530352 h 1588008"/>
                <a:gd name="connsiteX3" fmla="*/ 961644 w 961644"/>
                <a:gd name="connsiteY3" fmla="*/ 1588008 h 1588008"/>
                <a:gd name="connsiteX0" fmla="*/ 94996 w 1003300"/>
                <a:gd name="connsiteY0" fmla="*/ 0 h 1588008"/>
                <a:gd name="connsiteX1" fmla="*/ 113284 w 1003300"/>
                <a:gd name="connsiteY1" fmla="*/ 512064 h 1588008"/>
                <a:gd name="connsiteX2" fmla="*/ 774700 w 1003300"/>
                <a:gd name="connsiteY2" fmla="*/ 1054608 h 1588008"/>
                <a:gd name="connsiteX3" fmla="*/ 1003300 w 1003300"/>
                <a:gd name="connsiteY3" fmla="*/ 1588008 h 1588008"/>
                <a:gd name="connsiteX0" fmla="*/ 120396 w 1100836"/>
                <a:gd name="connsiteY0" fmla="*/ 0 h 1588008"/>
                <a:gd name="connsiteX1" fmla="*/ 138684 w 1100836"/>
                <a:gd name="connsiteY1" fmla="*/ 512064 h 1588008"/>
                <a:gd name="connsiteX2" fmla="*/ 952500 w 1100836"/>
                <a:gd name="connsiteY2" fmla="*/ 1130808 h 1588008"/>
                <a:gd name="connsiteX3" fmla="*/ 1028700 w 1100836"/>
                <a:gd name="connsiteY3" fmla="*/ 1588008 h 1588008"/>
                <a:gd name="connsiteX0" fmla="*/ 26670 w 1165606"/>
                <a:gd name="connsiteY0" fmla="*/ 0 h 1524000"/>
                <a:gd name="connsiteX1" fmla="*/ 203454 w 1165606"/>
                <a:gd name="connsiteY1" fmla="*/ 448056 h 1524000"/>
                <a:gd name="connsiteX2" fmla="*/ 1017270 w 1165606"/>
                <a:gd name="connsiteY2" fmla="*/ 1066800 h 1524000"/>
                <a:gd name="connsiteX3" fmla="*/ 1093470 w 116560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109218"/>
                <a:gd name="connsiteY0" fmla="*/ 0 h 1524000"/>
                <a:gd name="connsiteX1" fmla="*/ 165100 w 1109218"/>
                <a:gd name="connsiteY1" fmla="*/ 457200 h 1524000"/>
                <a:gd name="connsiteX2" fmla="*/ 1003300 w 1109218"/>
                <a:gd name="connsiteY2" fmla="*/ 1066800 h 1524000"/>
                <a:gd name="connsiteX3" fmla="*/ 1079500 w 1109218"/>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23586 w 1090386"/>
                <a:gd name="connsiteY0" fmla="*/ 0 h 1524000"/>
                <a:gd name="connsiteX1" fmla="*/ 165100 w 1090386"/>
                <a:gd name="connsiteY1" fmla="*/ 317500 h 1524000"/>
                <a:gd name="connsiteX2" fmla="*/ 1014186 w 1090386"/>
                <a:gd name="connsiteY2" fmla="*/ 1066800 h 1524000"/>
                <a:gd name="connsiteX3" fmla="*/ 1090386 w 1090386"/>
                <a:gd name="connsiteY3" fmla="*/ 1524000 h 1524000"/>
                <a:gd name="connsiteX0" fmla="*/ 5334 w 1072134"/>
                <a:gd name="connsiteY0" fmla="*/ 0 h 1524000"/>
                <a:gd name="connsiteX1" fmla="*/ 146848 w 1072134"/>
                <a:gd name="connsiteY1" fmla="*/ 317500 h 1524000"/>
                <a:gd name="connsiteX2" fmla="*/ 995934 w 1072134"/>
                <a:gd name="connsiteY2" fmla="*/ 1066800 h 1524000"/>
                <a:gd name="connsiteX3" fmla="*/ 1072134 w 1072134"/>
                <a:gd name="connsiteY3" fmla="*/ 1524000 h 1524000"/>
                <a:gd name="connsiteX0" fmla="*/ 5334 w 1072134"/>
                <a:gd name="connsiteY0" fmla="*/ 0 h 1524000"/>
                <a:gd name="connsiteX1" fmla="*/ 146848 w 1072134"/>
                <a:gd name="connsiteY1" fmla="*/ 317500 h 1524000"/>
                <a:gd name="connsiteX2" fmla="*/ 917920 w 1072134"/>
                <a:gd name="connsiteY2" fmla="*/ 1079500 h 1524000"/>
                <a:gd name="connsiteX3" fmla="*/ 1072134 w 1072134"/>
                <a:gd name="connsiteY3" fmla="*/ 1524000 h 1524000"/>
                <a:gd name="connsiteX0" fmla="*/ 5334 w 1072134"/>
                <a:gd name="connsiteY0" fmla="*/ 0 h 1524000"/>
                <a:gd name="connsiteX1" fmla="*/ 146848 w 1072134"/>
                <a:gd name="connsiteY1" fmla="*/ 317500 h 1524000"/>
                <a:gd name="connsiteX2" fmla="*/ 917920 w 1072134"/>
                <a:gd name="connsiteY2" fmla="*/ 1079500 h 1524000"/>
                <a:gd name="connsiteX3" fmla="*/ 1072134 w 1072134"/>
                <a:gd name="connsiteY3" fmla="*/ 1524000 h 1524000"/>
                <a:gd name="connsiteX0" fmla="*/ 0 w 1066800"/>
                <a:gd name="connsiteY0" fmla="*/ 0 h 1524000"/>
                <a:gd name="connsiteX1" fmla="*/ 912586 w 1066800"/>
                <a:gd name="connsiteY1" fmla="*/ 1079500 h 1524000"/>
                <a:gd name="connsiteX2" fmla="*/ 1066800 w 1066800"/>
                <a:gd name="connsiteY2" fmla="*/ 1524000 h 1524000"/>
                <a:gd name="connsiteX0" fmla="*/ 0 w 1066800"/>
                <a:gd name="connsiteY0" fmla="*/ 0 h 1524000"/>
                <a:gd name="connsiteX1" fmla="*/ 166189 w 1066800"/>
                <a:gd name="connsiteY1" fmla="*/ 195580 h 1524000"/>
                <a:gd name="connsiteX2" fmla="*/ 912586 w 1066800"/>
                <a:gd name="connsiteY2" fmla="*/ 1079500 h 1524000"/>
                <a:gd name="connsiteX3" fmla="*/ 1066800 w 1066800"/>
                <a:gd name="connsiteY3" fmla="*/ 1524000 h 1524000"/>
                <a:gd name="connsiteX0" fmla="*/ 10584 w 1077384"/>
                <a:gd name="connsiteY0" fmla="*/ 0 h 1524000"/>
                <a:gd name="connsiteX1" fmla="*/ 152098 w 1077384"/>
                <a:gd name="connsiteY1" fmla="*/ 254000 h 1524000"/>
                <a:gd name="connsiteX2" fmla="*/ 923170 w 1077384"/>
                <a:gd name="connsiteY2" fmla="*/ 1079500 h 1524000"/>
                <a:gd name="connsiteX3" fmla="*/ 1077384 w 1077384"/>
                <a:gd name="connsiteY3" fmla="*/ 1524000 h 1524000"/>
                <a:gd name="connsiteX0" fmla="*/ 36286 w 1103086"/>
                <a:gd name="connsiteY0" fmla="*/ 0 h 1524000"/>
                <a:gd name="connsiteX1" fmla="*/ 177800 w 1103086"/>
                <a:gd name="connsiteY1" fmla="*/ 254000 h 1524000"/>
                <a:gd name="connsiteX2" fmla="*/ 1103086 w 1103086"/>
                <a:gd name="connsiteY2" fmla="*/ 1524000 h 1524000"/>
                <a:gd name="connsiteX0" fmla="*/ 36286 w 1103086"/>
                <a:gd name="connsiteY0" fmla="*/ 0 h 1524000"/>
                <a:gd name="connsiteX1" fmla="*/ 177800 w 1103086"/>
                <a:gd name="connsiteY1" fmla="*/ 254000 h 1524000"/>
                <a:gd name="connsiteX2" fmla="*/ 745309 w 1103086"/>
                <a:gd name="connsiteY2" fmla="*/ 1010920 h 1524000"/>
                <a:gd name="connsiteX3" fmla="*/ 1103086 w 1103086"/>
                <a:gd name="connsiteY3" fmla="*/ 1524000 h 1524000"/>
                <a:gd name="connsiteX0" fmla="*/ 36286 w 1103086"/>
                <a:gd name="connsiteY0" fmla="*/ 0 h 1524000"/>
                <a:gd name="connsiteX1" fmla="*/ 177800 w 1103086"/>
                <a:gd name="connsiteY1" fmla="*/ 254000 h 1524000"/>
                <a:gd name="connsiteX2" fmla="*/ 846063 w 1103086"/>
                <a:gd name="connsiteY2" fmla="*/ 952500 h 1524000"/>
                <a:gd name="connsiteX3" fmla="*/ 1103086 w 1103086"/>
                <a:gd name="connsiteY3" fmla="*/ 1524000 h 1524000"/>
                <a:gd name="connsiteX0" fmla="*/ 36286 w 1051682"/>
                <a:gd name="connsiteY0" fmla="*/ 0 h 1333500"/>
                <a:gd name="connsiteX1" fmla="*/ 177800 w 1051682"/>
                <a:gd name="connsiteY1" fmla="*/ 254000 h 1333500"/>
                <a:gd name="connsiteX2" fmla="*/ 846063 w 1051682"/>
                <a:gd name="connsiteY2" fmla="*/ 952500 h 1333500"/>
                <a:gd name="connsiteX3" fmla="*/ 1051682 w 1051682"/>
                <a:gd name="connsiteY3" fmla="*/ 1333500 h 1333500"/>
                <a:gd name="connsiteX0" fmla="*/ 36286 w 1051682"/>
                <a:gd name="connsiteY0" fmla="*/ 0 h 1333500"/>
                <a:gd name="connsiteX1" fmla="*/ 177800 w 1051682"/>
                <a:gd name="connsiteY1" fmla="*/ 254000 h 1333500"/>
                <a:gd name="connsiteX2" fmla="*/ 846063 w 1051682"/>
                <a:gd name="connsiteY2" fmla="*/ 952500 h 1333500"/>
                <a:gd name="connsiteX3" fmla="*/ 1051682 w 1051682"/>
                <a:gd name="connsiteY3" fmla="*/ 1333500 h 1333500"/>
                <a:gd name="connsiteX0" fmla="*/ 36286 w 1000278"/>
                <a:gd name="connsiteY0" fmla="*/ 0 h 1333500"/>
                <a:gd name="connsiteX1" fmla="*/ 177800 w 1000278"/>
                <a:gd name="connsiteY1" fmla="*/ 254000 h 1333500"/>
                <a:gd name="connsiteX2" fmla="*/ 846063 w 1000278"/>
                <a:gd name="connsiteY2" fmla="*/ 952500 h 1333500"/>
                <a:gd name="connsiteX3" fmla="*/ 1000278 w 1000278"/>
                <a:gd name="connsiteY3" fmla="*/ 1333500 h 1333500"/>
              </a:gdLst>
              <a:ahLst/>
              <a:cxnLst>
                <a:cxn ang="0">
                  <a:pos x="connsiteX0" y="connsiteY0"/>
                </a:cxn>
                <a:cxn ang="0">
                  <a:pos x="connsiteX1" y="connsiteY1"/>
                </a:cxn>
                <a:cxn ang="0">
                  <a:pos x="connsiteX2" y="connsiteY2"/>
                </a:cxn>
                <a:cxn ang="0">
                  <a:pos x="connsiteX3" y="connsiteY3"/>
                </a:cxn>
              </a:cxnLst>
              <a:rect l="l" t="t" r="r" b="b"/>
              <a:pathLst>
                <a:path w="1000278" h="1333500">
                  <a:moveTo>
                    <a:pt x="36286" y="0"/>
                  </a:moveTo>
                  <a:cubicBezTo>
                    <a:pt x="63984" y="32597"/>
                    <a:pt x="0" y="0"/>
                    <a:pt x="177800" y="254000"/>
                  </a:cubicBezTo>
                  <a:cubicBezTo>
                    <a:pt x="295970" y="422487"/>
                    <a:pt x="708983" y="772583"/>
                    <a:pt x="846063" y="952500"/>
                  </a:cubicBezTo>
                  <a:cubicBezTo>
                    <a:pt x="983143" y="1132417"/>
                    <a:pt x="981773" y="1209888"/>
                    <a:pt x="1000278" y="1333500"/>
                  </a:cubicBezTo>
                </a:path>
              </a:pathLst>
            </a:cu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602" name="TextBox 34"/>
            <p:cNvSpPr txBox="1">
              <a:spLocks noChangeArrowheads="1"/>
            </p:cNvSpPr>
            <p:nvPr/>
          </p:nvSpPr>
          <p:spPr bwMode="auto">
            <a:xfrm>
              <a:off x="2209800" y="995363"/>
              <a:ext cx="338138" cy="461962"/>
            </a:xfrm>
            <a:prstGeom prst="rect">
              <a:avLst/>
            </a:prstGeom>
            <a:noFill/>
            <a:ln w="9525">
              <a:noFill/>
              <a:miter lim="800000"/>
              <a:headEnd/>
              <a:tailEnd/>
            </a:ln>
          </p:spPr>
          <p:txBody>
            <a:bodyPr wrap="none">
              <a:spAutoFit/>
            </a:bodyPr>
            <a:lstStyle/>
            <a:p>
              <a:r>
                <a:rPr lang="en-US" sz="2400" b="1"/>
                <a:t>+</a:t>
              </a:r>
            </a:p>
          </p:txBody>
        </p:sp>
        <p:sp>
          <p:nvSpPr>
            <p:cNvPr id="36" name="Oval 35"/>
            <p:cNvSpPr/>
            <p:nvPr/>
          </p:nvSpPr>
          <p:spPr>
            <a:xfrm>
              <a:off x="4384675" y="3278188"/>
              <a:ext cx="352425"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04" name="TextBox 48"/>
            <p:cNvSpPr txBox="1">
              <a:spLocks noChangeArrowheads="1"/>
            </p:cNvSpPr>
            <p:nvPr/>
          </p:nvSpPr>
          <p:spPr bwMode="auto">
            <a:xfrm rot="2192502">
              <a:off x="2728913" y="2005013"/>
              <a:ext cx="1535112" cy="307975"/>
            </a:xfrm>
            <a:prstGeom prst="rect">
              <a:avLst/>
            </a:prstGeom>
            <a:noFill/>
            <a:ln w="9525">
              <a:noFill/>
              <a:miter lim="800000"/>
              <a:headEnd/>
              <a:tailEnd/>
            </a:ln>
          </p:spPr>
          <p:txBody>
            <a:bodyPr>
              <a:spAutoFit/>
            </a:bodyPr>
            <a:lstStyle/>
            <a:p>
              <a:r>
                <a:rPr lang="en-US" sz="1400" b="1">
                  <a:solidFill>
                    <a:srgbClr val="00B050"/>
                  </a:solidFill>
                </a:rPr>
                <a:t>0.25D / mm</a:t>
              </a:r>
              <a:endParaRPr lang="en-US" sz="2000" b="1">
                <a:solidFill>
                  <a:srgbClr val="00B050"/>
                </a:solidFill>
              </a:endParaRPr>
            </a:p>
          </p:txBody>
        </p:sp>
        <p:sp>
          <p:nvSpPr>
            <p:cNvPr id="24605" name="TextBox 49"/>
            <p:cNvSpPr txBox="1">
              <a:spLocks noChangeArrowheads="1"/>
            </p:cNvSpPr>
            <p:nvPr/>
          </p:nvSpPr>
          <p:spPr bwMode="auto">
            <a:xfrm rot="2270702">
              <a:off x="2514600" y="2124075"/>
              <a:ext cx="1482725" cy="307975"/>
            </a:xfrm>
            <a:prstGeom prst="rect">
              <a:avLst/>
            </a:prstGeom>
            <a:noFill/>
            <a:ln w="9525">
              <a:noFill/>
              <a:miter lim="800000"/>
              <a:headEnd/>
              <a:tailEnd/>
            </a:ln>
          </p:spPr>
          <p:txBody>
            <a:bodyPr>
              <a:spAutoFit/>
            </a:bodyPr>
            <a:lstStyle/>
            <a:p>
              <a:r>
                <a:rPr lang="en-US" sz="1400" b="1">
                  <a:solidFill>
                    <a:srgbClr val="00B050"/>
                  </a:solidFill>
                </a:rPr>
                <a:t>1.25D total</a:t>
              </a:r>
              <a:endParaRPr lang="en-US" sz="2000" b="1">
                <a:solidFill>
                  <a:srgbClr val="00B050"/>
                </a:solidFill>
              </a:endParaRPr>
            </a:p>
          </p:txBody>
        </p:sp>
        <p:sp>
          <p:nvSpPr>
            <p:cNvPr id="24606" name="TextBox 63"/>
            <p:cNvSpPr txBox="1">
              <a:spLocks noChangeArrowheads="1"/>
            </p:cNvSpPr>
            <p:nvPr/>
          </p:nvSpPr>
          <p:spPr bwMode="auto">
            <a:xfrm>
              <a:off x="4052888" y="3638550"/>
              <a:ext cx="1128712" cy="400050"/>
            </a:xfrm>
            <a:prstGeom prst="rect">
              <a:avLst/>
            </a:prstGeom>
            <a:noFill/>
            <a:ln w="9525">
              <a:noFill/>
              <a:miter lim="800000"/>
              <a:headEnd/>
              <a:tailEnd/>
            </a:ln>
          </p:spPr>
          <p:txBody>
            <a:bodyPr>
              <a:spAutoFit/>
            </a:bodyPr>
            <a:lstStyle/>
            <a:p>
              <a:pPr algn="ctr">
                <a:lnSpc>
                  <a:spcPts val="1200"/>
                </a:lnSpc>
              </a:pPr>
              <a:r>
                <a:rPr lang="en-US" sz="1200" b="1"/>
                <a:t>8mm prog</a:t>
              </a:r>
            </a:p>
            <a:p>
              <a:pPr algn="ctr">
                <a:lnSpc>
                  <a:spcPts val="1200"/>
                </a:lnSpc>
              </a:pPr>
              <a:r>
                <a:rPr lang="en-US" sz="1200" b="1"/>
                <a:t>14mm MFH</a:t>
              </a:r>
              <a:endParaRPr lang="en-US" sz="2000" b="1"/>
            </a:p>
          </p:txBody>
        </p:sp>
      </p:grpSp>
      <p:grpSp>
        <p:nvGrpSpPr>
          <p:cNvPr id="6" name="Group 40"/>
          <p:cNvGrpSpPr>
            <a:grpSpLocks/>
          </p:cNvGrpSpPr>
          <p:nvPr/>
        </p:nvGrpSpPr>
        <p:grpSpPr bwMode="auto">
          <a:xfrm>
            <a:off x="3438525" y="1009650"/>
            <a:ext cx="2809875" cy="3409950"/>
            <a:chOff x="3438525" y="1009650"/>
            <a:chExt cx="2809875" cy="3409950"/>
          </a:xfrm>
        </p:grpSpPr>
        <p:sp>
          <p:nvSpPr>
            <p:cNvPr id="51" name="Freeform 50"/>
            <p:cNvSpPr/>
            <p:nvPr/>
          </p:nvSpPr>
          <p:spPr>
            <a:xfrm>
              <a:off x="3600450" y="1219200"/>
              <a:ext cx="2100263" cy="2817813"/>
            </a:xfrm>
            <a:custGeom>
              <a:avLst/>
              <a:gdLst>
                <a:gd name="connsiteX0" fmla="*/ 53340 w 684276"/>
                <a:gd name="connsiteY0" fmla="*/ 0 h 1078992"/>
                <a:gd name="connsiteX1" fmla="*/ 71628 w 684276"/>
                <a:gd name="connsiteY1" fmla="*/ 512064 h 1078992"/>
                <a:gd name="connsiteX2" fmla="*/ 483108 w 684276"/>
                <a:gd name="connsiteY2" fmla="*/ 530352 h 1078992"/>
                <a:gd name="connsiteX3" fmla="*/ 684276 w 684276"/>
                <a:gd name="connsiteY3" fmla="*/ 1078992 h 1078992"/>
                <a:gd name="connsiteX0" fmla="*/ 53340 w 961644"/>
                <a:gd name="connsiteY0" fmla="*/ 0 h 1588008"/>
                <a:gd name="connsiteX1" fmla="*/ 71628 w 961644"/>
                <a:gd name="connsiteY1" fmla="*/ 512064 h 1588008"/>
                <a:gd name="connsiteX2" fmla="*/ 483108 w 961644"/>
                <a:gd name="connsiteY2" fmla="*/ 530352 h 1588008"/>
                <a:gd name="connsiteX3" fmla="*/ 961644 w 961644"/>
                <a:gd name="connsiteY3" fmla="*/ 1588008 h 1588008"/>
                <a:gd name="connsiteX0" fmla="*/ 94996 w 1003300"/>
                <a:gd name="connsiteY0" fmla="*/ 0 h 1588008"/>
                <a:gd name="connsiteX1" fmla="*/ 113284 w 1003300"/>
                <a:gd name="connsiteY1" fmla="*/ 512064 h 1588008"/>
                <a:gd name="connsiteX2" fmla="*/ 774700 w 1003300"/>
                <a:gd name="connsiteY2" fmla="*/ 1054608 h 1588008"/>
                <a:gd name="connsiteX3" fmla="*/ 1003300 w 1003300"/>
                <a:gd name="connsiteY3" fmla="*/ 1588008 h 1588008"/>
                <a:gd name="connsiteX0" fmla="*/ 120396 w 1100836"/>
                <a:gd name="connsiteY0" fmla="*/ 0 h 1588008"/>
                <a:gd name="connsiteX1" fmla="*/ 138684 w 1100836"/>
                <a:gd name="connsiteY1" fmla="*/ 512064 h 1588008"/>
                <a:gd name="connsiteX2" fmla="*/ 952500 w 1100836"/>
                <a:gd name="connsiteY2" fmla="*/ 1130808 h 1588008"/>
                <a:gd name="connsiteX3" fmla="*/ 1028700 w 1100836"/>
                <a:gd name="connsiteY3" fmla="*/ 1588008 h 1588008"/>
                <a:gd name="connsiteX0" fmla="*/ 26670 w 1165606"/>
                <a:gd name="connsiteY0" fmla="*/ 0 h 1524000"/>
                <a:gd name="connsiteX1" fmla="*/ 203454 w 1165606"/>
                <a:gd name="connsiteY1" fmla="*/ 448056 h 1524000"/>
                <a:gd name="connsiteX2" fmla="*/ 1017270 w 1165606"/>
                <a:gd name="connsiteY2" fmla="*/ 1066800 h 1524000"/>
                <a:gd name="connsiteX3" fmla="*/ 1093470 w 116560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109218"/>
                <a:gd name="connsiteY0" fmla="*/ 0 h 1524000"/>
                <a:gd name="connsiteX1" fmla="*/ 165100 w 1109218"/>
                <a:gd name="connsiteY1" fmla="*/ 457200 h 1524000"/>
                <a:gd name="connsiteX2" fmla="*/ 1003300 w 1109218"/>
                <a:gd name="connsiteY2" fmla="*/ 1066800 h 1524000"/>
                <a:gd name="connsiteX3" fmla="*/ 1079500 w 1109218"/>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25400 w 1092200"/>
                <a:gd name="connsiteY0" fmla="*/ 0 h 1524000"/>
                <a:gd name="connsiteX1" fmla="*/ 177800 w 1092200"/>
                <a:gd name="connsiteY1" fmla="*/ 457200 h 1524000"/>
                <a:gd name="connsiteX2" fmla="*/ 1092200 w 1092200"/>
                <a:gd name="connsiteY2" fmla="*/ 1524000 h 1524000"/>
                <a:gd name="connsiteX0" fmla="*/ 25400 w 1092200"/>
                <a:gd name="connsiteY0" fmla="*/ 0 h 1524000"/>
                <a:gd name="connsiteX1" fmla="*/ 177800 w 1092200"/>
                <a:gd name="connsiteY1" fmla="*/ 457200 h 1524000"/>
                <a:gd name="connsiteX2" fmla="*/ 1092200 w 1092200"/>
                <a:gd name="connsiteY2"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961249"/>
                <a:gd name="connsiteY0" fmla="*/ 0 h 1524000"/>
                <a:gd name="connsiteX1" fmla="*/ 961249 w 961249"/>
                <a:gd name="connsiteY1" fmla="*/ 1524000 h 1524000"/>
                <a:gd name="connsiteX0" fmla="*/ 0 w 968553"/>
                <a:gd name="connsiteY0" fmla="*/ 0 h 1524000"/>
                <a:gd name="connsiteX1" fmla="*/ 961249 w 968553"/>
                <a:gd name="connsiteY1" fmla="*/ 1524000 h 1524000"/>
                <a:gd name="connsiteX0" fmla="*/ 0 w 968553"/>
                <a:gd name="connsiteY0" fmla="*/ 0 h 1524000"/>
                <a:gd name="connsiteX1" fmla="*/ 961249 w 968553"/>
                <a:gd name="connsiteY1" fmla="*/ 1524000 h 1524000"/>
              </a:gdLst>
              <a:ahLst/>
              <a:cxnLst>
                <a:cxn ang="0">
                  <a:pos x="connsiteX0" y="connsiteY0"/>
                </a:cxn>
                <a:cxn ang="0">
                  <a:pos x="connsiteX1" y="connsiteY1"/>
                </a:cxn>
              </a:cxnLst>
              <a:rect l="l" t="t" r="r" b="b"/>
              <a:pathLst>
                <a:path w="968553" h="1524000">
                  <a:moveTo>
                    <a:pt x="0" y="0"/>
                  </a:moveTo>
                  <a:cubicBezTo>
                    <a:pt x="122373" y="544334"/>
                    <a:pt x="968553" y="1059953"/>
                    <a:pt x="961249" y="1524000"/>
                  </a:cubicBezTo>
                </a:path>
              </a:pathLst>
            </a:cu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596" name="TextBox 51"/>
            <p:cNvSpPr txBox="1">
              <a:spLocks noChangeArrowheads="1"/>
            </p:cNvSpPr>
            <p:nvPr/>
          </p:nvSpPr>
          <p:spPr bwMode="auto">
            <a:xfrm>
              <a:off x="3438525" y="1009650"/>
              <a:ext cx="338138" cy="460375"/>
            </a:xfrm>
            <a:prstGeom prst="rect">
              <a:avLst/>
            </a:prstGeom>
            <a:noFill/>
            <a:ln w="9525">
              <a:noFill/>
              <a:miter lim="800000"/>
              <a:headEnd/>
              <a:tailEnd/>
            </a:ln>
          </p:spPr>
          <p:txBody>
            <a:bodyPr wrap="none">
              <a:spAutoFit/>
            </a:bodyPr>
            <a:lstStyle/>
            <a:p>
              <a:r>
                <a:rPr lang="en-US" sz="2400" b="1"/>
                <a:t>+</a:t>
              </a:r>
            </a:p>
          </p:txBody>
        </p:sp>
        <p:sp>
          <p:nvSpPr>
            <p:cNvPr id="53" name="Oval 52"/>
            <p:cNvSpPr/>
            <p:nvPr/>
          </p:nvSpPr>
          <p:spPr>
            <a:xfrm>
              <a:off x="5472113" y="3636963"/>
              <a:ext cx="352425" cy="352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98" name="TextBox 53"/>
            <p:cNvSpPr txBox="1">
              <a:spLocks noChangeArrowheads="1"/>
            </p:cNvSpPr>
            <p:nvPr/>
          </p:nvSpPr>
          <p:spPr bwMode="auto">
            <a:xfrm rot="2672104">
              <a:off x="3894138" y="2262188"/>
              <a:ext cx="1533525" cy="307975"/>
            </a:xfrm>
            <a:prstGeom prst="rect">
              <a:avLst/>
            </a:prstGeom>
            <a:noFill/>
            <a:ln w="9525">
              <a:noFill/>
              <a:miter lim="800000"/>
              <a:headEnd/>
              <a:tailEnd/>
            </a:ln>
          </p:spPr>
          <p:txBody>
            <a:bodyPr>
              <a:spAutoFit/>
            </a:bodyPr>
            <a:lstStyle/>
            <a:p>
              <a:r>
                <a:rPr lang="en-US" sz="1400" b="1">
                  <a:solidFill>
                    <a:srgbClr val="00B050"/>
                  </a:solidFill>
                </a:rPr>
                <a:t>0.18D / mm</a:t>
              </a:r>
              <a:endParaRPr lang="en-US" sz="2000" b="1">
                <a:solidFill>
                  <a:srgbClr val="00B050"/>
                </a:solidFill>
              </a:endParaRPr>
            </a:p>
          </p:txBody>
        </p:sp>
        <p:sp>
          <p:nvSpPr>
            <p:cNvPr id="24599" name="TextBox 54"/>
            <p:cNvSpPr txBox="1">
              <a:spLocks noChangeArrowheads="1"/>
            </p:cNvSpPr>
            <p:nvPr/>
          </p:nvSpPr>
          <p:spPr bwMode="auto">
            <a:xfrm rot="2706176">
              <a:off x="3743325" y="2424113"/>
              <a:ext cx="1482725" cy="307975"/>
            </a:xfrm>
            <a:prstGeom prst="rect">
              <a:avLst/>
            </a:prstGeom>
            <a:noFill/>
            <a:ln w="9525">
              <a:noFill/>
              <a:miter lim="800000"/>
              <a:headEnd/>
              <a:tailEnd/>
            </a:ln>
          </p:spPr>
          <p:txBody>
            <a:bodyPr>
              <a:spAutoFit/>
            </a:bodyPr>
            <a:lstStyle/>
            <a:p>
              <a:r>
                <a:rPr lang="en-US" sz="1400" b="1">
                  <a:solidFill>
                    <a:srgbClr val="00B050"/>
                  </a:solidFill>
                </a:rPr>
                <a:t>0.90D total</a:t>
              </a:r>
              <a:endParaRPr lang="en-US" sz="2000" b="1">
                <a:solidFill>
                  <a:srgbClr val="00B050"/>
                </a:solidFill>
              </a:endParaRPr>
            </a:p>
          </p:txBody>
        </p:sp>
        <p:sp>
          <p:nvSpPr>
            <p:cNvPr id="24600" name="TextBox 64"/>
            <p:cNvSpPr txBox="1">
              <a:spLocks noChangeArrowheads="1"/>
            </p:cNvSpPr>
            <p:nvPr/>
          </p:nvSpPr>
          <p:spPr bwMode="auto">
            <a:xfrm>
              <a:off x="5119688" y="4019550"/>
              <a:ext cx="1128712" cy="400050"/>
            </a:xfrm>
            <a:prstGeom prst="rect">
              <a:avLst/>
            </a:prstGeom>
            <a:noFill/>
            <a:ln w="9525">
              <a:noFill/>
              <a:miter lim="800000"/>
              <a:headEnd/>
              <a:tailEnd/>
            </a:ln>
          </p:spPr>
          <p:txBody>
            <a:bodyPr>
              <a:spAutoFit/>
            </a:bodyPr>
            <a:lstStyle/>
            <a:p>
              <a:pPr algn="ctr">
                <a:lnSpc>
                  <a:spcPts val="1200"/>
                </a:lnSpc>
              </a:pPr>
              <a:r>
                <a:rPr lang="en-US" sz="1200" b="1"/>
                <a:t>11mm prog</a:t>
              </a:r>
            </a:p>
            <a:p>
              <a:pPr algn="ctr">
                <a:lnSpc>
                  <a:spcPts val="1200"/>
                </a:lnSpc>
              </a:pPr>
              <a:r>
                <a:rPr lang="en-US" sz="1200" b="1"/>
                <a:t>17mm MFH</a:t>
              </a:r>
              <a:endParaRPr lang="en-US" sz="2000" b="1"/>
            </a:p>
          </p:txBody>
        </p:sp>
      </p:grpSp>
      <p:grpSp>
        <p:nvGrpSpPr>
          <p:cNvPr id="7" name="Group 85"/>
          <p:cNvGrpSpPr>
            <a:grpSpLocks/>
          </p:cNvGrpSpPr>
          <p:nvPr/>
        </p:nvGrpSpPr>
        <p:grpSpPr bwMode="auto">
          <a:xfrm>
            <a:off x="4994275" y="5029200"/>
            <a:ext cx="930275" cy="641350"/>
            <a:chOff x="5078104" y="4940490"/>
            <a:chExt cx="930320" cy="641443"/>
          </a:xfrm>
        </p:grpSpPr>
        <p:sp>
          <p:nvSpPr>
            <p:cNvPr id="69" name="Rectangle 68"/>
            <p:cNvSpPr/>
            <p:nvPr/>
          </p:nvSpPr>
          <p:spPr>
            <a:xfrm>
              <a:off x="5092393" y="4940490"/>
              <a:ext cx="898568" cy="641443"/>
            </a:xfrm>
            <a:prstGeom prst="rect">
              <a:avLst/>
            </a:prstGeom>
            <a:gradFill flip="none" rotWithShape="1">
              <a:gsLst>
                <a:gs pos="36000">
                  <a:srgbClr val="FF0000"/>
                </a:gs>
                <a:gs pos="100000">
                  <a:srgbClr val="FFC00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a:xfrm>
              <a:off x="5078104" y="5499371"/>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084454" y="5410458"/>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92393" y="5297730"/>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092393" y="5188176"/>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92393" y="5078623"/>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93980" y="4970657"/>
              <a:ext cx="9144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87" name="Title 1"/>
          <p:cNvSpPr>
            <a:spLocks noGrp="1"/>
          </p:cNvSpPr>
          <p:nvPr>
            <p:ph type="title"/>
          </p:nvPr>
        </p:nvSpPr>
        <p:spPr/>
        <p:txBody>
          <a:bodyPr/>
          <a:lstStyle/>
          <a:p>
            <a:r>
              <a:rPr lang="en-US"/>
              <a:t>Progression Length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par>
                                <p:cTn id="10" presetID="49" presetClass="path" presetSubtype="0" fill="hold" nodeType="withEffect">
                                  <p:stCondLst>
                                    <p:cond delay="0"/>
                                  </p:stCondLst>
                                  <p:childTnLst>
                                    <p:animMotion origin="layout" path="M -0.15833 -0.39408 L 0.075 0.10546 " pathEditMode="relative" rAng="0" ptsTypes="AA">
                                      <p:cBhvr>
                                        <p:cTn id="11" dur="500" fill="hold"/>
                                        <p:tgtEl>
                                          <p:spTgt spid="21506"/>
                                        </p:tgtEl>
                                        <p:attrNameLst>
                                          <p:attrName>ppt_x</p:attrName>
                                          <p:attrName>ppt_y</p:attrName>
                                        </p:attrNameLst>
                                      </p:cBhvr>
                                      <p:rCtr x="11700" y="25000"/>
                                    </p:animMotion>
                                  </p:childTnLst>
                                </p:cTn>
                              </p:par>
                              <p:par>
                                <p:cTn id="12" presetID="22" presetClass="entr" presetSubtype="4" repeatCount="5000" fill="hold"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10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1518"/>
                                        </p:tgtEl>
                                        <p:attrNameLst>
                                          <p:attrName>style.visibility</p:attrName>
                                        </p:attrNameLst>
                                      </p:cBhvr>
                                      <p:to>
                                        <p:strVal val="visible"/>
                                      </p:to>
                                    </p:set>
                                    <p:animEffect transition="in" filter="fade">
                                      <p:cBhvr>
                                        <p:cTn id="17" dur="1000"/>
                                        <p:tgtEl>
                                          <p:spTgt spid="21518"/>
                                        </p:tgtEl>
                                      </p:cBhvr>
                                    </p:animEffect>
                                  </p:childTnLst>
                                </p:cTn>
                              </p:par>
                              <p:par>
                                <p:cTn id="18" presetID="10" presetClass="entr" presetSubtype="0" fill="hold" nodeType="withEffect">
                                  <p:stCondLst>
                                    <p:cond delay="16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par>
                                <p:cTn id="21" presetID="22" presetClass="entr" presetSubtype="8" fill="hold" nodeType="withEffect">
                                  <p:stCondLst>
                                    <p:cond delay="220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par>
                                <p:cTn id="24" presetID="10" presetClass="entr" presetSubtype="0" fill="hold" grpId="0" nodeType="withEffect">
                                  <p:stCondLst>
                                    <p:cond delay="330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2000"/>
                                        <p:tgtEl>
                                          <p:spTgt spid="67"/>
                                        </p:tgtEl>
                                      </p:cBhvr>
                                    </p:animEffect>
                                  </p:childTnLst>
                                </p:cTn>
                              </p:par>
                              <p:par>
                                <p:cTn id="27" presetID="10" presetClass="entr" presetSubtype="0" fill="hold" nodeType="withEffect">
                                  <p:stCondLst>
                                    <p:cond delay="4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10" presetClass="entr" presetSubtype="0" fill="hold" nodeType="withEffect">
                                  <p:stCondLst>
                                    <p:cond delay="54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par>
                                <p:cTn id="33" presetID="10" presetClass="entr" presetSubtype="0" fill="hold" nodeType="withEffect">
                                  <p:stCondLst>
                                    <p:cond delay="6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15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AL image ruler.png"/>
          <p:cNvPicPr>
            <a:picLocks noChangeAspect="1"/>
          </p:cNvPicPr>
          <p:nvPr/>
        </p:nvPicPr>
        <p:blipFill>
          <a:blip r:embed="rId3" cstate="print"/>
          <a:srcRect l="10094" t="31845" r="5800" b="26102"/>
          <a:stretch>
            <a:fillRect/>
          </a:stretch>
        </p:blipFill>
        <p:spPr bwMode="auto">
          <a:xfrm>
            <a:off x="3429000" y="4143375"/>
            <a:ext cx="5638800" cy="2819400"/>
          </a:xfrm>
          <a:prstGeom prst="rect">
            <a:avLst/>
          </a:prstGeom>
          <a:noFill/>
          <a:ln w="9525">
            <a:noFill/>
            <a:miter lim="800000"/>
            <a:headEnd/>
            <a:tailEnd/>
          </a:ln>
        </p:spPr>
      </p:pic>
      <p:sp>
        <p:nvSpPr>
          <p:cNvPr id="22531" name="TextBox 40"/>
          <p:cNvSpPr txBox="1">
            <a:spLocks noChangeArrowheads="1"/>
          </p:cNvSpPr>
          <p:nvPr/>
        </p:nvSpPr>
        <p:spPr bwMode="auto">
          <a:xfrm>
            <a:off x="76200" y="6027738"/>
            <a:ext cx="4572000" cy="830262"/>
          </a:xfrm>
          <a:prstGeom prst="rect">
            <a:avLst/>
          </a:prstGeom>
          <a:noFill/>
          <a:ln w="9525">
            <a:noFill/>
            <a:miter lim="800000"/>
            <a:headEnd/>
            <a:tailEnd/>
          </a:ln>
        </p:spPr>
        <p:txBody>
          <a:bodyPr>
            <a:spAutoFit/>
          </a:bodyPr>
          <a:lstStyle/>
          <a:p>
            <a:r>
              <a:rPr lang="en-US" sz="2400">
                <a:solidFill>
                  <a:srgbClr val="FF0000"/>
                </a:solidFill>
              </a:rPr>
              <a:t>Progression &gt;12mm +2.00 ADD</a:t>
            </a:r>
          </a:p>
          <a:p>
            <a:r>
              <a:rPr lang="en-US" sz="2400">
                <a:solidFill>
                  <a:srgbClr val="FF0000"/>
                </a:solidFill>
              </a:rPr>
              <a:t>           = </a:t>
            </a:r>
            <a:r>
              <a:rPr lang="en-US" sz="2400" b="1">
                <a:solidFill>
                  <a:srgbClr val="FF0000"/>
                </a:solidFill>
              </a:rPr>
              <a:t>uncomfortable near</a:t>
            </a:r>
            <a:endParaRPr lang="en-US" sz="3200" b="1">
              <a:solidFill>
                <a:srgbClr val="FF0000"/>
              </a:solidFill>
            </a:endParaRPr>
          </a:p>
        </p:txBody>
      </p:sp>
      <p:grpSp>
        <p:nvGrpSpPr>
          <p:cNvPr id="2" name="Group 85"/>
          <p:cNvGrpSpPr>
            <a:grpSpLocks/>
          </p:cNvGrpSpPr>
          <p:nvPr/>
        </p:nvGrpSpPr>
        <p:grpSpPr bwMode="auto">
          <a:xfrm rot="10800000">
            <a:off x="4949825" y="5972175"/>
            <a:ext cx="1001034" cy="641350"/>
            <a:chOff x="5045447" y="4940490"/>
            <a:chExt cx="1001083" cy="641443"/>
          </a:xfrm>
        </p:grpSpPr>
        <p:sp>
          <p:nvSpPr>
            <p:cNvPr id="69" name="Rectangle 68"/>
            <p:cNvSpPr/>
            <p:nvPr/>
          </p:nvSpPr>
          <p:spPr>
            <a:xfrm>
              <a:off x="5093983" y="4940490"/>
              <a:ext cx="898569" cy="641443"/>
            </a:xfrm>
            <a:prstGeom prst="rect">
              <a:avLst/>
            </a:prstGeom>
            <a:gradFill flip="none" rotWithShape="1">
              <a:gsLst>
                <a:gs pos="36000">
                  <a:srgbClr val="FF0000"/>
                </a:gs>
                <a:gs pos="100000">
                  <a:srgbClr val="FFC000"/>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4" name="Straight Connector 73"/>
            <p:cNvCxnSpPr/>
            <p:nvPr/>
          </p:nvCxnSpPr>
          <p:spPr>
            <a:xfrm rot="10800000" flipH="1">
              <a:off x="5045447" y="5499371"/>
              <a:ext cx="9852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flipH="1">
              <a:off x="5059962" y="5410458"/>
              <a:ext cx="9770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H="1">
              <a:off x="5059960" y="5297729"/>
              <a:ext cx="9849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flipH="1">
              <a:off x="5059962" y="5188176"/>
              <a:ext cx="98497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H="1">
              <a:off x="5045449" y="5078622"/>
              <a:ext cx="99949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H="1">
              <a:off x="5059964" y="4970656"/>
              <a:ext cx="98656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605" name="Line 11"/>
          <p:cNvSpPr>
            <a:spLocks noChangeShapeType="1"/>
          </p:cNvSpPr>
          <p:nvPr/>
        </p:nvSpPr>
        <p:spPr bwMode="auto">
          <a:xfrm>
            <a:off x="271463" y="3013075"/>
            <a:ext cx="2992437" cy="0"/>
          </a:xfrm>
          <a:prstGeom prst="line">
            <a:avLst/>
          </a:prstGeom>
          <a:noFill/>
          <a:ln w="57150">
            <a:solidFill>
              <a:schemeClr val="bg1"/>
            </a:solidFill>
            <a:prstDash val="sysDot"/>
            <a:round/>
            <a:headEnd/>
            <a:tailEnd/>
          </a:ln>
        </p:spPr>
        <p:txBody>
          <a:bodyPr/>
          <a:lstStyle/>
          <a:p>
            <a:endParaRPr lang="en-US"/>
          </a:p>
        </p:txBody>
      </p:sp>
      <p:pic>
        <p:nvPicPr>
          <p:cNvPr id="22534" name="Picture 41" descr="eye.png"/>
          <p:cNvPicPr>
            <a:picLocks noChangeAspect="1"/>
          </p:cNvPicPr>
          <p:nvPr/>
        </p:nvPicPr>
        <p:blipFill>
          <a:blip r:embed="rId4" cstate="print"/>
          <a:srcRect/>
          <a:stretch>
            <a:fillRect/>
          </a:stretch>
        </p:blipFill>
        <p:spPr bwMode="auto">
          <a:xfrm>
            <a:off x="379413" y="1287463"/>
            <a:ext cx="852487" cy="901700"/>
          </a:xfrm>
          <a:prstGeom prst="rect">
            <a:avLst/>
          </a:prstGeom>
          <a:noFill/>
          <a:ln w="9525">
            <a:noFill/>
            <a:miter lim="800000"/>
            <a:headEnd/>
            <a:tailEnd/>
          </a:ln>
        </p:spPr>
      </p:pic>
      <p:sp>
        <p:nvSpPr>
          <p:cNvPr id="46" name="Right Triangle 45"/>
          <p:cNvSpPr/>
          <p:nvPr/>
        </p:nvSpPr>
        <p:spPr>
          <a:xfrm flipH="1" flipV="1">
            <a:off x="1200150" y="1693863"/>
            <a:ext cx="4284663" cy="2079625"/>
          </a:xfrm>
          <a:prstGeom prst="rtTriangl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 name="Right Triangle 55"/>
          <p:cNvSpPr/>
          <p:nvPr/>
        </p:nvSpPr>
        <p:spPr>
          <a:xfrm rot="1545535" flipH="1" flipV="1">
            <a:off x="601663" y="2662238"/>
            <a:ext cx="4605337" cy="2079625"/>
          </a:xfrm>
          <a:prstGeom prst="rtTriangle">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nvSpPr>
        <p:spPr>
          <a:xfrm rot="20789293">
            <a:off x="4273550" y="1757363"/>
            <a:ext cx="547688" cy="1433512"/>
          </a:xfrm>
          <a:custGeom>
            <a:avLst/>
            <a:gdLst>
              <a:gd name="connsiteX0" fmla="*/ 301752 w 301752"/>
              <a:gd name="connsiteY0" fmla="*/ 0 h 978408"/>
              <a:gd name="connsiteX1" fmla="*/ 246888 w 301752"/>
              <a:gd name="connsiteY1" fmla="*/ 530352 h 978408"/>
              <a:gd name="connsiteX2" fmla="*/ 0 w 301752"/>
              <a:gd name="connsiteY2" fmla="*/ 978408 h 978408"/>
              <a:gd name="connsiteX3" fmla="*/ 0 w 301752"/>
              <a:gd name="connsiteY3"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01752"/>
              <a:gd name="connsiteY0" fmla="*/ 0 h 978408"/>
              <a:gd name="connsiteX1" fmla="*/ 0 w 301752"/>
              <a:gd name="connsiteY1" fmla="*/ 978408 h 978408"/>
              <a:gd name="connsiteX2" fmla="*/ 0 w 301752"/>
              <a:gd name="connsiteY2" fmla="*/ 978408 h 978408"/>
            </a:gdLst>
            <a:ahLst/>
            <a:cxnLst>
              <a:cxn ang="0">
                <a:pos x="connsiteX0" y="connsiteY0"/>
              </a:cxn>
              <a:cxn ang="0">
                <a:pos x="connsiteX1" y="connsiteY1"/>
              </a:cxn>
              <a:cxn ang="0">
                <a:pos x="connsiteX2" y="connsiteY2"/>
              </a:cxn>
            </a:cxnLst>
            <a:rect l="l" t="t" r="r" b="b"/>
            <a:pathLst>
              <a:path w="301752" h="978408">
                <a:moveTo>
                  <a:pt x="301752" y="0"/>
                </a:moveTo>
                <a:cubicBezTo>
                  <a:pt x="294557" y="479586"/>
                  <a:pt x="214031" y="704815"/>
                  <a:pt x="0" y="978408"/>
                </a:cubicBezTo>
                <a:lnTo>
                  <a:pt x="0" y="978408"/>
                </a:lnTo>
              </a:path>
            </a:pathLst>
          </a:cu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540" name="TextBox 57"/>
          <p:cNvSpPr txBox="1">
            <a:spLocks noChangeArrowheads="1"/>
          </p:cNvSpPr>
          <p:nvPr/>
        </p:nvSpPr>
        <p:spPr bwMode="auto">
          <a:xfrm>
            <a:off x="2720975" y="1854200"/>
            <a:ext cx="1493838" cy="338138"/>
          </a:xfrm>
          <a:prstGeom prst="rect">
            <a:avLst/>
          </a:prstGeom>
          <a:noFill/>
          <a:ln w="9525">
            <a:noFill/>
            <a:miter lim="800000"/>
            <a:headEnd/>
            <a:tailEnd/>
          </a:ln>
        </p:spPr>
        <p:txBody>
          <a:bodyPr wrap="none">
            <a:spAutoFit/>
          </a:bodyPr>
          <a:lstStyle/>
          <a:p>
            <a:r>
              <a:rPr lang="en-US" sz="1600" b="1">
                <a:solidFill>
                  <a:srgbClr val="00B050"/>
                </a:solidFill>
              </a:rPr>
              <a:t>25° = 12.5mm</a:t>
            </a:r>
          </a:p>
        </p:txBody>
      </p:sp>
      <p:sp>
        <p:nvSpPr>
          <p:cNvPr id="22541" name="TextBox 58"/>
          <p:cNvSpPr txBox="1">
            <a:spLocks noChangeArrowheads="1"/>
          </p:cNvSpPr>
          <p:nvPr/>
        </p:nvSpPr>
        <p:spPr bwMode="auto">
          <a:xfrm rot="1553093">
            <a:off x="2500313" y="2867025"/>
            <a:ext cx="1735137" cy="339725"/>
          </a:xfrm>
          <a:prstGeom prst="rect">
            <a:avLst/>
          </a:prstGeom>
          <a:noFill/>
          <a:ln w="9525">
            <a:noFill/>
            <a:miter lim="800000"/>
            <a:headEnd/>
            <a:tailEnd/>
          </a:ln>
        </p:spPr>
        <p:txBody>
          <a:bodyPr wrap="none">
            <a:spAutoFit/>
          </a:bodyPr>
          <a:lstStyle/>
          <a:p>
            <a:r>
              <a:rPr lang="en-US" sz="1600" b="1">
                <a:solidFill>
                  <a:srgbClr val="FF0000"/>
                </a:solidFill>
              </a:rPr>
              <a:t>&gt;25° = &gt;12.5mm</a:t>
            </a:r>
          </a:p>
        </p:txBody>
      </p:sp>
      <p:sp>
        <p:nvSpPr>
          <p:cNvPr id="22542" name="TextBox 60"/>
          <p:cNvSpPr txBox="1">
            <a:spLocks noChangeArrowheads="1"/>
          </p:cNvSpPr>
          <p:nvPr/>
        </p:nvSpPr>
        <p:spPr bwMode="auto">
          <a:xfrm rot="-5400000">
            <a:off x="4323557" y="2501106"/>
            <a:ext cx="1987550" cy="338137"/>
          </a:xfrm>
          <a:prstGeom prst="rect">
            <a:avLst/>
          </a:prstGeom>
          <a:noFill/>
          <a:ln w="9525">
            <a:noFill/>
            <a:miter lim="800000"/>
            <a:headEnd/>
            <a:tailEnd/>
          </a:ln>
        </p:spPr>
        <p:txBody>
          <a:bodyPr wrap="none">
            <a:spAutoFit/>
          </a:bodyPr>
          <a:lstStyle/>
          <a:p>
            <a:r>
              <a:rPr lang="en-US" sz="1600" b="1">
                <a:solidFill>
                  <a:srgbClr val="00B050"/>
                </a:solidFill>
              </a:rPr>
              <a:t>no muscular effort</a:t>
            </a:r>
          </a:p>
        </p:txBody>
      </p:sp>
      <p:sp>
        <p:nvSpPr>
          <p:cNvPr id="22543" name="TextBox 61"/>
          <p:cNvSpPr txBox="1">
            <a:spLocks noChangeArrowheads="1"/>
          </p:cNvSpPr>
          <p:nvPr/>
        </p:nvSpPr>
        <p:spPr bwMode="auto">
          <a:xfrm rot="-3800842">
            <a:off x="4484688" y="4376738"/>
            <a:ext cx="744537" cy="338137"/>
          </a:xfrm>
          <a:prstGeom prst="rect">
            <a:avLst/>
          </a:prstGeom>
          <a:noFill/>
          <a:ln w="9525">
            <a:noFill/>
            <a:miter lim="800000"/>
            <a:headEnd/>
            <a:tailEnd/>
          </a:ln>
        </p:spPr>
        <p:txBody>
          <a:bodyPr wrap="none">
            <a:spAutoFit/>
          </a:bodyPr>
          <a:lstStyle/>
          <a:p>
            <a:r>
              <a:rPr lang="en-US" sz="1600" b="1">
                <a:solidFill>
                  <a:srgbClr val="FF0000"/>
                </a:solidFill>
              </a:rPr>
              <a:t>strain</a:t>
            </a:r>
          </a:p>
        </p:txBody>
      </p:sp>
      <p:sp>
        <p:nvSpPr>
          <p:cNvPr id="25614" name="Title 1"/>
          <p:cNvSpPr>
            <a:spLocks noGrp="1"/>
          </p:cNvSpPr>
          <p:nvPr>
            <p:ph type="title"/>
          </p:nvPr>
        </p:nvSpPr>
        <p:spPr/>
        <p:txBody>
          <a:bodyPr/>
          <a:lstStyle/>
          <a:p>
            <a:r>
              <a:rPr lang="en-US"/>
              <a:t>Progression Length</a:t>
            </a:r>
          </a:p>
        </p:txBody>
      </p:sp>
      <p:grpSp>
        <p:nvGrpSpPr>
          <p:cNvPr id="3" name="Group 24"/>
          <p:cNvGrpSpPr>
            <a:grpSpLocks/>
          </p:cNvGrpSpPr>
          <p:nvPr/>
        </p:nvGrpSpPr>
        <p:grpSpPr bwMode="auto">
          <a:xfrm>
            <a:off x="1200150" y="1693863"/>
            <a:ext cx="4284663" cy="2079625"/>
            <a:chOff x="1200150" y="1693863"/>
            <a:chExt cx="4284663" cy="2079625"/>
          </a:xfrm>
        </p:grpSpPr>
        <p:cxnSp>
          <p:nvCxnSpPr>
            <p:cNvPr id="45" name="Straight Connector 44"/>
            <p:cNvCxnSpPr/>
            <p:nvPr/>
          </p:nvCxnSpPr>
          <p:spPr>
            <a:xfrm>
              <a:off x="1200150" y="1693863"/>
              <a:ext cx="4284663" cy="207962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00150" y="1693863"/>
              <a:ext cx="4284663"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pSp>
      <p:sp>
        <p:nvSpPr>
          <p:cNvPr id="24" name="Freeform 23"/>
          <p:cNvSpPr/>
          <p:nvPr/>
        </p:nvSpPr>
        <p:spPr>
          <a:xfrm rot="2137579">
            <a:off x="3518346" y="2967082"/>
            <a:ext cx="547688" cy="1436593"/>
          </a:xfrm>
          <a:custGeom>
            <a:avLst/>
            <a:gdLst>
              <a:gd name="connsiteX0" fmla="*/ 301752 w 301752"/>
              <a:gd name="connsiteY0" fmla="*/ 0 h 978408"/>
              <a:gd name="connsiteX1" fmla="*/ 246888 w 301752"/>
              <a:gd name="connsiteY1" fmla="*/ 530352 h 978408"/>
              <a:gd name="connsiteX2" fmla="*/ 0 w 301752"/>
              <a:gd name="connsiteY2" fmla="*/ 978408 h 978408"/>
              <a:gd name="connsiteX3" fmla="*/ 0 w 301752"/>
              <a:gd name="connsiteY3"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01752"/>
              <a:gd name="connsiteY0" fmla="*/ 0 h 978408"/>
              <a:gd name="connsiteX1" fmla="*/ 0 w 301752"/>
              <a:gd name="connsiteY1" fmla="*/ 978408 h 978408"/>
              <a:gd name="connsiteX2" fmla="*/ 0 w 301752"/>
              <a:gd name="connsiteY2" fmla="*/ 978408 h 978408"/>
            </a:gdLst>
            <a:ahLst/>
            <a:cxnLst>
              <a:cxn ang="0">
                <a:pos x="connsiteX0" y="connsiteY0"/>
              </a:cxn>
              <a:cxn ang="0">
                <a:pos x="connsiteX1" y="connsiteY1"/>
              </a:cxn>
              <a:cxn ang="0">
                <a:pos x="connsiteX2" y="connsiteY2"/>
              </a:cxn>
            </a:cxnLst>
            <a:rect l="l" t="t" r="r" b="b"/>
            <a:pathLst>
              <a:path w="301752" h="978408">
                <a:moveTo>
                  <a:pt x="301752" y="0"/>
                </a:moveTo>
                <a:cubicBezTo>
                  <a:pt x="294557" y="479586"/>
                  <a:pt x="214031" y="704815"/>
                  <a:pt x="0" y="978408"/>
                </a:cubicBezTo>
                <a:lnTo>
                  <a:pt x="0" y="978408"/>
                </a:lnTo>
              </a:path>
            </a:pathLst>
          </a:custGeom>
          <a:ln w="28575">
            <a:gradFill>
              <a:gsLst>
                <a:gs pos="20000">
                  <a:schemeClr val="tx1"/>
                </a:gs>
                <a:gs pos="50000">
                  <a:srgbClr val="FF0000"/>
                </a:gs>
              </a:gsLst>
              <a:lin ang="5400000" scaled="0"/>
            </a:gradFill>
            <a:prstDash val="dash"/>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fade">
                                      <p:cBhvr>
                                        <p:cTn id="10" dur="1000"/>
                                        <p:tgtEl>
                                          <p:spTgt spid="22531"/>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fade">
                                      <p:cBhvr>
                                        <p:cTn id="14" dur="1000"/>
                                        <p:tgtEl>
                                          <p:spTgt spid="22534"/>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2540"/>
                                        </p:tgtEl>
                                        <p:attrNameLst>
                                          <p:attrName>style.visibility</p:attrName>
                                        </p:attrNameLst>
                                      </p:cBhvr>
                                      <p:to>
                                        <p:strVal val="visible"/>
                                      </p:to>
                                    </p:set>
                                    <p:animEffect transition="in" filter="fade">
                                      <p:cBhvr>
                                        <p:cTn id="23" dur="500"/>
                                        <p:tgtEl>
                                          <p:spTgt spid="22540"/>
                                        </p:tgtEl>
                                      </p:cBhvr>
                                    </p:animEffect>
                                  </p:childTnLst>
                                </p:cTn>
                              </p:par>
                              <p:par>
                                <p:cTn id="24" presetID="22" presetClass="entr" presetSubtype="1" fill="hold" nodeType="withEffect">
                                  <p:stCondLst>
                                    <p:cond delay="80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par>
                                <p:cTn id="27" presetID="10" presetClass="entr" presetSubtype="0" fill="hold" grpId="0" nodeType="withEffect">
                                  <p:stCondLst>
                                    <p:cond delay="1100"/>
                                  </p:stCondLst>
                                  <p:childTnLst>
                                    <p:set>
                                      <p:cBhvr>
                                        <p:cTn id="28" dur="1" fill="hold">
                                          <p:stCondLst>
                                            <p:cond delay="0"/>
                                          </p:stCondLst>
                                        </p:cTn>
                                        <p:tgtEl>
                                          <p:spTgt spid="22542"/>
                                        </p:tgtEl>
                                        <p:attrNameLst>
                                          <p:attrName>style.visibility</p:attrName>
                                        </p:attrNameLst>
                                      </p:cBhvr>
                                      <p:to>
                                        <p:strVal val="visible"/>
                                      </p:to>
                                    </p:set>
                                    <p:animEffect transition="in" filter="fade">
                                      <p:cBhvr>
                                        <p:cTn id="29" dur="500"/>
                                        <p:tgtEl>
                                          <p:spTgt spid="22542"/>
                                        </p:tgtEl>
                                      </p:cBhvr>
                                    </p:animEffect>
                                  </p:childTnLst>
                                </p:cTn>
                              </p:par>
                              <p:par>
                                <p:cTn id="30" presetID="22" presetClass="entr" presetSubtype="1" fill="hold" grpId="0" nodeType="withEffect">
                                  <p:stCondLst>
                                    <p:cond delay="1400"/>
                                  </p:stCondLst>
                                  <p:childTnLst>
                                    <p:set>
                                      <p:cBhvr>
                                        <p:cTn id="31" dur="1" fill="hold">
                                          <p:stCondLst>
                                            <p:cond delay="0"/>
                                          </p:stCondLst>
                                        </p:cTn>
                                        <p:tgtEl>
                                          <p:spTgt spid="56"/>
                                        </p:tgtEl>
                                        <p:attrNameLst>
                                          <p:attrName>style.visibility</p:attrName>
                                        </p:attrNameLst>
                                      </p:cBhvr>
                                      <p:to>
                                        <p:strVal val="visible"/>
                                      </p:to>
                                    </p:set>
                                    <p:animEffect transition="in" filter="wipe(up)">
                                      <p:cBhvr>
                                        <p:cTn id="32" dur="1000"/>
                                        <p:tgtEl>
                                          <p:spTgt spid="56"/>
                                        </p:tgtEl>
                                      </p:cBhvr>
                                    </p:animEffect>
                                  </p:childTnLst>
                                </p:cTn>
                              </p:par>
                              <p:par>
                                <p:cTn id="33" presetID="10" presetClass="entr" presetSubtype="0" fill="hold" grpId="0" nodeType="withEffect">
                                  <p:stCondLst>
                                    <p:cond delay="1700"/>
                                  </p:stCondLst>
                                  <p:childTnLst>
                                    <p:set>
                                      <p:cBhvr>
                                        <p:cTn id="34" dur="1" fill="hold">
                                          <p:stCondLst>
                                            <p:cond delay="0"/>
                                          </p:stCondLst>
                                        </p:cTn>
                                        <p:tgtEl>
                                          <p:spTgt spid="22541"/>
                                        </p:tgtEl>
                                        <p:attrNameLst>
                                          <p:attrName>style.visibility</p:attrName>
                                        </p:attrNameLst>
                                      </p:cBhvr>
                                      <p:to>
                                        <p:strVal val="visible"/>
                                      </p:to>
                                    </p:set>
                                    <p:animEffect transition="in" filter="fade">
                                      <p:cBhvr>
                                        <p:cTn id="35" dur="1000"/>
                                        <p:tgtEl>
                                          <p:spTgt spid="22541"/>
                                        </p:tgtEl>
                                      </p:cBhvr>
                                    </p:animEffect>
                                  </p:childTnLst>
                                </p:cTn>
                              </p:par>
                              <p:par>
                                <p:cTn id="36" presetID="22" presetClass="entr" presetSubtype="1" fill="hold" nodeType="withEffect">
                                  <p:stCondLst>
                                    <p:cond delay="200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2000"/>
                                        <p:tgtEl>
                                          <p:spTgt spid="24"/>
                                        </p:tgtEl>
                                      </p:cBhvr>
                                    </p:animEffect>
                                  </p:childTnLst>
                                </p:cTn>
                              </p:par>
                              <p:par>
                                <p:cTn id="39" presetID="10" presetClass="entr" presetSubtype="0" fill="hold" grpId="0" nodeType="withEffect">
                                  <p:stCondLst>
                                    <p:cond delay="2300"/>
                                  </p:stCondLst>
                                  <p:childTnLst>
                                    <p:set>
                                      <p:cBhvr>
                                        <p:cTn id="40" dur="1" fill="hold">
                                          <p:stCondLst>
                                            <p:cond delay="0"/>
                                          </p:stCondLst>
                                        </p:cTn>
                                        <p:tgtEl>
                                          <p:spTgt spid="22543"/>
                                        </p:tgtEl>
                                        <p:attrNameLst>
                                          <p:attrName>style.visibility</p:attrName>
                                        </p:attrNameLst>
                                      </p:cBhvr>
                                      <p:to>
                                        <p:strVal val="visible"/>
                                      </p:to>
                                    </p:set>
                                    <p:animEffect transition="in" filter="fade">
                                      <p:cBhvr>
                                        <p:cTn id="41" dur="1000"/>
                                        <p:tgtEl>
                                          <p:spTgt spid="2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46" grpId="0" animBg="1"/>
      <p:bldP spid="56" grpId="0" animBg="1"/>
      <p:bldP spid="22540" grpId="0"/>
      <p:bldP spid="22541" grpId="0"/>
      <p:bldP spid="22542" grpId="0"/>
      <p:bldP spid="225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AL image ruler.png"/>
          <p:cNvPicPr>
            <a:picLocks noChangeAspect="1"/>
          </p:cNvPicPr>
          <p:nvPr/>
        </p:nvPicPr>
        <p:blipFill>
          <a:blip r:embed="rId3" cstate="print"/>
          <a:srcRect l="10094" t="31845" r="5800" b="26102"/>
          <a:stretch>
            <a:fillRect/>
          </a:stretch>
        </p:blipFill>
        <p:spPr bwMode="auto">
          <a:xfrm>
            <a:off x="3429000" y="4129088"/>
            <a:ext cx="5638800" cy="2819400"/>
          </a:xfrm>
          <a:prstGeom prst="rect">
            <a:avLst/>
          </a:prstGeom>
          <a:noFill/>
          <a:ln w="9525">
            <a:noFill/>
            <a:miter lim="800000"/>
            <a:headEnd/>
            <a:tailEnd/>
          </a:ln>
        </p:spPr>
      </p:pic>
      <p:sp>
        <p:nvSpPr>
          <p:cNvPr id="23555" name="TextBox 40"/>
          <p:cNvSpPr txBox="1">
            <a:spLocks noChangeArrowheads="1"/>
          </p:cNvSpPr>
          <p:nvPr/>
        </p:nvSpPr>
        <p:spPr bwMode="auto">
          <a:xfrm>
            <a:off x="152400" y="4351338"/>
            <a:ext cx="4572000" cy="830262"/>
          </a:xfrm>
          <a:prstGeom prst="rect">
            <a:avLst/>
          </a:prstGeom>
          <a:noFill/>
          <a:ln w="9525">
            <a:noFill/>
            <a:miter lim="800000"/>
            <a:headEnd/>
            <a:tailEnd/>
          </a:ln>
        </p:spPr>
        <p:txBody>
          <a:bodyPr>
            <a:spAutoFit/>
          </a:bodyPr>
          <a:lstStyle/>
          <a:p>
            <a:pPr algn="r"/>
            <a:r>
              <a:rPr lang="en-US" sz="2400">
                <a:solidFill>
                  <a:srgbClr val="00B050"/>
                </a:solidFill>
              </a:rPr>
              <a:t>Progression 8-12mm = </a:t>
            </a:r>
            <a:br>
              <a:rPr lang="en-US" sz="2400">
                <a:solidFill>
                  <a:srgbClr val="00B050"/>
                </a:solidFill>
              </a:rPr>
            </a:br>
            <a:r>
              <a:rPr lang="en-US" sz="2400" b="1">
                <a:solidFill>
                  <a:srgbClr val="00B050"/>
                </a:solidFill>
              </a:rPr>
              <a:t>optimal vision</a:t>
            </a:r>
            <a:endParaRPr lang="en-US" sz="3200" b="1">
              <a:solidFill>
                <a:srgbClr val="00B050"/>
              </a:solidFill>
            </a:endParaRPr>
          </a:p>
        </p:txBody>
      </p:sp>
      <p:grpSp>
        <p:nvGrpSpPr>
          <p:cNvPr id="2" name="Group 30"/>
          <p:cNvGrpSpPr>
            <a:grpSpLocks/>
          </p:cNvGrpSpPr>
          <p:nvPr/>
        </p:nvGrpSpPr>
        <p:grpSpPr bwMode="auto">
          <a:xfrm>
            <a:off x="5105400" y="2109788"/>
            <a:ext cx="3898900" cy="1852612"/>
            <a:chOff x="76200" y="2286000"/>
            <a:chExt cx="5231946" cy="2486630"/>
          </a:xfrm>
        </p:grpSpPr>
        <p:sp>
          <p:nvSpPr>
            <p:cNvPr id="26646" name="Line 11"/>
            <p:cNvSpPr>
              <a:spLocks noChangeShapeType="1"/>
            </p:cNvSpPr>
            <p:nvPr/>
          </p:nvSpPr>
          <p:spPr bwMode="auto">
            <a:xfrm>
              <a:off x="76200" y="4012922"/>
              <a:ext cx="2992472" cy="0"/>
            </a:xfrm>
            <a:prstGeom prst="line">
              <a:avLst/>
            </a:prstGeom>
            <a:noFill/>
            <a:ln w="57150">
              <a:solidFill>
                <a:schemeClr val="bg1"/>
              </a:solidFill>
              <a:prstDash val="sysDot"/>
              <a:round/>
              <a:headEnd/>
              <a:tailEnd/>
            </a:ln>
          </p:spPr>
          <p:txBody>
            <a:bodyPr/>
            <a:lstStyle/>
            <a:p>
              <a:endParaRPr lang="en-US"/>
            </a:p>
          </p:txBody>
        </p:sp>
        <p:pic>
          <p:nvPicPr>
            <p:cNvPr id="26647" name="Picture 41" descr="eye.png"/>
            <p:cNvPicPr>
              <a:picLocks noChangeAspect="1"/>
            </p:cNvPicPr>
            <p:nvPr/>
          </p:nvPicPr>
          <p:blipFill>
            <a:blip r:embed="rId4" cstate="print"/>
            <a:srcRect/>
            <a:stretch>
              <a:fillRect/>
            </a:stretch>
          </p:blipFill>
          <p:spPr bwMode="auto">
            <a:xfrm>
              <a:off x="184650" y="2286000"/>
              <a:ext cx="852457" cy="902323"/>
            </a:xfrm>
            <a:prstGeom prst="rect">
              <a:avLst/>
            </a:prstGeom>
            <a:noFill/>
            <a:ln w="9525">
              <a:noFill/>
              <a:miter lim="800000"/>
              <a:headEnd/>
              <a:tailEnd/>
            </a:ln>
          </p:spPr>
        </p:pic>
        <p:cxnSp>
          <p:nvCxnSpPr>
            <p:cNvPr id="44" name="Straight Connector 43"/>
            <p:cNvCxnSpPr/>
            <p:nvPr/>
          </p:nvCxnSpPr>
          <p:spPr>
            <a:xfrm>
              <a:off x="1004998" y="2692980"/>
              <a:ext cx="4286106"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04998" y="2692980"/>
              <a:ext cx="4286106" cy="207965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6" name="Right Triangle 45"/>
            <p:cNvSpPr/>
            <p:nvPr/>
          </p:nvSpPr>
          <p:spPr>
            <a:xfrm flipH="1" flipV="1">
              <a:off x="1004998" y="2692980"/>
              <a:ext cx="4286106" cy="2079650"/>
            </a:xfrm>
            <a:prstGeom prst="rtTriangle">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Freeform 56"/>
            <p:cNvSpPr/>
            <p:nvPr/>
          </p:nvSpPr>
          <p:spPr>
            <a:xfrm rot="20789293">
              <a:off x="4078980" y="2756904"/>
              <a:ext cx="547479" cy="1434022"/>
            </a:xfrm>
            <a:custGeom>
              <a:avLst/>
              <a:gdLst>
                <a:gd name="connsiteX0" fmla="*/ 301752 w 301752"/>
                <a:gd name="connsiteY0" fmla="*/ 0 h 978408"/>
                <a:gd name="connsiteX1" fmla="*/ 246888 w 301752"/>
                <a:gd name="connsiteY1" fmla="*/ 530352 h 978408"/>
                <a:gd name="connsiteX2" fmla="*/ 0 w 301752"/>
                <a:gd name="connsiteY2" fmla="*/ 978408 h 978408"/>
                <a:gd name="connsiteX3" fmla="*/ 0 w 301752"/>
                <a:gd name="connsiteY3"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11008"/>
                <a:gd name="connsiteY0" fmla="*/ 0 h 978408"/>
                <a:gd name="connsiteX1" fmla="*/ 0 w 311008"/>
                <a:gd name="connsiteY1" fmla="*/ 978408 h 978408"/>
                <a:gd name="connsiteX2" fmla="*/ 0 w 311008"/>
                <a:gd name="connsiteY2" fmla="*/ 978408 h 978408"/>
                <a:gd name="connsiteX0" fmla="*/ 301752 w 301752"/>
                <a:gd name="connsiteY0" fmla="*/ 0 h 978408"/>
                <a:gd name="connsiteX1" fmla="*/ 0 w 301752"/>
                <a:gd name="connsiteY1" fmla="*/ 978408 h 978408"/>
                <a:gd name="connsiteX2" fmla="*/ 0 w 301752"/>
                <a:gd name="connsiteY2" fmla="*/ 978408 h 978408"/>
                <a:gd name="connsiteX0" fmla="*/ 301752 w 301752"/>
                <a:gd name="connsiteY0" fmla="*/ 0 h 978408"/>
                <a:gd name="connsiteX1" fmla="*/ 0 w 301752"/>
                <a:gd name="connsiteY1" fmla="*/ 978408 h 978408"/>
                <a:gd name="connsiteX2" fmla="*/ 0 w 301752"/>
                <a:gd name="connsiteY2" fmla="*/ 978408 h 978408"/>
              </a:gdLst>
              <a:ahLst/>
              <a:cxnLst>
                <a:cxn ang="0">
                  <a:pos x="connsiteX0" y="connsiteY0"/>
                </a:cxn>
                <a:cxn ang="0">
                  <a:pos x="connsiteX1" y="connsiteY1"/>
                </a:cxn>
                <a:cxn ang="0">
                  <a:pos x="connsiteX2" y="connsiteY2"/>
                </a:cxn>
              </a:cxnLst>
              <a:rect l="l" t="t" r="r" b="b"/>
              <a:pathLst>
                <a:path w="301752" h="978408">
                  <a:moveTo>
                    <a:pt x="301752" y="0"/>
                  </a:moveTo>
                  <a:cubicBezTo>
                    <a:pt x="294557" y="479586"/>
                    <a:pt x="214031" y="704815"/>
                    <a:pt x="0" y="978408"/>
                  </a:cubicBezTo>
                  <a:lnTo>
                    <a:pt x="0" y="978408"/>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52" name="TextBox 57"/>
            <p:cNvSpPr txBox="1">
              <a:spLocks noChangeArrowheads="1"/>
            </p:cNvSpPr>
            <p:nvPr/>
          </p:nvSpPr>
          <p:spPr bwMode="auto">
            <a:xfrm>
              <a:off x="2525585" y="2853369"/>
              <a:ext cx="1494320" cy="338554"/>
            </a:xfrm>
            <a:prstGeom prst="rect">
              <a:avLst/>
            </a:prstGeom>
            <a:noFill/>
            <a:ln w="9525">
              <a:noFill/>
              <a:miter lim="800000"/>
              <a:headEnd/>
              <a:tailEnd/>
            </a:ln>
          </p:spPr>
          <p:txBody>
            <a:bodyPr wrap="none">
              <a:spAutoFit/>
            </a:bodyPr>
            <a:lstStyle/>
            <a:p>
              <a:r>
                <a:rPr lang="en-US" sz="1600" b="1">
                  <a:solidFill>
                    <a:srgbClr val="00B050"/>
                  </a:solidFill>
                </a:rPr>
                <a:t>25° = 12.5mm</a:t>
              </a:r>
            </a:p>
          </p:txBody>
        </p:sp>
        <p:sp>
          <p:nvSpPr>
            <p:cNvPr id="26653" name="TextBox 60"/>
            <p:cNvSpPr txBox="1">
              <a:spLocks noChangeArrowheads="1"/>
            </p:cNvSpPr>
            <p:nvPr/>
          </p:nvSpPr>
          <p:spPr bwMode="auto">
            <a:xfrm rot="-5400000">
              <a:off x="4091607" y="3483878"/>
              <a:ext cx="2061339" cy="371738"/>
            </a:xfrm>
            <a:prstGeom prst="rect">
              <a:avLst/>
            </a:prstGeom>
            <a:noFill/>
            <a:ln w="9525">
              <a:noFill/>
              <a:miter lim="800000"/>
              <a:headEnd/>
              <a:tailEnd/>
            </a:ln>
          </p:spPr>
          <p:txBody>
            <a:bodyPr wrap="none">
              <a:spAutoFit/>
            </a:bodyPr>
            <a:lstStyle/>
            <a:p>
              <a:r>
                <a:rPr lang="en-US" sz="1200" b="1">
                  <a:solidFill>
                    <a:srgbClr val="00B050"/>
                  </a:solidFill>
                </a:rPr>
                <a:t>no muscular effort</a:t>
              </a:r>
            </a:p>
          </p:txBody>
        </p:sp>
      </p:grpSp>
      <p:grpSp>
        <p:nvGrpSpPr>
          <p:cNvPr id="3" name="Group 28"/>
          <p:cNvGrpSpPr>
            <a:grpSpLocks/>
          </p:cNvGrpSpPr>
          <p:nvPr/>
        </p:nvGrpSpPr>
        <p:grpSpPr bwMode="auto">
          <a:xfrm>
            <a:off x="152400" y="1443038"/>
            <a:ext cx="4216400" cy="2900362"/>
            <a:chOff x="152400" y="1443038"/>
            <a:chExt cx="4216400" cy="2900362"/>
          </a:xfrm>
        </p:grpSpPr>
        <p:pic>
          <p:nvPicPr>
            <p:cNvPr id="26633" name="Picture 23" descr="eye.png"/>
            <p:cNvPicPr>
              <a:picLocks noChangeAspect="1"/>
            </p:cNvPicPr>
            <p:nvPr/>
          </p:nvPicPr>
          <p:blipFill>
            <a:blip r:embed="rId5" cstate="print"/>
            <a:srcRect/>
            <a:stretch>
              <a:fillRect/>
            </a:stretch>
          </p:blipFill>
          <p:spPr bwMode="auto">
            <a:xfrm>
              <a:off x="152400" y="2178050"/>
              <a:ext cx="469900" cy="428625"/>
            </a:xfrm>
            <a:prstGeom prst="rect">
              <a:avLst/>
            </a:prstGeom>
            <a:noFill/>
            <a:ln w="9525">
              <a:noFill/>
              <a:miter lim="800000"/>
              <a:headEnd/>
              <a:tailEnd/>
            </a:ln>
          </p:spPr>
        </p:pic>
        <p:sp>
          <p:nvSpPr>
            <p:cNvPr id="26634" name="TextBox 24"/>
            <p:cNvSpPr txBox="1">
              <a:spLocks noChangeArrowheads="1"/>
            </p:cNvSpPr>
            <p:nvPr/>
          </p:nvSpPr>
          <p:spPr bwMode="auto">
            <a:xfrm rot="-5400000">
              <a:off x="654050" y="2203450"/>
              <a:ext cx="533400" cy="349250"/>
            </a:xfrm>
            <a:prstGeom prst="rect">
              <a:avLst/>
            </a:prstGeom>
            <a:noFill/>
            <a:ln w="9525">
              <a:noFill/>
              <a:miter lim="800000"/>
              <a:headEnd/>
              <a:tailEnd/>
            </a:ln>
          </p:spPr>
          <p:txBody>
            <a:bodyPr>
              <a:spAutoFit/>
            </a:bodyPr>
            <a:lstStyle/>
            <a:p>
              <a:pPr algn="ctr">
                <a:lnSpc>
                  <a:spcPts val="1000"/>
                </a:lnSpc>
              </a:pPr>
              <a:r>
                <a:rPr lang="en-US" sz="1000" b="1"/>
                <a:t>5mm </a:t>
              </a:r>
            </a:p>
            <a:p>
              <a:pPr algn="ctr">
                <a:lnSpc>
                  <a:spcPts val="1000"/>
                </a:lnSpc>
              </a:pPr>
              <a:r>
                <a:rPr lang="en-US" sz="1000" b="1"/>
                <a:t>pupil</a:t>
              </a:r>
              <a:endParaRPr lang="en-US" sz="1400" b="1"/>
            </a:p>
          </p:txBody>
        </p:sp>
        <p:sp>
          <p:nvSpPr>
            <p:cNvPr id="26" name="Freeform 25"/>
            <p:cNvSpPr/>
            <p:nvPr/>
          </p:nvSpPr>
          <p:spPr>
            <a:xfrm>
              <a:off x="1617663" y="1676400"/>
              <a:ext cx="1709737" cy="2295525"/>
            </a:xfrm>
            <a:custGeom>
              <a:avLst/>
              <a:gdLst>
                <a:gd name="connsiteX0" fmla="*/ 53340 w 684276"/>
                <a:gd name="connsiteY0" fmla="*/ 0 h 1078992"/>
                <a:gd name="connsiteX1" fmla="*/ 71628 w 684276"/>
                <a:gd name="connsiteY1" fmla="*/ 512064 h 1078992"/>
                <a:gd name="connsiteX2" fmla="*/ 483108 w 684276"/>
                <a:gd name="connsiteY2" fmla="*/ 530352 h 1078992"/>
                <a:gd name="connsiteX3" fmla="*/ 684276 w 684276"/>
                <a:gd name="connsiteY3" fmla="*/ 1078992 h 1078992"/>
                <a:gd name="connsiteX0" fmla="*/ 53340 w 961644"/>
                <a:gd name="connsiteY0" fmla="*/ 0 h 1588008"/>
                <a:gd name="connsiteX1" fmla="*/ 71628 w 961644"/>
                <a:gd name="connsiteY1" fmla="*/ 512064 h 1588008"/>
                <a:gd name="connsiteX2" fmla="*/ 483108 w 961644"/>
                <a:gd name="connsiteY2" fmla="*/ 530352 h 1588008"/>
                <a:gd name="connsiteX3" fmla="*/ 961644 w 961644"/>
                <a:gd name="connsiteY3" fmla="*/ 1588008 h 1588008"/>
                <a:gd name="connsiteX0" fmla="*/ 94996 w 1003300"/>
                <a:gd name="connsiteY0" fmla="*/ 0 h 1588008"/>
                <a:gd name="connsiteX1" fmla="*/ 113284 w 1003300"/>
                <a:gd name="connsiteY1" fmla="*/ 512064 h 1588008"/>
                <a:gd name="connsiteX2" fmla="*/ 774700 w 1003300"/>
                <a:gd name="connsiteY2" fmla="*/ 1054608 h 1588008"/>
                <a:gd name="connsiteX3" fmla="*/ 1003300 w 1003300"/>
                <a:gd name="connsiteY3" fmla="*/ 1588008 h 1588008"/>
                <a:gd name="connsiteX0" fmla="*/ 120396 w 1100836"/>
                <a:gd name="connsiteY0" fmla="*/ 0 h 1588008"/>
                <a:gd name="connsiteX1" fmla="*/ 138684 w 1100836"/>
                <a:gd name="connsiteY1" fmla="*/ 512064 h 1588008"/>
                <a:gd name="connsiteX2" fmla="*/ 952500 w 1100836"/>
                <a:gd name="connsiteY2" fmla="*/ 1130808 h 1588008"/>
                <a:gd name="connsiteX3" fmla="*/ 1028700 w 1100836"/>
                <a:gd name="connsiteY3" fmla="*/ 1588008 h 1588008"/>
                <a:gd name="connsiteX0" fmla="*/ 26670 w 1165606"/>
                <a:gd name="connsiteY0" fmla="*/ 0 h 1524000"/>
                <a:gd name="connsiteX1" fmla="*/ 203454 w 1165606"/>
                <a:gd name="connsiteY1" fmla="*/ 448056 h 1524000"/>
                <a:gd name="connsiteX2" fmla="*/ 1017270 w 1165606"/>
                <a:gd name="connsiteY2" fmla="*/ 1066800 h 1524000"/>
                <a:gd name="connsiteX3" fmla="*/ 1093470 w 116560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0 w 1138936"/>
                <a:gd name="connsiteY0" fmla="*/ 0 h 1524000"/>
                <a:gd name="connsiteX1" fmla="*/ 176784 w 1138936"/>
                <a:gd name="connsiteY1" fmla="*/ 448056 h 1524000"/>
                <a:gd name="connsiteX2" fmla="*/ 990600 w 1138936"/>
                <a:gd name="connsiteY2" fmla="*/ 1066800 h 1524000"/>
                <a:gd name="connsiteX3" fmla="*/ 1066800 w 1138936"/>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155700"/>
                <a:gd name="connsiteY0" fmla="*/ 0 h 1524000"/>
                <a:gd name="connsiteX1" fmla="*/ 165100 w 1155700"/>
                <a:gd name="connsiteY1" fmla="*/ 457200 h 1524000"/>
                <a:gd name="connsiteX2" fmla="*/ 1003300 w 1155700"/>
                <a:gd name="connsiteY2" fmla="*/ 1066800 h 1524000"/>
                <a:gd name="connsiteX3" fmla="*/ 1079500 w 11557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12700 w 1109218"/>
                <a:gd name="connsiteY0" fmla="*/ 0 h 1524000"/>
                <a:gd name="connsiteX1" fmla="*/ 165100 w 1109218"/>
                <a:gd name="connsiteY1" fmla="*/ 457200 h 1524000"/>
                <a:gd name="connsiteX2" fmla="*/ 1003300 w 1109218"/>
                <a:gd name="connsiteY2" fmla="*/ 1066800 h 1524000"/>
                <a:gd name="connsiteX3" fmla="*/ 1079500 w 1109218"/>
                <a:gd name="connsiteY3" fmla="*/ 1524000 h 1524000"/>
                <a:gd name="connsiteX0" fmla="*/ 12700 w 1079500"/>
                <a:gd name="connsiteY0" fmla="*/ 0 h 1524000"/>
                <a:gd name="connsiteX1" fmla="*/ 165100 w 1079500"/>
                <a:gd name="connsiteY1" fmla="*/ 457200 h 1524000"/>
                <a:gd name="connsiteX2" fmla="*/ 1003300 w 1079500"/>
                <a:gd name="connsiteY2" fmla="*/ 1066800 h 1524000"/>
                <a:gd name="connsiteX3" fmla="*/ 1079500 w 1079500"/>
                <a:gd name="connsiteY3" fmla="*/ 1524000 h 1524000"/>
                <a:gd name="connsiteX0" fmla="*/ 25400 w 1092200"/>
                <a:gd name="connsiteY0" fmla="*/ 0 h 1524000"/>
                <a:gd name="connsiteX1" fmla="*/ 177800 w 1092200"/>
                <a:gd name="connsiteY1" fmla="*/ 457200 h 1524000"/>
                <a:gd name="connsiteX2" fmla="*/ 1092200 w 1092200"/>
                <a:gd name="connsiteY2" fmla="*/ 1524000 h 1524000"/>
                <a:gd name="connsiteX0" fmla="*/ 25400 w 1092200"/>
                <a:gd name="connsiteY0" fmla="*/ 0 h 1524000"/>
                <a:gd name="connsiteX1" fmla="*/ 177800 w 1092200"/>
                <a:gd name="connsiteY1" fmla="*/ 457200 h 1524000"/>
                <a:gd name="connsiteX2" fmla="*/ 1092200 w 1092200"/>
                <a:gd name="connsiteY2"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66800"/>
                <a:gd name="connsiteY0" fmla="*/ 0 h 1524000"/>
                <a:gd name="connsiteX1" fmla="*/ 1066800 w 1066800"/>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1015395"/>
                <a:gd name="connsiteY0" fmla="*/ 0 h 1524000"/>
                <a:gd name="connsiteX1" fmla="*/ 1015395 w 1015395"/>
                <a:gd name="connsiteY1" fmla="*/ 1524000 h 1524000"/>
                <a:gd name="connsiteX0" fmla="*/ 0 w 961249"/>
                <a:gd name="connsiteY0" fmla="*/ 0 h 1524000"/>
                <a:gd name="connsiteX1" fmla="*/ 961249 w 961249"/>
                <a:gd name="connsiteY1" fmla="*/ 1524000 h 1524000"/>
                <a:gd name="connsiteX0" fmla="*/ 0 w 968553"/>
                <a:gd name="connsiteY0" fmla="*/ 0 h 1524000"/>
                <a:gd name="connsiteX1" fmla="*/ 961249 w 968553"/>
                <a:gd name="connsiteY1" fmla="*/ 1524000 h 1524000"/>
                <a:gd name="connsiteX0" fmla="*/ 0 w 968553"/>
                <a:gd name="connsiteY0" fmla="*/ 0 h 1524000"/>
                <a:gd name="connsiteX1" fmla="*/ 961249 w 968553"/>
                <a:gd name="connsiteY1" fmla="*/ 1524000 h 1524000"/>
              </a:gdLst>
              <a:ahLst/>
              <a:cxnLst>
                <a:cxn ang="0">
                  <a:pos x="connsiteX0" y="connsiteY0"/>
                </a:cxn>
                <a:cxn ang="0">
                  <a:pos x="connsiteX1" y="connsiteY1"/>
                </a:cxn>
              </a:cxnLst>
              <a:rect l="l" t="t" r="r" b="b"/>
              <a:pathLst>
                <a:path w="968553" h="1524000">
                  <a:moveTo>
                    <a:pt x="0" y="0"/>
                  </a:moveTo>
                  <a:cubicBezTo>
                    <a:pt x="122373" y="544334"/>
                    <a:pt x="968553" y="1059953"/>
                    <a:pt x="961249" y="1524000"/>
                  </a:cubicBezTo>
                </a:path>
              </a:pathLst>
            </a:cu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Oval 26"/>
            <p:cNvSpPr/>
            <p:nvPr/>
          </p:nvSpPr>
          <p:spPr>
            <a:xfrm>
              <a:off x="3141663" y="3646488"/>
              <a:ext cx="287337" cy="285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7" name="TextBox 27"/>
            <p:cNvSpPr txBox="1">
              <a:spLocks noChangeArrowheads="1"/>
            </p:cNvSpPr>
            <p:nvPr/>
          </p:nvSpPr>
          <p:spPr bwMode="auto">
            <a:xfrm rot="2672104">
              <a:off x="1855788" y="2525713"/>
              <a:ext cx="1249362" cy="250825"/>
            </a:xfrm>
            <a:prstGeom prst="rect">
              <a:avLst/>
            </a:prstGeom>
            <a:noFill/>
            <a:ln w="9525">
              <a:noFill/>
              <a:miter lim="800000"/>
              <a:headEnd/>
              <a:tailEnd/>
            </a:ln>
          </p:spPr>
          <p:txBody>
            <a:bodyPr>
              <a:spAutoFit/>
            </a:bodyPr>
            <a:lstStyle/>
            <a:p>
              <a:r>
                <a:rPr lang="en-US" sz="1400" b="1">
                  <a:solidFill>
                    <a:srgbClr val="00B050"/>
                  </a:solidFill>
                </a:rPr>
                <a:t>0.18D / mm</a:t>
              </a:r>
              <a:endParaRPr lang="en-US" sz="2000" b="1">
                <a:solidFill>
                  <a:srgbClr val="00B050"/>
                </a:solidFill>
              </a:endParaRPr>
            </a:p>
          </p:txBody>
        </p:sp>
        <p:sp>
          <p:nvSpPr>
            <p:cNvPr id="26638" name="TextBox 28"/>
            <p:cNvSpPr txBox="1">
              <a:spLocks noChangeArrowheads="1"/>
            </p:cNvSpPr>
            <p:nvPr/>
          </p:nvSpPr>
          <p:spPr bwMode="auto">
            <a:xfrm rot="2706176">
              <a:off x="1733551" y="2657475"/>
              <a:ext cx="1206500" cy="250825"/>
            </a:xfrm>
            <a:prstGeom prst="rect">
              <a:avLst/>
            </a:prstGeom>
            <a:noFill/>
            <a:ln w="9525">
              <a:noFill/>
              <a:miter lim="800000"/>
              <a:headEnd/>
              <a:tailEnd/>
            </a:ln>
          </p:spPr>
          <p:txBody>
            <a:bodyPr>
              <a:spAutoFit/>
            </a:bodyPr>
            <a:lstStyle/>
            <a:p>
              <a:r>
                <a:rPr lang="en-US" sz="1400" b="1">
                  <a:solidFill>
                    <a:srgbClr val="00B050"/>
                  </a:solidFill>
                </a:rPr>
                <a:t>0.90D total</a:t>
              </a:r>
              <a:endParaRPr lang="en-US" sz="2000" b="1">
                <a:solidFill>
                  <a:srgbClr val="00B050"/>
                </a:solidFill>
              </a:endParaRPr>
            </a:p>
          </p:txBody>
        </p:sp>
        <p:sp>
          <p:nvSpPr>
            <p:cNvPr id="26639" name="TextBox 32"/>
            <p:cNvSpPr txBox="1">
              <a:spLocks noChangeArrowheads="1"/>
            </p:cNvSpPr>
            <p:nvPr/>
          </p:nvSpPr>
          <p:spPr bwMode="auto">
            <a:xfrm>
              <a:off x="1447800" y="1443038"/>
              <a:ext cx="338138" cy="461962"/>
            </a:xfrm>
            <a:prstGeom prst="rect">
              <a:avLst/>
            </a:prstGeom>
            <a:noFill/>
            <a:ln w="9525">
              <a:noFill/>
              <a:miter lim="800000"/>
              <a:headEnd/>
              <a:tailEnd/>
            </a:ln>
          </p:spPr>
          <p:txBody>
            <a:bodyPr wrap="none">
              <a:spAutoFit/>
            </a:bodyPr>
            <a:lstStyle/>
            <a:p>
              <a:r>
                <a:rPr lang="en-US" sz="2400" b="1"/>
                <a:t>+</a:t>
              </a:r>
            </a:p>
          </p:txBody>
        </p:sp>
        <p:sp>
          <p:nvSpPr>
            <p:cNvPr id="26640" name="TextBox 33"/>
            <p:cNvSpPr txBox="1">
              <a:spLocks noChangeArrowheads="1"/>
            </p:cNvSpPr>
            <p:nvPr/>
          </p:nvSpPr>
          <p:spPr bwMode="auto">
            <a:xfrm>
              <a:off x="2971800" y="3943350"/>
              <a:ext cx="733425" cy="400050"/>
            </a:xfrm>
            <a:prstGeom prst="rect">
              <a:avLst/>
            </a:prstGeom>
            <a:noFill/>
            <a:ln w="9525">
              <a:noFill/>
              <a:miter lim="800000"/>
              <a:headEnd/>
              <a:tailEnd/>
            </a:ln>
          </p:spPr>
          <p:txBody>
            <a:bodyPr wrap="none">
              <a:spAutoFit/>
            </a:bodyPr>
            <a:lstStyle/>
            <a:p>
              <a:pPr algn="ctr">
                <a:lnSpc>
                  <a:spcPts val="1200"/>
                </a:lnSpc>
              </a:pPr>
              <a:r>
                <a:rPr lang="en-US" sz="800" b="1"/>
                <a:t>11mm prog</a:t>
              </a:r>
            </a:p>
            <a:p>
              <a:pPr algn="ctr">
                <a:lnSpc>
                  <a:spcPts val="1200"/>
                </a:lnSpc>
              </a:pPr>
              <a:r>
                <a:rPr lang="en-US" sz="800" b="1"/>
                <a:t>17mm MFH</a:t>
              </a:r>
              <a:endParaRPr lang="en-US" sz="1100" b="1"/>
            </a:p>
          </p:txBody>
        </p:sp>
        <p:sp>
          <p:nvSpPr>
            <p:cNvPr id="35" name="Rectangle 34"/>
            <p:cNvSpPr/>
            <p:nvPr/>
          </p:nvSpPr>
          <p:spPr>
            <a:xfrm>
              <a:off x="635000" y="2209800"/>
              <a:ext cx="3657600" cy="381000"/>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6642" name="Group 35"/>
            <p:cNvGrpSpPr>
              <a:grpSpLocks/>
            </p:cNvGrpSpPr>
            <p:nvPr/>
          </p:nvGrpSpPr>
          <p:grpSpPr bwMode="auto">
            <a:xfrm>
              <a:off x="479425" y="2192338"/>
              <a:ext cx="3889375" cy="395287"/>
              <a:chOff x="529742" y="1546527"/>
              <a:chExt cx="1908658" cy="394750"/>
            </a:xfrm>
          </p:grpSpPr>
          <p:cxnSp>
            <p:nvCxnSpPr>
              <p:cNvPr id="37" name="Straight Connector 36"/>
              <p:cNvCxnSpPr/>
              <p:nvPr/>
            </p:nvCxnSpPr>
            <p:spPr>
              <a:xfrm>
                <a:off x="548439" y="1546527"/>
                <a:ext cx="1889961"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9742" y="1941277"/>
                <a:ext cx="1889961"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711200" y="2182813"/>
              <a:ext cx="0" cy="381000"/>
            </a:xfrm>
            <a:prstGeom prst="line">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3568" name="TextBox 42"/>
          <p:cNvSpPr txBox="1">
            <a:spLocks noChangeArrowheads="1"/>
          </p:cNvSpPr>
          <p:nvPr/>
        </p:nvSpPr>
        <p:spPr bwMode="auto">
          <a:xfrm>
            <a:off x="1143000" y="1219200"/>
            <a:ext cx="6694488" cy="369888"/>
          </a:xfrm>
          <a:prstGeom prst="rect">
            <a:avLst/>
          </a:prstGeom>
          <a:noFill/>
          <a:ln w="9525">
            <a:noFill/>
            <a:miter lim="800000"/>
            <a:headEnd/>
            <a:tailEnd/>
          </a:ln>
        </p:spPr>
        <p:txBody>
          <a:bodyPr wrap="none">
            <a:spAutoFit/>
          </a:bodyPr>
          <a:lstStyle/>
          <a:p>
            <a:r>
              <a:rPr lang="en-US" b="1"/>
              <a:t>INTERMEDIATE                                                                 NEAR</a:t>
            </a:r>
          </a:p>
        </p:txBody>
      </p:sp>
      <p:sp>
        <p:nvSpPr>
          <p:cNvPr id="47" name="Rectangle 46"/>
          <p:cNvSpPr/>
          <p:nvPr/>
        </p:nvSpPr>
        <p:spPr>
          <a:xfrm>
            <a:off x="4114800" y="5695950"/>
            <a:ext cx="1795463" cy="261938"/>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2" name="Title 1"/>
          <p:cNvSpPr>
            <a:spLocks noGrp="1"/>
          </p:cNvSpPr>
          <p:nvPr>
            <p:ph type="title"/>
          </p:nvPr>
        </p:nvSpPr>
        <p:spPr/>
        <p:txBody>
          <a:bodyPr/>
          <a:lstStyle/>
          <a:p>
            <a:r>
              <a:rPr lang="en-US"/>
              <a:t>Progression Length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1000"/>
                                        <p:tgtEl>
                                          <p:spTgt spid="23555"/>
                                        </p:tgtEl>
                                      </p:cBhvr>
                                    </p:animEffect>
                                  </p:childTnLst>
                                </p:cTn>
                              </p:par>
                              <p:par>
                                <p:cTn id="8" presetID="16" presetClass="entr" presetSubtype="42" repeatCount="500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outHorizontal)">
                                      <p:cBhvr>
                                        <p:cTn id="10" dur="1000"/>
                                        <p:tgtEl>
                                          <p:spTgt spid="4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568"/>
                                        </p:tgtEl>
                                        <p:attrNameLst>
                                          <p:attrName>style.visibility</p:attrName>
                                        </p:attrNameLst>
                                      </p:cBhvr>
                                      <p:to>
                                        <p:strVal val="visible"/>
                                      </p:to>
                                    </p:set>
                                    <p:animEffect transition="in" filter="fade">
                                      <p:cBhvr>
                                        <p:cTn id="13" dur="1000"/>
                                        <p:tgtEl>
                                          <p:spTgt spid="23568"/>
                                        </p:tgtEl>
                                      </p:cBhvr>
                                    </p:animEffect>
                                  </p:childTnLst>
                                </p:cTn>
                              </p:par>
                              <p:par>
                                <p:cTn id="14" presetID="10" presetClass="entr" presetSubtype="0" fill="hold" nodeType="withEffect">
                                  <p:stCondLst>
                                    <p:cond delay="10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68" grpId="0"/>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Central Zone Width</a:t>
            </a:r>
          </a:p>
        </p:txBody>
      </p:sp>
      <p:sp>
        <p:nvSpPr>
          <p:cNvPr id="95235" name="Rectangle 3"/>
          <p:cNvSpPr>
            <a:spLocks noGrp="1" noChangeArrowheads="1"/>
          </p:cNvSpPr>
          <p:nvPr>
            <p:ph type="body" idx="1"/>
          </p:nvPr>
        </p:nvSpPr>
        <p:spPr/>
        <p:txBody>
          <a:bodyPr/>
          <a:lstStyle/>
          <a:p>
            <a:pPr eaLnBrk="1" hangingPunct="1">
              <a:buFontTx/>
              <a:buNone/>
              <a:defRPr/>
            </a:pPr>
            <a:r>
              <a:rPr lang="en-US" dirty="0" err="1"/>
              <a:t>Foveal</a:t>
            </a:r>
            <a:r>
              <a:rPr lang="en-US" dirty="0"/>
              <a:t> vision width is only 2</a:t>
            </a:r>
            <a:r>
              <a:rPr lang="en-US" dirty="0">
                <a:cs typeface="Arial" charset="0"/>
              </a:rPr>
              <a:t>°</a:t>
            </a:r>
            <a:r>
              <a:rPr lang="en-US" dirty="0"/>
              <a:t> wide</a:t>
            </a:r>
          </a:p>
          <a:p>
            <a:pPr lvl="1" eaLnBrk="1" hangingPunct="1">
              <a:defRPr/>
            </a:pPr>
            <a:r>
              <a:rPr lang="en-US" sz="2400" dirty="0">
                <a:solidFill>
                  <a:schemeClr val="tx1">
                    <a:lumMod val="85000"/>
                    <a:lumOff val="15000"/>
                  </a:schemeClr>
                </a:solidFill>
              </a:rPr>
              <a:t>The area of the lens used for </a:t>
            </a:r>
            <a:r>
              <a:rPr lang="en-US" sz="2400" dirty="0" err="1">
                <a:solidFill>
                  <a:schemeClr val="tx1">
                    <a:lumMod val="85000"/>
                    <a:lumOff val="15000"/>
                  </a:schemeClr>
                </a:solidFill>
              </a:rPr>
              <a:t>foveal</a:t>
            </a:r>
            <a:r>
              <a:rPr lang="en-US" sz="2400" dirty="0">
                <a:solidFill>
                  <a:schemeClr val="tx1">
                    <a:lumMod val="85000"/>
                    <a:lumOff val="15000"/>
                  </a:schemeClr>
                </a:solidFill>
              </a:rPr>
              <a:t> vision must provide the sharpest vision possible</a:t>
            </a:r>
          </a:p>
        </p:txBody>
      </p:sp>
      <p:pic>
        <p:nvPicPr>
          <p:cNvPr id="95236" name="Picture 4" descr="effort"/>
          <p:cNvPicPr>
            <a:picLocks noChangeAspect="1" noChangeArrowheads="1"/>
          </p:cNvPicPr>
          <p:nvPr/>
        </p:nvPicPr>
        <p:blipFill>
          <a:blip r:embed="rId2" cstate="print"/>
          <a:srcRect/>
          <a:stretch>
            <a:fillRect/>
          </a:stretch>
        </p:blipFill>
        <p:spPr bwMode="auto">
          <a:xfrm>
            <a:off x="2590800" y="2886075"/>
            <a:ext cx="3962400" cy="3948113"/>
          </a:xfrm>
          <a:prstGeom prst="rect">
            <a:avLst/>
          </a:prstGeom>
          <a:noFill/>
          <a:ln w="9525">
            <a:noFill/>
            <a:miter lim="800000"/>
            <a:headEnd/>
            <a:tailEnd/>
          </a:ln>
        </p:spPr>
      </p:pic>
      <p:sp>
        <p:nvSpPr>
          <p:cNvPr id="95237" name="Line 5"/>
          <p:cNvSpPr>
            <a:spLocks noChangeShapeType="1"/>
          </p:cNvSpPr>
          <p:nvPr/>
        </p:nvSpPr>
        <p:spPr bwMode="auto">
          <a:xfrm>
            <a:off x="2605088" y="5575300"/>
            <a:ext cx="3944937" cy="1588"/>
          </a:xfrm>
          <a:prstGeom prst="line">
            <a:avLst/>
          </a:prstGeom>
          <a:noFill/>
          <a:ln w="57150">
            <a:solidFill>
              <a:srgbClr val="FF0000"/>
            </a:solidFill>
            <a:prstDash val="sysDot"/>
            <a:round/>
            <a:headEnd/>
            <a:tailEnd/>
          </a:ln>
        </p:spPr>
        <p:txBody>
          <a:bodyPr/>
          <a:lstStyle/>
          <a:p>
            <a:endParaRPr lang="en-US"/>
          </a:p>
        </p:txBody>
      </p:sp>
      <p:sp>
        <p:nvSpPr>
          <p:cNvPr id="95238" name="Line 6"/>
          <p:cNvSpPr>
            <a:spLocks noChangeShapeType="1"/>
          </p:cNvSpPr>
          <p:nvPr/>
        </p:nvSpPr>
        <p:spPr bwMode="auto">
          <a:xfrm>
            <a:off x="4267200" y="2882900"/>
            <a:ext cx="0" cy="3962400"/>
          </a:xfrm>
          <a:prstGeom prst="line">
            <a:avLst/>
          </a:prstGeom>
          <a:noFill/>
          <a:ln w="57150">
            <a:solidFill>
              <a:srgbClr val="FF0000"/>
            </a:solidFill>
            <a:prstDash val="sysDot"/>
            <a:round/>
            <a:headEnd/>
            <a:tailEnd/>
          </a:ln>
        </p:spPr>
        <p:txBody>
          <a:bodyPr/>
          <a:lstStyle/>
          <a:p>
            <a:endParaRPr lang="en-US"/>
          </a:p>
        </p:txBody>
      </p:sp>
      <p:sp>
        <p:nvSpPr>
          <p:cNvPr id="95239" name="Line 7"/>
          <p:cNvSpPr>
            <a:spLocks noChangeShapeType="1"/>
          </p:cNvSpPr>
          <p:nvPr/>
        </p:nvSpPr>
        <p:spPr bwMode="auto">
          <a:xfrm>
            <a:off x="4864100" y="2882900"/>
            <a:ext cx="0" cy="3962400"/>
          </a:xfrm>
          <a:prstGeom prst="line">
            <a:avLst/>
          </a:prstGeom>
          <a:noFill/>
          <a:ln w="57150">
            <a:solidFill>
              <a:srgbClr val="FF0000"/>
            </a:solidFill>
            <a:prstDash val="sysDot"/>
            <a:round/>
            <a:headEnd/>
            <a:tailEnd/>
          </a:ln>
        </p:spPr>
        <p:txBody>
          <a:bodyPr/>
          <a:lstStyle/>
          <a:p>
            <a:endParaRPr lang="en-US"/>
          </a:p>
        </p:txBody>
      </p:sp>
      <p:sp>
        <p:nvSpPr>
          <p:cNvPr id="95240" name="Line 8"/>
          <p:cNvSpPr>
            <a:spLocks noChangeShapeType="1"/>
          </p:cNvSpPr>
          <p:nvPr/>
        </p:nvSpPr>
        <p:spPr bwMode="auto">
          <a:xfrm>
            <a:off x="2590800" y="4811713"/>
            <a:ext cx="3944938" cy="1587"/>
          </a:xfrm>
          <a:prstGeom prst="line">
            <a:avLst/>
          </a:prstGeom>
          <a:noFill/>
          <a:ln w="57150">
            <a:solidFill>
              <a:srgbClr val="FF0000"/>
            </a:solidFill>
            <a:prstDash val="sysDot"/>
            <a:round/>
            <a:headEnd/>
            <a:tailEnd/>
          </a:ln>
        </p:spPr>
        <p:txBody>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5235">
                                            <p:txEl>
                                              <p:pRg st="1" end="1"/>
                                            </p:txEl>
                                          </p:spTgt>
                                        </p:tgtEl>
                                        <p:attrNameLst>
                                          <p:attrName>style.visibility</p:attrName>
                                        </p:attrNameLst>
                                      </p:cBhvr>
                                      <p:to>
                                        <p:strVal val="visible"/>
                                      </p:to>
                                    </p:set>
                                    <p:animEffect transition="in" filter="fade">
                                      <p:cBhvr>
                                        <p:cTn id="10" dur="500"/>
                                        <p:tgtEl>
                                          <p:spTgt spid="9523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5236"/>
                                        </p:tgtEl>
                                        <p:attrNameLst>
                                          <p:attrName>style.visibility</p:attrName>
                                        </p:attrNameLst>
                                      </p:cBhvr>
                                      <p:to>
                                        <p:strVal val="visible"/>
                                      </p:to>
                                    </p:set>
                                    <p:animEffect transition="in" filter="fade">
                                      <p:cBhvr>
                                        <p:cTn id="13" dur="1500"/>
                                        <p:tgtEl>
                                          <p:spTgt spid="95236"/>
                                        </p:tgtEl>
                                      </p:cBhvr>
                                    </p:animEffect>
                                  </p:childTnLst>
                                </p:cTn>
                              </p:par>
                              <p:par>
                                <p:cTn id="14" presetID="16" presetClass="entr" presetSubtype="42" fill="hold" grpId="0" nodeType="withEffect">
                                  <p:stCondLst>
                                    <p:cond delay="1000"/>
                                  </p:stCondLst>
                                  <p:childTnLst>
                                    <p:set>
                                      <p:cBhvr>
                                        <p:cTn id="15" dur="1" fill="hold">
                                          <p:stCondLst>
                                            <p:cond delay="0"/>
                                          </p:stCondLst>
                                        </p:cTn>
                                        <p:tgtEl>
                                          <p:spTgt spid="95238"/>
                                        </p:tgtEl>
                                        <p:attrNameLst>
                                          <p:attrName>style.visibility</p:attrName>
                                        </p:attrNameLst>
                                      </p:cBhvr>
                                      <p:to>
                                        <p:strVal val="visible"/>
                                      </p:to>
                                    </p:set>
                                    <p:animEffect transition="in" filter="barn(outHorizontal)">
                                      <p:cBhvr>
                                        <p:cTn id="16" dur="500"/>
                                        <p:tgtEl>
                                          <p:spTgt spid="95238"/>
                                        </p:tgtEl>
                                      </p:cBhvr>
                                    </p:animEffect>
                                  </p:childTnLst>
                                </p:cTn>
                              </p:par>
                              <p:par>
                                <p:cTn id="17" presetID="16" presetClass="entr" presetSubtype="42" fill="hold" grpId="0" nodeType="withEffect">
                                  <p:stCondLst>
                                    <p:cond delay="1000"/>
                                  </p:stCondLst>
                                  <p:childTnLst>
                                    <p:set>
                                      <p:cBhvr>
                                        <p:cTn id="18" dur="1" fill="hold">
                                          <p:stCondLst>
                                            <p:cond delay="0"/>
                                          </p:stCondLst>
                                        </p:cTn>
                                        <p:tgtEl>
                                          <p:spTgt spid="95239"/>
                                        </p:tgtEl>
                                        <p:attrNameLst>
                                          <p:attrName>style.visibility</p:attrName>
                                        </p:attrNameLst>
                                      </p:cBhvr>
                                      <p:to>
                                        <p:strVal val="visible"/>
                                      </p:to>
                                    </p:set>
                                    <p:animEffect transition="in" filter="barn(outHorizontal)">
                                      <p:cBhvr>
                                        <p:cTn id="19" dur="500"/>
                                        <p:tgtEl>
                                          <p:spTgt spid="95239"/>
                                        </p:tgtEl>
                                      </p:cBhvr>
                                    </p:animEffect>
                                  </p:childTnLst>
                                </p:cTn>
                              </p:par>
                              <p:par>
                                <p:cTn id="20" presetID="16" presetClass="entr" presetSubtype="37" fill="hold" grpId="0" nodeType="withEffect">
                                  <p:stCondLst>
                                    <p:cond delay="1300"/>
                                  </p:stCondLst>
                                  <p:childTnLst>
                                    <p:set>
                                      <p:cBhvr>
                                        <p:cTn id="21" dur="1" fill="hold">
                                          <p:stCondLst>
                                            <p:cond delay="0"/>
                                          </p:stCondLst>
                                        </p:cTn>
                                        <p:tgtEl>
                                          <p:spTgt spid="95237"/>
                                        </p:tgtEl>
                                        <p:attrNameLst>
                                          <p:attrName>style.visibility</p:attrName>
                                        </p:attrNameLst>
                                      </p:cBhvr>
                                      <p:to>
                                        <p:strVal val="visible"/>
                                      </p:to>
                                    </p:set>
                                    <p:animEffect transition="in" filter="barn(outVertical)">
                                      <p:cBhvr>
                                        <p:cTn id="22" dur="500"/>
                                        <p:tgtEl>
                                          <p:spTgt spid="95237"/>
                                        </p:tgtEl>
                                      </p:cBhvr>
                                    </p:animEffect>
                                  </p:childTnLst>
                                </p:cTn>
                              </p:par>
                              <p:par>
                                <p:cTn id="23" presetID="16" presetClass="entr" presetSubtype="37" fill="hold" grpId="0" nodeType="withEffect">
                                  <p:stCondLst>
                                    <p:cond delay="1300"/>
                                  </p:stCondLst>
                                  <p:childTnLst>
                                    <p:set>
                                      <p:cBhvr>
                                        <p:cTn id="24" dur="1" fill="hold">
                                          <p:stCondLst>
                                            <p:cond delay="0"/>
                                          </p:stCondLst>
                                        </p:cTn>
                                        <p:tgtEl>
                                          <p:spTgt spid="95240"/>
                                        </p:tgtEl>
                                        <p:attrNameLst>
                                          <p:attrName>style.visibility</p:attrName>
                                        </p:attrNameLst>
                                      </p:cBhvr>
                                      <p:to>
                                        <p:strVal val="visible"/>
                                      </p:to>
                                    </p:set>
                                    <p:animEffect transition="in" filter="barn(outVertical)">
                                      <p:cBhvr>
                                        <p:cTn id="25"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P spid="95237" grpId="0" animBg="1"/>
      <p:bldP spid="95238" grpId="0" animBg="1"/>
      <p:bldP spid="95239" grpId="0" animBg="1"/>
      <p:bldP spid="952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3276600" y="2895600"/>
            <a:ext cx="3581400" cy="3452813"/>
            <a:chOff x="2064" y="2112"/>
            <a:chExt cx="2256" cy="2175"/>
          </a:xfrm>
        </p:grpSpPr>
        <p:pic>
          <p:nvPicPr>
            <p:cNvPr id="27678" name="Picture 7" descr="graph contour cyl"/>
            <p:cNvPicPr>
              <a:picLocks noChangeAspect="1" noChangeArrowheads="1"/>
            </p:cNvPicPr>
            <p:nvPr/>
          </p:nvPicPr>
          <p:blipFill>
            <a:blip r:embed="rId2" cstate="print">
              <a:lum bright="-25000" contrast="40000"/>
            </a:blip>
            <a:srcRect/>
            <a:stretch>
              <a:fillRect/>
            </a:stretch>
          </p:blipFill>
          <p:spPr bwMode="auto">
            <a:xfrm>
              <a:off x="2064" y="2112"/>
              <a:ext cx="2256" cy="2022"/>
            </a:xfrm>
            <a:prstGeom prst="rect">
              <a:avLst/>
            </a:prstGeom>
            <a:noFill/>
            <a:ln w="9525">
              <a:noFill/>
              <a:miter lim="800000"/>
              <a:headEnd/>
              <a:tailEnd/>
            </a:ln>
          </p:spPr>
        </p:pic>
        <p:sp>
          <p:nvSpPr>
            <p:cNvPr id="27679" name="Text Box 28"/>
            <p:cNvSpPr txBox="1">
              <a:spLocks noChangeArrowheads="1"/>
            </p:cNvSpPr>
            <p:nvPr/>
          </p:nvSpPr>
          <p:spPr bwMode="auto">
            <a:xfrm>
              <a:off x="2824" y="4056"/>
              <a:ext cx="824" cy="231"/>
            </a:xfrm>
            <a:prstGeom prst="rect">
              <a:avLst/>
            </a:prstGeom>
            <a:noFill/>
            <a:ln w="9525">
              <a:noFill/>
              <a:miter lim="800000"/>
              <a:headEnd/>
              <a:tailEnd/>
            </a:ln>
          </p:spPr>
          <p:txBody>
            <a:bodyPr wrap="none">
              <a:spAutoFit/>
            </a:bodyPr>
            <a:lstStyle/>
            <a:p>
              <a:r>
                <a:rPr lang="en-US">
                  <a:solidFill>
                    <a:srgbClr val="FF0000"/>
                  </a:solidFill>
                </a:rPr>
                <a:t>+2.00 ADD</a:t>
              </a:r>
            </a:p>
          </p:txBody>
        </p:sp>
      </p:grpSp>
      <p:grpSp>
        <p:nvGrpSpPr>
          <p:cNvPr id="3" name="Group 30"/>
          <p:cNvGrpSpPr>
            <a:grpSpLocks/>
          </p:cNvGrpSpPr>
          <p:nvPr/>
        </p:nvGrpSpPr>
        <p:grpSpPr bwMode="auto">
          <a:xfrm>
            <a:off x="-50800" y="2895600"/>
            <a:ext cx="3573463" cy="3451225"/>
            <a:chOff x="-32" y="2112"/>
            <a:chExt cx="2251" cy="2174"/>
          </a:xfrm>
        </p:grpSpPr>
        <p:pic>
          <p:nvPicPr>
            <p:cNvPr id="27676" name="Picture 20" descr="graph contour cyl low"/>
            <p:cNvPicPr>
              <a:picLocks noChangeAspect="1" noChangeArrowheads="1"/>
            </p:cNvPicPr>
            <p:nvPr/>
          </p:nvPicPr>
          <p:blipFill>
            <a:blip r:embed="rId3" cstate="print">
              <a:lum bright="-25000" contrast="40000"/>
            </a:blip>
            <a:srcRect/>
            <a:stretch>
              <a:fillRect/>
            </a:stretch>
          </p:blipFill>
          <p:spPr bwMode="auto">
            <a:xfrm>
              <a:off x="-32" y="2112"/>
              <a:ext cx="2251" cy="2018"/>
            </a:xfrm>
            <a:prstGeom prst="rect">
              <a:avLst/>
            </a:prstGeom>
            <a:noFill/>
            <a:ln w="9525">
              <a:noFill/>
              <a:miter lim="800000"/>
              <a:headEnd/>
              <a:tailEnd/>
            </a:ln>
          </p:spPr>
        </p:pic>
        <p:sp>
          <p:nvSpPr>
            <p:cNvPr id="27677" name="Text Box 27"/>
            <p:cNvSpPr txBox="1">
              <a:spLocks noChangeArrowheads="1"/>
            </p:cNvSpPr>
            <p:nvPr/>
          </p:nvSpPr>
          <p:spPr bwMode="auto">
            <a:xfrm>
              <a:off x="712" y="4055"/>
              <a:ext cx="824" cy="231"/>
            </a:xfrm>
            <a:prstGeom prst="rect">
              <a:avLst/>
            </a:prstGeom>
            <a:noFill/>
            <a:ln w="9525">
              <a:noFill/>
              <a:miter lim="800000"/>
              <a:headEnd/>
              <a:tailEnd/>
            </a:ln>
          </p:spPr>
          <p:txBody>
            <a:bodyPr wrap="none">
              <a:spAutoFit/>
            </a:bodyPr>
            <a:lstStyle/>
            <a:p>
              <a:r>
                <a:rPr lang="en-US">
                  <a:solidFill>
                    <a:srgbClr val="FF0000"/>
                  </a:solidFill>
                </a:rPr>
                <a:t>+1.00 ADD</a:t>
              </a:r>
            </a:p>
          </p:txBody>
        </p:sp>
      </p:grpSp>
      <p:sp>
        <p:nvSpPr>
          <p:cNvPr id="27652" name="Rectangle 2"/>
          <p:cNvSpPr>
            <a:spLocks noGrp="1" noChangeArrowheads="1"/>
          </p:cNvSpPr>
          <p:nvPr>
            <p:ph type="title"/>
          </p:nvPr>
        </p:nvSpPr>
        <p:spPr/>
        <p:txBody>
          <a:bodyPr/>
          <a:lstStyle/>
          <a:p>
            <a:pPr eaLnBrk="1" hangingPunct="1"/>
            <a:r>
              <a:rPr lang="en-US"/>
              <a:t>Central Zone Width</a:t>
            </a:r>
          </a:p>
        </p:txBody>
      </p:sp>
      <p:sp>
        <p:nvSpPr>
          <p:cNvPr id="94211" name="Rectangle 3"/>
          <p:cNvSpPr>
            <a:spLocks noGrp="1" noChangeArrowheads="1"/>
          </p:cNvSpPr>
          <p:nvPr>
            <p:ph type="body" idx="1"/>
          </p:nvPr>
        </p:nvSpPr>
        <p:spPr>
          <a:xfrm>
            <a:off x="457200" y="1066800"/>
            <a:ext cx="8458200" cy="4525963"/>
          </a:xfrm>
        </p:spPr>
        <p:txBody>
          <a:bodyPr/>
          <a:lstStyle/>
          <a:p>
            <a:pPr eaLnBrk="1" hangingPunct="1">
              <a:buFontTx/>
              <a:buNone/>
              <a:defRPr/>
            </a:pPr>
            <a:r>
              <a:rPr lang="en-US" dirty="0"/>
              <a:t>PALs must provide </a:t>
            </a:r>
            <a:r>
              <a:rPr lang="en-US" u="sng" dirty="0"/>
              <a:t>binocular</a:t>
            </a:r>
            <a:r>
              <a:rPr lang="en-US" dirty="0"/>
              <a:t> visual width</a:t>
            </a:r>
          </a:p>
          <a:p>
            <a:pPr lvl="1" eaLnBrk="1" hangingPunct="1">
              <a:defRPr/>
            </a:pPr>
            <a:r>
              <a:rPr lang="en-US" dirty="0">
                <a:solidFill>
                  <a:schemeClr val="tx1">
                    <a:lumMod val="85000"/>
                    <a:lumOff val="15000"/>
                  </a:schemeClr>
                </a:solidFill>
              </a:rPr>
              <a:t>Central 24</a:t>
            </a:r>
            <a:r>
              <a:rPr lang="en-US" dirty="0">
                <a:solidFill>
                  <a:schemeClr val="tx1">
                    <a:lumMod val="85000"/>
                    <a:lumOff val="15000"/>
                  </a:schemeClr>
                </a:solidFill>
                <a:cs typeface="Arial" charset="0"/>
              </a:rPr>
              <a:t>°</a:t>
            </a:r>
            <a:r>
              <a:rPr lang="en-US" dirty="0">
                <a:solidFill>
                  <a:schemeClr val="tx1">
                    <a:lumMod val="85000"/>
                    <a:lumOff val="15000"/>
                  </a:schemeClr>
                </a:solidFill>
              </a:rPr>
              <a:t> should have tolerable </a:t>
            </a:r>
            <a:br>
              <a:rPr lang="en-US" dirty="0">
                <a:solidFill>
                  <a:schemeClr val="tx1">
                    <a:lumMod val="85000"/>
                    <a:lumOff val="15000"/>
                  </a:schemeClr>
                </a:solidFill>
              </a:rPr>
            </a:br>
            <a:r>
              <a:rPr lang="en-US" dirty="0">
                <a:solidFill>
                  <a:schemeClr val="tx1">
                    <a:lumMod val="85000"/>
                    <a:lumOff val="15000"/>
                  </a:schemeClr>
                </a:solidFill>
              </a:rPr>
              <a:t>levels of </a:t>
            </a:r>
            <a:r>
              <a:rPr lang="en-US" u="sng" dirty="0">
                <a:solidFill>
                  <a:schemeClr val="tx1">
                    <a:lumMod val="85000"/>
                    <a:lumOff val="15000"/>
                  </a:schemeClr>
                </a:solidFill>
              </a:rPr>
              <a:t>balanced</a:t>
            </a:r>
            <a:r>
              <a:rPr lang="en-US" dirty="0">
                <a:solidFill>
                  <a:schemeClr val="tx1">
                    <a:lumMod val="85000"/>
                    <a:lumOff val="15000"/>
                  </a:schemeClr>
                </a:solidFill>
              </a:rPr>
              <a:t> astigmatism</a:t>
            </a:r>
          </a:p>
        </p:txBody>
      </p:sp>
      <p:grpSp>
        <p:nvGrpSpPr>
          <p:cNvPr id="4" name="Group 37"/>
          <p:cNvGrpSpPr>
            <a:grpSpLocks/>
          </p:cNvGrpSpPr>
          <p:nvPr/>
        </p:nvGrpSpPr>
        <p:grpSpPr bwMode="auto">
          <a:xfrm>
            <a:off x="3873500" y="3268663"/>
            <a:ext cx="2605088" cy="2598737"/>
            <a:chOff x="2440" y="2347"/>
            <a:chExt cx="1641" cy="1637"/>
          </a:xfrm>
        </p:grpSpPr>
        <p:sp>
          <p:nvSpPr>
            <p:cNvPr id="27674" name="Line 9"/>
            <p:cNvSpPr>
              <a:spLocks noChangeShapeType="1"/>
            </p:cNvSpPr>
            <p:nvPr/>
          </p:nvSpPr>
          <p:spPr bwMode="auto">
            <a:xfrm>
              <a:off x="3240" y="2347"/>
              <a:ext cx="1" cy="1637"/>
            </a:xfrm>
            <a:prstGeom prst="line">
              <a:avLst/>
            </a:prstGeom>
            <a:noFill/>
            <a:ln w="9525">
              <a:solidFill>
                <a:srgbClr val="FF0000"/>
              </a:solidFill>
              <a:round/>
              <a:headEnd/>
              <a:tailEnd/>
            </a:ln>
          </p:spPr>
          <p:txBody>
            <a:bodyPr/>
            <a:lstStyle/>
            <a:p>
              <a:endParaRPr lang="en-US"/>
            </a:p>
          </p:txBody>
        </p:sp>
        <p:sp>
          <p:nvSpPr>
            <p:cNvPr id="27675" name="Line 10"/>
            <p:cNvSpPr>
              <a:spLocks noChangeShapeType="1"/>
            </p:cNvSpPr>
            <p:nvPr/>
          </p:nvSpPr>
          <p:spPr bwMode="auto">
            <a:xfrm>
              <a:off x="2440" y="3159"/>
              <a:ext cx="1641" cy="1"/>
            </a:xfrm>
            <a:prstGeom prst="line">
              <a:avLst/>
            </a:prstGeom>
            <a:noFill/>
            <a:ln w="9525">
              <a:solidFill>
                <a:srgbClr val="FF0000"/>
              </a:solidFill>
              <a:round/>
              <a:headEnd/>
              <a:tailEnd/>
            </a:ln>
          </p:spPr>
          <p:txBody>
            <a:bodyPr/>
            <a:lstStyle/>
            <a:p>
              <a:endParaRPr lang="en-US"/>
            </a:p>
          </p:txBody>
        </p:sp>
      </p:grpSp>
      <p:grpSp>
        <p:nvGrpSpPr>
          <p:cNvPr id="5" name="Group 33"/>
          <p:cNvGrpSpPr>
            <a:grpSpLocks/>
          </p:cNvGrpSpPr>
          <p:nvPr/>
        </p:nvGrpSpPr>
        <p:grpSpPr bwMode="auto">
          <a:xfrm>
            <a:off x="4987925" y="3228975"/>
            <a:ext cx="341313" cy="2647950"/>
            <a:chOff x="3142" y="2322"/>
            <a:chExt cx="215" cy="1668"/>
          </a:xfrm>
        </p:grpSpPr>
        <p:sp>
          <p:nvSpPr>
            <p:cNvPr id="27672" name="Line 8"/>
            <p:cNvSpPr>
              <a:spLocks noChangeShapeType="1"/>
            </p:cNvSpPr>
            <p:nvPr/>
          </p:nvSpPr>
          <p:spPr bwMode="auto">
            <a:xfrm>
              <a:off x="3145" y="2322"/>
              <a:ext cx="212" cy="1668"/>
            </a:xfrm>
            <a:prstGeom prst="line">
              <a:avLst/>
            </a:prstGeom>
            <a:noFill/>
            <a:ln w="9525">
              <a:solidFill>
                <a:srgbClr val="018EB1"/>
              </a:solidFill>
              <a:prstDash val="dash"/>
              <a:round/>
              <a:headEnd/>
              <a:tailEnd/>
            </a:ln>
          </p:spPr>
          <p:txBody>
            <a:bodyPr/>
            <a:lstStyle/>
            <a:p>
              <a:endParaRPr lang="en-US"/>
            </a:p>
          </p:txBody>
        </p:sp>
        <p:sp>
          <p:nvSpPr>
            <p:cNvPr id="27673" name="Text Box 11"/>
            <p:cNvSpPr txBox="1">
              <a:spLocks noChangeArrowheads="1"/>
            </p:cNvSpPr>
            <p:nvPr/>
          </p:nvSpPr>
          <p:spPr bwMode="auto">
            <a:xfrm>
              <a:off x="3142" y="3033"/>
              <a:ext cx="200" cy="231"/>
            </a:xfrm>
            <a:prstGeom prst="rect">
              <a:avLst/>
            </a:prstGeom>
            <a:noFill/>
            <a:ln w="9525">
              <a:noFill/>
              <a:miter lim="800000"/>
              <a:headEnd/>
              <a:tailEnd/>
            </a:ln>
          </p:spPr>
          <p:txBody>
            <a:bodyPr wrap="none">
              <a:spAutoFit/>
            </a:bodyPr>
            <a:lstStyle/>
            <a:p>
              <a:r>
                <a:rPr lang="en-US" b="1"/>
                <a:t>+</a:t>
              </a:r>
            </a:p>
          </p:txBody>
        </p:sp>
      </p:grpSp>
      <p:grpSp>
        <p:nvGrpSpPr>
          <p:cNvPr id="6" name="Group 35"/>
          <p:cNvGrpSpPr>
            <a:grpSpLocks/>
          </p:cNvGrpSpPr>
          <p:nvPr/>
        </p:nvGrpSpPr>
        <p:grpSpPr bwMode="auto">
          <a:xfrm>
            <a:off x="4724400" y="3238500"/>
            <a:ext cx="917575" cy="2647950"/>
            <a:chOff x="2976" y="2328"/>
            <a:chExt cx="578" cy="1668"/>
          </a:xfrm>
        </p:grpSpPr>
        <p:sp>
          <p:nvSpPr>
            <p:cNvPr id="27670" name="Line 12"/>
            <p:cNvSpPr>
              <a:spLocks noChangeShapeType="1"/>
            </p:cNvSpPr>
            <p:nvPr/>
          </p:nvSpPr>
          <p:spPr bwMode="auto">
            <a:xfrm>
              <a:off x="2976" y="2346"/>
              <a:ext cx="206" cy="1632"/>
            </a:xfrm>
            <a:prstGeom prst="line">
              <a:avLst/>
            </a:prstGeom>
            <a:noFill/>
            <a:ln w="19050">
              <a:solidFill>
                <a:srgbClr val="018EB1"/>
              </a:solidFill>
              <a:prstDash val="dash"/>
              <a:round/>
              <a:headEnd/>
              <a:tailEnd/>
            </a:ln>
          </p:spPr>
          <p:txBody>
            <a:bodyPr/>
            <a:lstStyle/>
            <a:p>
              <a:endParaRPr lang="en-US"/>
            </a:p>
          </p:txBody>
        </p:sp>
        <p:sp>
          <p:nvSpPr>
            <p:cNvPr id="27671" name="Line 13"/>
            <p:cNvSpPr>
              <a:spLocks noChangeShapeType="1"/>
            </p:cNvSpPr>
            <p:nvPr/>
          </p:nvSpPr>
          <p:spPr bwMode="auto">
            <a:xfrm>
              <a:off x="3340" y="2328"/>
              <a:ext cx="214" cy="1668"/>
            </a:xfrm>
            <a:prstGeom prst="line">
              <a:avLst/>
            </a:prstGeom>
            <a:noFill/>
            <a:ln w="19050">
              <a:solidFill>
                <a:srgbClr val="018EB1"/>
              </a:solidFill>
              <a:prstDash val="dash"/>
              <a:round/>
              <a:headEnd/>
              <a:tailEnd/>
            </a:ln>
          </p:spPr>
          <p:txBody>
            <a:bodyPr/>
            <a:lstStyle/>
            <a:p>
              <a:endParaRPr lang="en-US"/>
            </a:p>
          </p:txBody>
        </p:sp>
      </p:grpSp>
      <p:grpSp>
        <p:nvGrpSpPr>
          <p:cNvPr id="7" name="Group 19"/>
          <p:cNvGrpSpPr>
            <a:grpSpLocks/>
          </p:cNvGrpSpPr>
          <p:nvPr/>
        </p:nvGrpSpPr>
        <p:grpSpPr bwMode="auto">
          <a:xfrm>
            <a:off x="6629400" y="2005013"/>
            <a:ext cx="2489200" cy="4776787"/>
            <a:chOff x="4048" y="1263"/>
            <a:chExt cx="1568" cy="3009"/>
          </a:xfrm>
        </p:grpSpPr>
        <p:pic>
          <p:nvPicPr>
            <p:cNvPr id="27667" name="Picture 4" descr="horizontal movemen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48" y="1263"/>
              <a:ext cx="1568" cy="3009"/>
            </a:xfrm>
            <a:prstGeom prst="rect">
              <a:avLst/>
            </a:prstGeom>
            <a:noFill/>
            <a:ln w="9525">
              <a:noFill/>
              <a:miter lim="800000"/>
              <a:headEnd/>
              <a:tailEnd/>
            </a:ln>
          </p:spPr>
        </p:pic>
        <p:sp>
          <p:nvSpPr>
            <p:cNvPr id="27668" name="Text Box 14"/>
            <p:cNvSpPr txBox="1">
              <a:spLocks noChangeArrowheads="1"/>
            </p:cNvSpPr>
            <p:nvPr/>
          </p:nvSpPr>
          <p:spPr bwMode="auto">
            <a:xfrm>
              <a:off x="4790" y="2423"/>
              <a:ext cx="334" cy="231"/>
            </a:xfrm>
            <a:prstGeom prst="rect">
              <a:avLst/>
            </a:prstGeom>
            <a:noFill/>
            <a:ln w="9525">
              <a:noFill/>
              <a:miter lim="800000"/>
              <a:headEnd/>
              <a:tailEnd/>
            </a:ln>
          </p:spPr>
          <p:txBody>
            <a:bodyPr wrap="none">
              <a:spAutoFit/>
            </a:bodyPr>
            <a:lstStyle/>
            <a:p>
              <a:r>
                <a:rPr lang="en-US"/>
                <a:t>12°</a:t>
              </a:r>
            </a:p>
          </p:txBody>
        </p:sp>
        <p:sp>
          <p:nvSpPr>
            <p:cNvPr id="27669" name="Text Box 15"/>
            <p:cNvSpPr txBox="1">
              <a:spLocks noChangeArrowheads="1"/>
            </p:cNvSpPr>
            <p:nvPr/>
          </p:nvSpPr>
          <p:spPr bwMode="auto">
            <a:xfrm>
              <a:off x="4416" y="2400"/>
              <a:ext cx="334" cy="231"/>
            </a:xfrm>
            <a:prstGeom prst="rect">
              <a:avLst/>
            </a:prstGeom>
            <a:noFill/>
            <a:ln w="9525">
              <a:noFill/>
              <a:miter lim="800000"/>
              <a:headEnd/>
              <a:tailEnd/>
            </a:ln>
          </p:spPr>
          <p:txBody>
            <a:bodyPr wrap="none">
              <a:spAutoFit/>
            </a:bodyPr>
            <a:lstStyle/>
            <a:p>
              <a:r>
                <a:rPr lang="en-US"/>
                <a:t>13°</a:t>
              </a:r>
            </a:p>
          </p:txBody>
        </p:sp>
      </p:grpSp>
      <p:grpSp>
        <p:nvGrpSpPr>
          <p:cNvPr id="8" name="Group 36"/>
          <p:cNvGrpSpPr>
            <a:grpSpLocks/>
          </p:cNvGrpSpPr>
          <p:nvPr/>
        </p:nvGrpSpPr>
        <p:grpSpPr bwMode="auto">
          <a:xfrm>
            <a:off x="544513" y="3249613"/>
            <a:ext cx="2605087" cy="2598737"/>
            <a:chOff x="343" y="2335"/>
            <a:chExt cx="1641" cy="1637"/>
          </a:xfrm>
        </p:grpSpPr>
        <p:sp>
          <p:nvSpPr>
            <p:cNvPr id="27665" name="Line 22"/>
            <p:cNvSpPr>
              <a:spLocks noChangeShapeType="1"/>
            </p:cNvSpPr>
            <p:nvPr/>
          </p:nvSpPr>
          <p:spPr bwMode="auto">
            <a:xfrm>
              <a:off x="1143" y="2335"/>
              <a:ext cx="1" cy="1637"/>
            </a:xfrm>
            <a:prstGeom prst="line">
              <a:avLst/>
            </a:prstGeom>
            <a:noFill/>
            <a:ln w="9525">
              <a:solidFill>
                <a:srgbClr val="FF0000"/>
              </a:solidFill>
              <a:round/>
              <a:headEnd/>
              <a:tailEnd/>
            </a:ln>
          </p:spPr>
          <p:txBody>
            <a:bodyPr/>
            <a:lstStyle/>
            <a:p>
              <a:endParaRPr lang="en-US"/>
            </a:p>
          </p:txBody>
        </p:sp>
        <p:sp>
          <p:nvSpPr>
            <p:cNvPr id="27666" name="Line 23"/>
            <p:cNvSpPr>
              <a:spLocks noChangeShapeType="1"/>
            </p:cNvSpPr>
            <p:nvPr/>
          </p:nvSpPr>
          <p:spPr bwMode="auto">
            <a:xfrm>
              <a:off x="343" y="3147"/>
              <a:ext cx="1641" cy="1"/>
            </a:xfrm>
            <a:prstGeom prst="line">
              <a:avLst/>
            </a:prstGeom>
            <a:noFill/>
            <a:ln w="9525">
              <a:solidFill>
                <a:srgbClr val="FF0000"/>
              </a:solidFill>
              <a:round/>
              <a:headEnd/>
              <a:tailEnd/>
            </a:ln>
          </p:spPr>
          <p:txBody>
            <a:bodyPr/>
            <a:lstStyle/>
            <a:p>
              <a:endParaRPr lang="en-US"/>
            </a:p>
          </p:txBody>
        </p:sp>
      </p:grpSp>
      <p:grpSp>
        <p:nvGrpSpPr>
          <p:cNvPr id="9" name="Group 32"/>
          <p:cNvGrpSpPr>
            <a:grpSpLocks/>
          </p:cNvGrpSpPr>
          <p:nvPr/>
        </p:nvGrpSpPr>
        <p:grpSpPr bwMode="auto">
          <a:xfrm>
            <a:off x="1658938" y="3209925"/>
            <a:ext cx="341312" cy="2647950"/>
            <a:chOff x="1045" y="2310"/>
            <a:chExt cx="215" cy="1668"/>
          </a:xfrm>
        </p:grpSpPr>
        <p:sp>
          <p:nvSpPr>
            <p:cNvPr id="27663" name="Line 21"/>
            <p:cNvSpPr>
              <a:spLocks noChangeShapeType="1"/>
            </p:cNvSpPr>
            <p:nvPr/>
          </p:nvSpPr>
          <p:spPr bwMode="auto">
            <a:xfrm>
              <a:off x="1048" y="2310"/>
              <a:ext cx="212" cy="1668"/>
            </a:xfrm>
            <a:prstGeom prst="line">
              <a:avLst/>
            </a:prstGeom>
            <a:noFill/>
            <a:ln w="9525">
              <a:solidFill>
                <a:srgbClr val="018EB1"/>
              </a:solidFill>
              <a:prstDash val="dash"/>
              <a:round/>
              <a:headEnd/>
              <a:tailEnd/>
            </a:ln>
          </p:spPr>
          <p:txBody>
            <a:bodyPr/>
            <a:lstStyle/>
            <a:p>
              <a:endParaRPr lang="en-US"/>
            </a:p>
          </p:txBody>
        </p:sp>
        <p:sp>
          <p:nvSpPr>
            <p:cNvPr id="27664" name="Text Box 24"/>
            <p:cNvSpPr txBox="1">
              <a:spLocks noChangeArrowheads="1"/>
            </p:cNvSpPr>
            <p:nvPr/>
          </p:nvSpPr>
          <p:spPr bwMode="auto">
            <a:xfrm>
              <a:off x="1045" y="3021"/>
              <a:ext cx="200" cy="231"/>
            </a:xfrm>
            <a:prstGeom prst="rect">
              <a:avLst/>
            </a:prstGeom>
            <a:noFill/>
            <a:ln w="9525">
              <a:noFill/>
              <a:miter lim="800000"/>
              <a:headEnd/>
              <a:tailEnd/>
            </a:ln>
          </p:spPr>
          <p:txBody>
            <a:bodyPr wrap="none">
              <a:spAutoFit/>
            </a:bodyPr>
            <a:lstStyle/>
            <a:p>
              <a:r>
                <a:rPr lang="en-US" b="1"/>
                <a:t>+</a:t>
              </a:r>
            </a:p>
          </p:txBody>
        </p:sp>
      </p:grpSp>
      <p:grpSp>
        <p:nvGrpSpPr>
          <p:cNvPr id="10" name="Group 34"/>
          <p:cNvGrpSpPr>
            <a:grpSpLocks/>
          </p:cNvGrpSpPr>
          <p:nvPr/>
        </p:nvGrpSpPr>
        <p:grpSpPr bwMode="auto">
          <a:xfrm>
            <a:off x="1395413" y="3219450"/>
            <a:ext cx="930275" cy="2647950"/>
            <a:chOff x="879" y="2316"/>
            <a:chExt cx="586" cy="1668"/>
          </a:xfrm>
        </p:grpSpPr>
        <p:sp>
          <p:nvSpPr>
            <p:cNvPr id="27661" name="Line 25"/>
            <p:cNvSpPr>
              <a:spLocks noChangeShapeType="1"/>
            </p:cNvSpPr>
            <p:nvPr/>
          </p:nvSpPr>
          <p:spPr bwMode="auto">
            <a:xfrm>
              <a:off x="879" y="2334"/>
              <a:ext cx="206" cy="1632"/>
            </a:xfrm>
            <a:prstGeom prst="line">
              <a:avLst/>
            </a:prstGeom>
            <a:noFill/>
            <a:ln w="19050">
              <a:solidFill>
                <a:srgbClr val="018EB1"/>
              </a:solidFill>
              <a:prstDash val="dash"/>
              <a:round/>
              <a:headEnd/>
              <a:tailEnd/>
            </a:ln>
          </p:spPr>
          <p:txBody>
            <a:bodyPr/>
            <a:lstStyle/>
            <a:p>
              <a:endParaRPr lang="en-US"/>
            </a:p>
          </p:txBody>
        </p:sp>
        <p:sp>
          <p:nvSpPr>
            <p:cNvPr id="27662" name="Line 26"/>
            <p:cNvSpPr>
              <a:spLocks noChangeShapeType="1"/>
            </p:cNvSpPr>
            <p:nvPr/>
          </p:nvSpPr>
          <p:spPr bwMode="auto">
            <a:xfrm>
              <a:off x="1251" y="2316"/>
              <a:ext cx="214" cy="1668"/>
            </a:xfrm>
            <a:prstGeom prst="line">
              <a:avLst/>
            </a:prstGeom>
            <a:noFill/>
            <a:ln w="19050">
              <a:solidFill>
                <a:srgbClr val="018EB1"/>
              </a:solidFill>
              <a:prstDash val="dash"/>
              <a:round/>
              <a:headEnd/>
              <a:tailEnd/>
            </a:ln>
          </p:spPr>
          <p:txBody>
            <a:bodyP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0"/>
                                        <p:tgtEl>
                                          <p:spTgt spid="94211">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500"/>
                                        <p:tgtEl>
                                          <p:spTgt spid="94211">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8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10" presetClass="entr" presetSubtype="0" fill="hold" nodeType="withEffect">
                                  <p:stCondLst>
                                    <p:cond delay="11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6" presetClass="entr" presetSubtype="42" fill="hold" nodeType="withEffect">
                                  <p:stCondLst>
                                    <p:cond delay="1300"/>
                                  </p:stCondLst>
                                  <p:childTnLst>
                                    <p:set>
                                      <p:cBhvr>
                                        <p:cTn id="21" dur="1" fill="hold">
                                          <p:stCondLst>
                                            <p:cond delay="0"/>
                                          </p:stCondLst>
                                        </p:cTn>
                                        <p:tgtEl>
                                          <p:spTgt spid="9"/>
                                        </p:tgtEl>
                                        <p:attrNameLst>
                                          <p:attrName>style.visibility</p:attrName>
                                        </p:attrNameLst>
                                      </p:cBhvr>
                                      <p:to>
                                        <p:strVal val="visible"/>
                                      </p:to>
                                    </p:set>
                                    <p:animEffect transition="in" filter="barn(outHorizontal)">
                                      <p:cBhvr>
                                        <p:cTn id="22" dur="1000"/>
                                        <p:tgtEl>
                                          <p:spTgt spid="9"/>
                                        </p:tgtEl>
                                      </p:cBhvr>
                                    </p:animEffect>
                                  </p:childTnLst>
                                </p:cTn>
                              </p:par>
                              <p:par>
                                <p:cTn id="23" presetID="16" presetClass="entr" presetSubtype="42" fill="hold" nodeType="withEffect">
                                  <p:stCondLst>
                                    <p:cond delay="1500"/>
                                  </p:stCondLst>
                                  <p:childTnLst>
                                    <p:set>
                                      <p:cBhvr>
                                        <p:cTn id="24" dur="1" fill="hold">
                                          <p:stCondLst>
                                            <p:cond delay="0"/>
                                          </p:stCondLst>
                                        </p:cTn>
                                        <p:tgtEl>
                                          <p:spTgt spid="5"/>
                                        </p:tgtEl>
                                        <p:attrNameLst>
                                          <p:attrName>style.visibility</p:attrName>
                                        </p:attrNameLst>
                                      </p:cBhvr>
                                      <p:to>
                                        <p:strVal val="visible"/>
                                      </p:to>
                                    </p:set>
                                    <p:animEffect transition="in" filter="barn(outHorizontal)">
                                      <p:cBhvr>
                                        <p:cTn id="25" dur="1000"/>
                                        <p:tgtEl>
                                          <p:spTgt spid="5"/>
                                        </p:tgtEl>
                                      </p:cBhvr>
                                    </p:animEffect>
                                  </p:childTnLst>
                                </p:cTn>
                              </p:par>
                              <p:par>
                                <p:cTn id="26" presetID="16" presetClass="entr" presetSubtype="42" fill="hold" nodeType="withEffect">
                                  <p:stCondLst>
                                    <p:cond delay="1700"/>
                                  </p:stCondLst>
                                  <p:childTnLst>
                                    <p:set>
                                      <p:cBhvr>
                                        <p:cTn id="27" dur="1" fill="hold">
                                          <p:stCondLst>
                                            <p:cond delay="0"/>
                                          </p:stCondLst>
                                        </p:cTn>
                                        <p:tgtEl>
                                          <p:spTgt spid="10"/>
                                        </p:tgtEl>
                                        <p:attrNameLst>
                                          <p:attrName>style.visibility</p:attrName>
                                        </p:attrNameLst>
                                      </p:cBhvr>
                                      <p:to>
                                        <p:strVal val="visible"/>
                                      </p:to>
                                    </p:set>
                                    <p:animEffect transition="in" filter="barn(outHorizontal)">
                                      <p:cBhvr>
                                        <p:cTn id="28" dur="1000"/>
                                        <p:tgtEl>
                                          <p:spTgt spid="10"/>
                                        </p:tgtEl>
                                      </p:cBhvr>
                                    </p:animEffect>
                                  </p:childTnLst>
                                </p:cTn>
                              </p:par>
                              <p:par>
                                <p:cTn id="29" presetID="16" presetClass="entr" presetSubtype="42" fill="hold" nodeType="withEffect">
                                  <p:stCondLst>
                                    <p:cond delay="1900"/>
                                  </p:stCondLst>
                                  <p:childTnLst>
                                    <p:set>
                                      <p:cBhvr>
                                        <p:cTn id="30" dur="1" fill="hold">
                                          <p:stCondLst>
                                            <p:cond delay="0"/>
                                          </p:stCondLst>
                                        </p:cTn>
                                        <p:tgtEl>
                                          <p:spTgt spid="6"/>
                                        </p:tgtEl>
                                        <p:attrNameLst>
                                          <p:attrName>style.visibility</p:attrName>
                                        </p:attrNameLst>
                                      </p:cBhvr>
                                      <p:to>
                                        <p:strVal val="visible"/>
                                      </p:to>
                                    </p:set>
                                    <p:animEffect transition="in" filter="barn(outHorizontal)">
                                      <p:cBhvr>
                                        <p:cTn id="31" dur="1000"/>
                                        <p:tgtEl>
                                          <p:spTgt spid="6"/>
                                        </p:tgtEl>
                                      </p:cBhvr>
                                    </p:animEffect>
                                  </p:childTnLst>
                                </p:cTn>
                              </p:par>
                              <p:par>
                                <p:cTn id="32" presetID="6" presetClass="entr" presetSubtype="16" fill="hold" nodeType="withEffect">
                                  <p:stCondLst>
                                    <p:cond delay="210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1000"/>
                                        <p:tgtEl>
                                          <p:spTgt spid="8"/>
                                        </p:tgtEl>
                                      </p:cBhvr>
                                    </p:animEffect>
                                  </p:childTnLst>
                                </p:cTn>
                              </p:par>
                              <p:par>
                                <p:cTn id="35" presetID="6" presetClass="entr" presetSubtype="16" fill="hold" nodeType="withEffect">
                                  <p:stCondLst>
                                    <p:cond delay="230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Central Zone Width</a:t>
            </a:r>
          </a:p>
        </p:txBody>
      </p:sp>
      <p:sp>
        <p:nvSpPr>
          <p:cNvPr id="103427" name="Rectangle 3"/>
          <p:cNvSpPr>
            <a:spLocks noGrp="1" noChangeArrowheads="1"/>
          </p:cNvSpPr>
          <p:nvPr>
            <p:ph type="body" idx="1"/>
          </p:nvPr>
        </p:nvSpPr>
        <p:spPr>
          <a:xfrm>
            <a:off x="228600" y="1447800"/>
            <a:ext cx="8229600" cy="533400"/>
          </a:xfrm>
        </p:spPr>
        <p:txBody>
          <a:bodyPr/>
          <a:lstStyle/>
          <a:p>
            <a:pPr eaLnBrk="1" hangingPunct="1">
              <a:buFontTx/>
              <a:buNone/>
            </a:pPr>
            <a:r>
              <a:rPr lang="en-US" sz="2400" dirty="0"/>
              <a:t>Contour Plots </a:t>
            </a:r>
            <a:r>
              <a:rPr lang="en-US" sz="2400" dirty="0">
                <a:solidFill>
                  <a:srgbClr val="FF0000"/>
                </a:solidFill>
              </a:rPr>
              <a:t>cannot</a:t>
            </a:r>
            <a:r>
              <a:rPr lang="en-US" sz="2400" dirty="0"/>
              <a:t> be used to predict PAL performance</a:t>
            </a:r>
          </a:p>
        </p:txBody>
      </p:sp>
      <p:pic>
        <p:nvPicPr>
          <p:cNvPr id="103428" name="Picture 4" descr="hard"/>
          <p:cNvPicPr>
            <a:picLocks noChangeAspect="1" noChangeArrowheads="1"/>
          </p:cNvPicPr>
          <p:nvPr/>
        </p:nvPicPr>
        <p:blipFill>
          <a:blip r:embed="rId2" cstate="print"/>
          <a:srcRect/>
          <a:stretch>
            <a:fillRect/>
          </a:stretch>
        </p:blipFill>
        <p:spPr bwMode="auto">
          <a:xfrm>
            <a:off x="1066800" y="2057400"/>
            <a:ext cx="3352800" cy="3319463"/>
          </a:xfrm>
          <a:prstGeom prst="rect">
            <a:avLst/>
          </a:prstGeom>
          <a:noFill/>
          <a:ln w="9525">
            <a:noFill/>
            <a:miter lim="800000"/>
            <a:headEnd/>
            <a:tailEnd/>
          </a:ln>
        </p:spPr>
      </p:pic>
      <p:pic>
        <p:nvPicPr>
          <p:cNvPr id="103429" name="Picture 5" descr="soft"/>
          <p:cNvPicPr>
            <a:picLocks noChangeAspect="1" noChangeArrowheads="1"/>
          </p:cNvPicPr>
          <p:nvPr/>
        </p:nvPicPr>
        <p:blipFill>
          <a:blip r:embed="rId3" cstate="print"/>
          <a:srcRect/>
          <a:stretch>
            <a:fillRect/>
          </a:stretch>
        </p:blipFill>
        <p:spPr bwMode="auto">
          <a:xfrm>
            <a:off x="4567238" y="2065338"/>
            <a:ext cx="3357562" cy="3344862"/>
          </a:xfrm>
          <a:prstGeom prst="rect">
            <a:avLst/>
          </a:prstGeom>
          <a:noFill/>
          <a:ln w="9525">
            <a:noFill/>
            <a:miter lim="800000"/>
            <a:headEnd/>
            <a:tailEnd/>
          </a:ln>
        </p:spPr>
      </p:pic>
      <p:sp>
        <p:nvSpPr>
          <p:cNvPr id="103430" name="Text Box 6"/>
          <p:cNvSpPr txBox="1">
            <a:spLocks noChangeArrowheads="1"/>
          </p:cNvSpPr>
          <p:nvPr/>
        </p:nvSpPr>
        <p:spPr bwMode="auto">
          <a:xfrm>
            <a:off x="304800" y="5562600"/>
            <a:ext cx="8839200" cy="708025"/>
          </a:xfrm>
          <a:prstGeom prst="rect">
            <a:avLst/>
          </a:prstGeom>
          <a:noFill/>
          <a:ln w="9525">
            <a:noFill/>
            <a:miter lim="800000"/>
            <a:headEnd/>
            <a:tailEnd/>
          </a:ln>
        </p:spPr>
        <p:txBody>
          <a:bodyPr>
            <a:spAutoFit/>
          </a:bodyPr>
          <a:lstStyle/>
          <a:p>
            <a:pPr>
              <a:defRPr/>
            </a:pPr>
            <a:r>
              <a:rPr lang="en-US" sz="2000" dirty="0">
                <a:solidFill>
                  <a:schemeClr val="tx1">
                    <a:lumMod val="85000"/>
                    <a:lumOff val="15000"/>
                  </a:schemeClr>
                </a:solidFill>
              </a:rPr>
              <a:t>Both of these lenses are ADD +2.00.  Which one has less astigmatism?  Which one has a wider intermediate?  </a:t>
            </a:r>
            <a:r>
              <a:rPr lang="en-US" sz="2000" b="1" i="1" dirty="0">
                <a:solidFill>
                  <a:srgbClr val="FF0000"/>
                </a:solidFill>
              </a:rPr>
              <a:t>Which one is preferred by wearers?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1000"/>
                                        <p:tgtEl>
                                          <p:spTgt spid="10342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103428"/>
                                        </p:tgtEl>
                                        <p:attrNameLst>
                                          <p:attrName>style.visibility</p:attrName>
                                        </p:attrNameLst>
                                      </p:cBhvr>
                                      <p:to>
                                        <p:strVal val="visible"/>
                                      </p:to>
                                    </p:set>
                                    <p:animEffect transition="in" filter="fade">
                                      <p:cBhvr>
                                        <p:cTn id="10" dur="1000"/>
                                        <p:tgtEl>
                                          <p:spTgt spid="103428"/>
                                        </p:tgtEl>
                                      </p:cBhvr>
                                    </p:animEffect>
                                  </p:childTnLst>
                                </p:cTn>
                              </p:par>
                              <p:par>
                                <p:cTn id="11" presetID="10" presetClass="entr" presetSubtype="0" fill="hold" nodeType="withEffect">
                                  <p:stCondLst>
                                    <p:cond delay="1000"/>
                                  </p:stCondLst>
                                  <p:childTnLst>
                                    <p:set>
                                      <p:cBhvr>
                                        <p:cTn id="12" dur="1" fill="hold">
                                          <p:stCondLst>
                                            <p:cond delay="0"/>
                                          </p:stCondLst>
                                        </p:cTn>
                                        <p:tgtEl>
                                          <p:spTgt spid="103429"/>
                                        </p:tgtEl>
                                        <p:attrNameLst>
                                          <p:attrName>style.visibility</p:attrName>
                                        </p:attrNameLst>
                                      </p:cBhvr>
                                      <p:to>
                                        <p:strVal val="visible"/>
                                      </p:to>
                                    </p:set>
                                    <p:animEffect transition="in" filter="fade">
                                      <p:cBhvr>
                                        <p:cTn id="13" dur="1000"/>
                                        <p:tgtEl>
                                          <p:spTgt spid="10342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3430"/>
                                        </p:tgtEl>
                                        <p:attrNameLst>
                                          <p:attrName>style.visibility</p:attrName>
                                        </p:attrNameLst>
                                      </p:cBhvr>
                                      <p:to>
                                        <p:strVal val="visible"/>
                                      </p:to>
                                    </p:set>
                                    <p:animEffect transition="in" filter="fade">
                                      <p:cBhvr>
                                        <p:cTn id="16" dur="20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1034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Central Zone Width</a:t>
            </a:r>
          </a:p>
        </p:txBody>
      </p:sp>
      <p:sp>
        <p:nvSpPr>
          <p:cNvPr id="39939" name="Rectangle 3"/>
          <p:cNvSpPr>
            <a:spLocks noGrp="1" noChangeArrowheads="1"/>
          </p:cNvSpPr>
          <p:nvPr>
            <p:ph type="body" idx="1"/>
          </p:nvPr>
        </p:nvSpPr>
        <p:spPr>
          <a:xfrm>
            <a:off x="228600" y="1447800"/>
            <a:ext cx="8915400" cy="533400"/>
          </a:xfrm>
        </p:spPr>
        <p:txBody>
          <a:bodyPr/>
          <a:lstStyle/>
          <a:p>
            <a:pPr eaLnBrk="1" hangingPunct="1">
              <a:buFontTx/>
              <a:buNone/>
            </a:pPr>
            <a:r>
              <a:rPr lang="en-US" sz="2400"/>
              <a:t>Contour Plots </a:t>
            </a:r>
            <a:r>
              <a:rPr lang="en-US" sz="2400">
                <a:solidFill>
                  <a:srgbClr val="FF0000"/>
                </a:solidFill>
              </a:rPr>
              <a:t>cannot</a:t>
            </a:r>
            <a:r>
              <a:rPr lang="en-US" sz="2400"/>
              <a:t> be used to predict PAL performance</a:t>
            </a:r>
          </a:p>
        </p:txBody>
      </p:sp>
      <p:grpSp>
        <p:nvGrpSpPr>
          <p:cNvPr id="2" name="Group 11"/>
          <p:cNvGrpSpPr>
            <a:grpSpLocks/>
          </p:cNvGrpSpPr>
          <p:nvPr/>
        </p:nvGrpSpPr>
        <p:grpSpPr bwMode="auto">
          <a:xfrm>
            <a:off x="3835400" y="2032000"/>
            <a:ext cx="5138738" cy="4741863"/>
            <a:chOff x="2160" y="1680"/>
            <a:chExt cx="2856" cy="2636"/>
          </a:xfrm>
        </p:grpSpPr>
        <p:pic>
          <p:nvPicPr>
            <p:cNvPr id="39942" name="Picture 6" descr="3DS1"/>
            <p:cNvPicPr>
              <a:picLocks noChangeAspect="1" noChangeArrowheads="1"/>
            </p:cNvPicPr>
            <p:nvPr/>
          </p:nvPicPr>
          <p:blipFill>
            <a:blip r:embed="rId2" cstate="print"/>
            <a:srcRect/>
            <a:stretch>
              <a:fillRect/>
            </a:stretch>
          </p:blipFill>
          <p:spPr bwMode="auto">
            <a:xfrm>
              <a:off x="2160" y="3089"/>
              <a:ext cx="1499" cy="1225"/>
            </a:xfrm>
            <a:prstGeom prst="rect">
              <a:avLst/>
            </a:prstGeom>
            <a:noFill/>
            <a:ln w="9525">
              <a:noFill/>
              <a:miter lim="800000"/>
              <a:headEnd/>
              <a:tailEnd/>
            </a:ln>
          </p:spPr>
        </p:pic>
        <p:pic>
          <p:nvPicPr>
            <p:cNvPr id="39943" name="Picture 7" descr="3DSNL6"/>
            <p:cNvPicPr>
              <a:picLocks noChangeAspect="1" noChangeArrowheads="1"/>
            </p:cNvPicPr>
            <p:nvPr/>
          </p:nvPicPr>
          <p:blipFill>
            <a:blip r:embed="rId3" cstate="print"/>
            <a:srcRect/>
            <a:stretch>
              <a:fillRect/>
            </a:stretch>
          </p:blipFill>
          <p:spPr bwMode="auto">
            <a:xfrm>
              <a:off x="3640" y="3072"/>
              <a:ext cx="1376" cy="1244"/>
            </a:xfrm>
            <a:prstGeom prst="rect">
              <a:avLst/>
            </a:prstGeom>
            <a:noFill/>
            <a:ln w="9525">
              <a:noFill/>
              <a:miter lim="800000"/>
              <a:headEnd/>
              <a:tailEnd/>
            </a:ln>
          </p:spPr>
        </p:pic>
        <p:pic>
          <p:nvPicPr>
            <p:cNvPr id="39944" name="Picture 8" descr="2DSNL6"/>
            <p:cNvPicPr>
              <a:picLocks noChangeAspect="1" noChangeArrowheads="1"/>
            </p:cNvPicPr>
            <p:nvPr/>
          </p:nvPicPr>
          <p:blipFill>
            <a:blip r:embed="rId4" cstate="print"/>
            <a:srcRect/>
            <a:stretch>
              <a:fillRect/>
            </a:stretch>
          </p:blipFill>
          <p:spPr bwMode="auto">
            <a:xfrm>
              <a:off x="3648" y="1680"/>
              <a:ext cx="1368" cy="1424"/>
            </a:xfrm>
            <a:prstGeom prst="rect">
              <a:avLst/>
            </a:prstGeom>
            <a:noFill/>
            <a:ln w="9525">
              <a:noFill/>
              <a:miter lim="800000"/>
              <a:headEnd/>
              <a:tailEnd/>
            </a:ln>
          </p:spPr>
        </p:pic>
        <p:pic>
          <p:nvPicPr>
            <p:cNvPr id="39945" name="Picture 9" descr="2DS1"/>
            <p:cNvPicPr>
              <a:picLocks noChangeAspect="1" noChangeArrowheads="1"/>
            </p:cNvPicPr>
            <p:nvPr/>
          </p:nvPicPr>
          <p:blipFill>
            <a:blip r:embed="rId5" cstate="print"/>
            <a:srcRect/>
            <a:stretch>
              <a:fillRect/>
            </a:stretch>
          </p:blipFill>
          <p:spPr bwMode="auto">
            <a:xfrm>
              <a:off x="2160" y="1681"/>
              <a:ext cx="1499" cy="1436"/>
            </a:xfrm>
            <a:prstGeom prst="rect">
              <a:avLst/>
            </a:prstGeom>
            <a:noFill/>
            <a:ln w="9525">
              <a:noFill/>
              <a:miter lim="800000"/>
              <a:headEnd/>
              <a:tailEnd/>
            </a:ln>
          </p:spPr>
        </p:pic>
      </p:grpSp>
      <p:sp>
        <p:nvSpPr>
          <p:cNvPr id="105482" name="Text Box 10"/>
          <p:cNvSpPr txBox="1">
            <a:spLocks noChangeArrowheads="1"/>
          </p:cNvSpPr>
          <p:nvPr/>
        </p:nvSpPr>
        <p:spPr bwMode="auto">
          <a:xfrm>
            <a:off x="920750" y="3917950"/>
            <a:ext cx="2584450" cy="1739900"/>
          </a:xfrm>
          <a:prstGeom prst="rect">
            <a:avLst/>
          </a:prstGeom>
          <a:noFill/>
          <a:ln w="9525">
            <a:noFill/>
            <a:miter lim="800000"/>
            <a:headEnd/>
            <a:tailEnd/>
          </a:ln>
        </p:spPr>
        <p:txBody>
          <a:bodyPr wrap="none">
            <a:spAutoFit/>
          </a:bodyPr>
          <a:lstStyle/>
          <a:p>
            <a:r>
              <a:rPr lang="en-US" b="1">
                <a:solidFill>
                  <a:schemeClr val="bg2"/>
                </a:solidFill>
              </a:rPr>
              <a:t>Dist Comfort –</a:t>
            </a:r>
            <a:r>
              <a:rPr lang="en-US" b="1"/>
              <a:t>   </a:t>
            </a:r>
            <a:r>
              <a:rPr lang="en-US">
                <a:solidFill>
                  <a:schemeClr val="folHlink"/>
                </a:solidFill>
              </a:rPr>
              <a:t>0.211</a:t>
            </a:r>
          </a:p>
          <a:p>
            <a:r>
              <a:rPr lang="en-US" b="1">
                <a:solidFill>
                  <a:schemeClr val="bg2"/>
                </a:solidFill>
              </a:rPr>
              <a:t>Dist Width –</a:t>
            </a:r>
            <a:r>
              <a:rPr lang="en-US" b="1"/>
              <a:t>       </a:t>
            </a:r>
            <a:r>
              <a:rPr lang="en-US">
                <a:solidFill>
                  <a:srgbClr val="CC0000"/>
                </a:solidFill>
              </a:rPr>
              <a:t>1.000</a:t>
            </a:r>
          </a:p>
          <a:p>
            <a:r>
              <a:rPr lang="en-US" b="1">
                <a:solidFill>
                  <a:schemeClr val="bg2"/>
                </a:solidFill>
              </a:rPr>
              <a:t>Near Comfort –</a:t>
            </a:r>
            <a:r>
              <a:rPr lang="en-US" b="1"/>
              <a:t>  </a:t>
            </a:r>
            <a:r>
              <a:rPr lang="en-US">
                <a:solidFill>
                  <a:schemeClr val="folHlink"/>
                </a:solidFill>
              </a:rPr>
              <a:t>0.547</a:t>
            </a:r>
          </a:p>
          <a:p>
            <a:r>
              <a:rPr lang="en-US" b="1">
                <a:solidFill>
                  <a:schemeClr val="bg2"/>
                </a:solidFill>
              </a:rPr>
              <a:t>Near Width –</a:t>
            </a:r>
            <a:r>
              <a:rPr lang="en-US" b="1"/>
              <a:t>      </a:t>
            </a:r>
            <a:r>
              <a:rPr lang="en-US">
                <a:solidFill>
                  <a:srgbClr val="CC0000"/>
                </a:solidFill>
              </a:rPr>
              <a:t>0.627</a:t>
            </a:r>
          </a:p>
          <a:p>
            <a:r>
              <a:rPr lang="en-US" b="1">
                <a:solidFill>
                  <a:srgbClr val="018EB1"/>
                </a:solidFill>
              </a:rPr>
              <a:t>Change Focus –</a:t>
            </a:r>
            <a:r>
              <a:rPr lang="en-US" b="1"/>
              <a:t> </a:t>
            </a:r>
            <a:r>
              <a:rPr lang="en-US" b="1" i="1">
                <a:solidFill>
                  <a:srgbClr val="008000"/>
                </a:solidFill>
              </a:rPr>
              <a:t>0.029</a:t>
            </a:r>
          </a:p>
          <a:p>
            <a:r>
              <a:rPr lang="en-US" b="1">
                <a:solidFill>
                  <a:schemeClr val="bg2"/>
                </a:solidFill>
              </a:rPr>
              <a:t>Overall –</a:t>
            </a:r>
            <a:r>
              <a:rPr lang="en-US" b="1"/>
              <a:t>             1.000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05482"/>
                                        </p:tgtEl>
                                        <p:attrNameLst>
                                          <p:attrName>style.visibility</p:attrName>
                                        </p:attrNameLst>
                                      </p:cBhvr>
                                      <p:to>
                                        <p:strVal val="visible"/>
                                      </p:to>
                                    </p:set>
                                    <p:animEffect transition="in" filter="fade">
                                      <p:cBhvr>
                                        <p:cTn id="10" dur="10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a:xfrm>
            <a:off x="457200" y="1447800"/>
            <a:ext cx="8686800" cy="4525963"/>
          </a:xfrm>
        </p:spPr>
        <p:txBody>
          <a:bodyPr/>
          <a:lstStyle/>
          <a:p>
            <a:pPr marL="0" indent="0">
              <a:buNone/>
            </a:pPr>
            <a:r>
              <a:rPr lang="en-US" dirty="0">
                <a:solidFill>
                  <a:schemeClr val="tx1"/>
                </a:solidFill>
              </a:rPr>
              <a:t>Walter “Pete” Hanlin employed by </a:t>
            </a:r>
          </a:p>
          <a:p>
            <a:pPr marL="0" indent="0">
              <a:buNone/>
            </a:pPr>
            <a:r>
              <a:rPr lang="en-US" dirty="0">
                <a:solidFill>
                  <a:schemeClr val="tx1"/>
                </a:solidFill>
              </a:rPr>
              <a:t>Essilor of America.</a:t>
            </a:r>
          </a:p>
        </p:txBody>
      </p:sp>
    </p:spTree>
    <p:extLst>
      <p:ext uri="{BB962C8B-B14F-4D97-AF65-F5344CB8AC3E}">
        <p14:creationId xmlns:p14="http://schemas.microsoft.com/office/powerpoint/2010/main" val="127177992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en-US"/>
              <a:t>Binocularity</a:t>
            </a:r>
          </a:p>
        </p:txBody>
      </p:sp>
      <p:sp>
        <p:nvSpPr>
          <p:cNvPr id="72711" name="Rectangle 7"/>
          <p:cNvSpPr>
            <a:spLocks noGrp="1" noChangeArrowheads="1"/>
          </p:cNvSpPr>
          <p:nvPr>
            <p:ph type="body" idx="1"/>
          </p:nvPr>
        </p:nvSpPr>
        <p:spPr/>
        <p:txBody>
          <a:bodyPr/>
          <a:lstStyle/>
          <a:p>
            <a:pPr marL="0" indent="0" eaLnBrk="1" hangingPunct="1">
              <a:buFontTx/>
              <a:buNone/>
              <a:defRPr/>
            </a:pPr>
            <a:r>
              <a:rPr lang="en-US" sz="2800" dirty="0"/>
              <a:t>The optics of a PAL must be similar in </a:t>
            </a:r>
            <a:r>
              <a:rPr lang="en-US" sz="2800" u="sng" dirty="0"/>
              <a:t>every</a:t>
            </a:r>
            <a:r>
              <a:rPr lang="en-US" sz="2800" dirty="0"/>
              <a:t> viewing position</a:t>
            </a:r>
          </a:p>
          <a:p>
            <a:pPr lvl="1" eaLnBrk="1" hangingPunct="1">
              <a:defRPr/>
            </a:pPr>
            <a:r>
              <a:rPr lang="en-US" sz="2400" dirty="0">
                <a:solidFill>
                  <a:schemeClr val="tx1">
                    <a:lumMod val="85000"/>
                    <a:lumOff val="15000"/>
                  </a:schemeClr>
                </a:solidFill>
              </a:rPr>
              <a:t>The eyes must work together to maintain </a:t>
            </a:r>
            <a:r>
              <a:rPr lang="en-US" sz="2400" i="1" dirty="0" err="1">
                <a:solidFill>
                  <a:schemeClr val="tx1">
                    <a:lumMod val="85000"/>
                    <a:lumOff val="15000"/>
                  </a:schemeClr>
                </a:solidFill>
              </a:rPr>
              <a:t>stereopsis</a:t>
            </a:r>
            <a:r>
              <a:rPr lang="en-US" sz="2400" dirty="0">
                <a:solidFill>
                  <a:schemeClr val="tx1">
                    <a:lumMod val="85000"/>
                    <a:lumOff val="15000"/>
                  </a:schemeClr>
                </a:solidFill>
              </a:rPr>
              <a:t> (depth perception)</a:t>
            </a:r>
          </a:p>
        </p:txBody>
      </p:sp>
      <p:grpSp>
        <p:nvGrpSpPr>
          <p:cNvPr id="2" name="Group 8"/>
          <p:cNvGrpSpPr>
            <a:grpSpLocks/>
          </p:cNvGrpSpPr>
          <p:nvPr/>
        </p:nvGrpSpPr>
        <p:grpSpPr bwMode="auto">
          <a:xfrm>
            <a:off x="2667000" y="3505200"/>
            <a:ext cx="4343400" cy="3546475"/>
            <a:chOff x="1680" y="2208"/>
            <a:chExt cx="2736" cy="2234"/>
          </a:xfrm>
        </p:grpSpPr>
        <p:pic>
          <p:nvPicPr>
            <p:cNvPr id="34821" name="Picture 9" descr="balanc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80" y="2208"/>
              <a:ext cx="2736" cy="2234"/>
            </a:xfrm>
            <a:prstGeom prst="rect">
              <a:avLst/>
            </a:prstGeom>
            <a:noFill/>
            <a:ln w="9525">
              <a:noFill/>
              <a:miter lim="800000"/>
              <a:headEnd/>
              <a:tailEnd/>
            </a:ln>
          </p:spPr>
        </p:pic>
        <p:sp>
          <p:nvSpPr>
            <p:cNvPr id="34822" name="Line 10"/>
            <p:cNvSpPr>
              <a:spLocks noChangeShapeType="1"/>
            </p:cNvSpPr>
            <p:nvPr/>
          </p:nvSpPr>
          <p:spPr bwMode="auto">
            <a:xfrm>
              <a:off x="2101" y="2987"/>
              <a:ext cx="587" cy="1045"/>
            </a:xfrm>
            <a:prstGeom prst="line">
              <a:avLst/>
            </a:prstGeom>
            <a:noFill/>
            <a:ln w="28575">
              <a:solidFill>
                <a:srgbClr val="FFCC00"/>
              </a:solidFill>
              <a:round/>
              <a:headEnd/>
              <a:tailEnd/>
            </a:ln>
          </p:spPr>
          <p:txBody>
            <a:bodyPr/>
            <a:lstStyle/>
            <a:p>
              <a:endParaRPr lang="en-US"/>
            </a:p>
          </p:txBody>
        </p:sp>
        <p:sp>
          <p:nvSpPr>
            <p:cNvPr id="34823" name="Line 11"/>
            <p:cNvSpPr>
              <a:spLocks noChangeShapeType="1"/>
            </p:cNvSpPr>
            <p:nvPr/>
          </p:nvSpPr>
          <p:spPr bwMode="auto">
            <a:xfrm flipV="1">
              <a:off x="2736" y="2846"/>
              <a:ext cx="347" cy="1186"/>
            </a:xfrm>
            <a:prstGeom prst="line">
              <a:avLst/>
            </a:prstGeom>
            <a:noFill/>
            <a:ln w="28575">
              <a:solidFill>
                <a:srgbClr val="FFCC00"/>
              </a:solidFill>
              <a:round/>
              <a:headEnd/>
              <a:tailEnd/>
            </a:ln>
          </p:spPr>
          <p:txBody>
            <a:bodyPr/>
            <a:lstStyle/>
            <a:p>
              <a:endParaRPr lang="en-US"/>
            </a:p>
          </p:txBody>
        </p:sp>
        <p:sp>
          <p:nvSpPr>
            <p:cNvPr id="34824" name="Oval 12"/>
            <p:cNvSpPr>
              <a:spLocks noChangeArrowheads="1"/>
            </p:cNvSpPr>
            <p:nvPr/>
          </p:nvSpPr>
          <p:spPr bwMode="auto">
            <a:xfrm>
              <a:off x="2640" y="3983"/>
              <a:ext cx="155" cy="178"/>
            </a:xfrm>
            <a:prstGeom prst="ellipse">
              <a:avLst/>
            </a:prstGeom>
            <a:solidFill>
              <a:srgbClr val="FFCC00"/>
            </a:solidFill>
            <a:ln w="9525">
              <a:solidFill>
                <a:srgbClr val="FFCC00"/>
              </a:solidFill>
              <a:round/>
              <a:headEnd/>
              <a:tailEnd/>
            </a:ln>
          </p:spPr>
          <p:txBody>
            <a:bodyPr wrap="none" anchor="ctr"/>
            <a:lstStyle/>
            <a:p>
              <a:endParaRPr lang="en-US"/>
            </a:p>
          </p:txBody>
        </p:sp>
        <p:sp>
          <p:nvSpPr>
            <p:cNvPr id="34825" name="Line 13"/>
            <p:cNvSpPr>
              <a:spLocks noChangeShapeType="1"/>
            </p:cNvSpPr>
            <p:nvPr/>
          </p:nvSpPr>
          <p:spPr bwMode="auto">
            <a:xfrm>
              <a:off x="2496" y="2925"/>
              <a:ext cx="1480" cy="667"/>
            </a:xfrm>
            <a:prstGeom prst="line">
              <a:avLst/>
            </a:prstGeom>
            <a:noFill/>
            <a:ln w="28575">
              <a:solidFill>
                <a:schemeClr val="folHlink"/>
              </a:solidFill>
              <a:round/>
              <a:headEnd/>
              <a:tailEnd/>
            </a:ln>
          </p:spPr>
          <p:txBody>
            <a:bodyPr/>
            <a:lstStyle/>
            <a:p>
              <a:endParaRPr lang="en-US"/>
            </a:p>
          </p:txBody>
        </p:sp>
        <p:sp>
          <p:nvSpPr>
            <p:cNvPr id="34826" name="Line 14"/>
            <p:cNvSpPr>
              <a:spLocks noChangeShapeType="1"/>
            </p:cNvSpPr>
            <p:nvPr/>
          </p:nvSpPr>
          <p:spPr bwMode="auto">
            <a:xfrm>
              <a:off x="3467" y="2801"/>
              <a:ext cx="520" cy="768"/>
            </a:xfrm>
            <a:prstGeom prst="line">
              <a:avLst/>
            </a:prstGeom>
            <a:noFill/>
            <a:ln w="28575">
              <a:solidFill>
                <a:schemeClr val="folHlink"/>
              </a:solidFill>
              <a:round/>
              <a:headEnd/>
              <a:tailEnd/>
            </a:ln>
          </p:spPr>
          <p:txBody>
            <a:bodyPr/>
            <a:lstStyle/>
            <a:p>
              <a:endParaRPr lang="en-US"/>
            </a:p>
          </p:txBody>
        </p:sp>
        <p:sp>
          <p:nvSpPr>
            <p:cNvPr id="34827" name="Oval 15"/>
            <p:cNvSpPr>
              <a:spLocks noChangeArrowheads="1"/>
            </p:cNvSpPr>
            <p:nvPr/>
          </p:nvSpPr>
          <p:spPr bwMode="auto">
            <a:xfrm>
              <a:off x="3962" y="3540"/>
              <a:ext cx="155" cy="178"/>
            </a:xfrm>
            <a:prstGeom prst="ellipse">
              <a:avLst/>
            </a:prstGeom>
            <a:solidFill>
              <a:schemeClr val="folHlink"/>
            </a:solidFill>
            <a:ln w="9525">
              <a:solidFill>
                <a:schemeClr val="folHlink"/>
              </a:solidFill>
              <a:round/>
              <a:headEnd/>
              <a:tailEnd/>
            </a:ln>
          </p:spPr>
          <p:txBody>
            <a:bodyPr wrap="none" anchor="ct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11">
                                            <p:txEl>
                                              <p:pRg st="0" end="0"/>
                                            </p:txEl>
                                          </p:spTgt>
                                        </p:tgtEl>
                                        <p:attrNameLst>
                                          <p:attrName>style.visibility</p:attrName>
                                        </p:attrNameLst>
                                      </p:cBhvr>
                                      <p:to>
                                        <p:strVal val="visible"/>
                                      </p:to>
                                    </p:set>
                                    <p:animEffect transition="in" filter="fade">
                                      <p:cBhvr>
                                        <p:cTn id="7" dur="1000"/>
                                        <p:tgtEl>
                                          <p:spTgt spid="72711">
                                            <p:txEl>
                                              <p:pRg st="0" end="0"/>
                                            </p:txEl>
                                          </p:spTgt>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72711">
                                            <p:txEl>
                                              <p:pRg st="1" end="1"/>
                                            </p:txEl>
                                          </p:spTgt>
                                        </p:tgtEl>
                                        <p:attrNameLst>
                                          <p:attrName>style.visibility</p:attrName>
                                        </p:attrNameLst>
                                      </p:cBhvr>
                                      <p:to>
                                        <p:strVal val="visible"/>
                                      </p:to>
                                    </p:set>
                                    <p:animEffect transition="in" filter="fade">
                                      <p:cBhvr>
                                        <p:cTn id="10" dur="1000"/>
                                        <p:tgtEl>
                                          <p:spTgt spid="72711">
                                            <p:txEl>
                                              <p:pRg st="1" end="1"/>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44700" y="3429000"/>
            <a:ext cx="5064125" cy="1811338"/>
            <a:chOff x="1288" y="2736"/>
            <a:chExt cx="3190" cy="1141"/>
          </a:xfrm>
        </p:grpSpPr>
        <p:pic>
          <p:nvPicPr>
            <p:cNvPr id="35874" name="Picture 3" descr="graphic-otherPALswim"/>
            <p:cNvPicPr>
              <a:picLocks noChangeAspect="1" noChangeArrowheads="1"/>
            </p:cNvPicPr>
            <p:nvPr/>
          </p:nvPicPr>
          <p:blipFill>
            <a:blip r:embed="rId3" cstate="print"/>
            <a:srcRect/>
            <a:stretch>
              <a:fillRect/>
            </a:stretch>
          </p:blipFill>
          <p:spPr bwMode="auto">
            <a:xfrm>
              <a:off x="1288" y="3168"/>
              <a:ext cx="713" cy="709"/>
            </a:xfrm>
            <a:prstGeom prst="rect">
              <a:avLst/>
            </a:prstGeom>
            <a:noFill/>
            <a:ln w="38100">
              <a:solidFill>
                <a:srgbClr val="000000"/>
              </a:solidFill>
              <a:miter lim="800000"/>
              <a:headEnd/>
              <a:tailEnd/>
            </a:ln>
          </p:spPr>
        </p:pic>
        <p:pic>
          <p:nvPicPr>
            <p:cNvPr id="35875" name="Picture 4" descr="graphic-panamicswim"/>
            <p:cNvPicPr>
              <a:picLocks noChangeAspect="1" noChangeArrowheads="1"/>
            </p:cNvPicPr>
            <p:nvPr/>
          </p:nvPicPr>
          <p:blipFill>
            <a:blip r:embed="rId4" cstate="print"/>
            <a:srcRect/>
            <a:stretch>
              <a:fillRect/>
            </a:stretch>
          </p:blipFill>
          <p:spPr bwMode="auto">
            <a:xfrm>
              <a:off x="3766" y="3171"/>
              <a:ext cx="712" cy="706"/>
            </a:xfrm>
            <a:prstGeom prst="rect">
              <a:avLst/>
            </a:prstGeom>
            <a:noFill/>
            <a:ln w="38100">
              <a:solidFill>
                <a:srgbClr val="000000"/>
              </a:solidFill>
              <a:miter lim="800000"/>
              <a:headEnd/>
              <a:tailEnd/>
            </a:ln>
          </p:spPr>
        </p:pic>
        <p:pic>
          <p:nvPicPr>
            <p:cNvPr id="35876" name="Picture 5" descr="graphic-swimbar"/>
            <p:cNvPicPr>
              <a:picLocks noChangeAspect="1" noChangeArrowheads="1"/>
            </p:cNvPicPr>
            <p:nvPr/>
          </p:nvPicPr>
          <p:blipFill>
            <a:blip r:embed="rId5" cstate="print"/>
            <a:srcRect/>
            <a:stretch>
              <a:fillRect/>
            </a:stretch>
          </p:blipFill>
          <p:spPr bwMode="auto">
            <a:xfrm>
              <a:off x="2003" y="2945"/>
              <a:ext cx="1760" cy="104"/>
            </a:xfrm>
            <a:prstGeom prst="rect">
              <a:avLst/>
            </a:prstGeom>
            <a:noFill/>
            <a:ln w="9525">
              <a:noFill/>
              <a:miter lim="800000"/>
              <a:headEnd/>
              <a:tailEnd/>
            </a:ln>
          </p:spPr>
        </p:pic>
        <p:sp>
          <p:nvSpPr>
            <p:cNvPr id="35877" name="Text Box 6"/>
            <p:cNvSpPr txBox="1">
              <a:spLocks noChangeArrowheads="1"/>
            </p:cNvSpPr>
            <p:nvPr/>
          </p:nvSpPr>
          <p:spPr bwMode="auto">
            <a:xfrm>
              <a:off x="1876" y="2736"/>
              <a:ext cx="1964" cy="231"/>
            </a:xfrm>
            <a:prstGeom prst="rect">
              <a:avLst/>
            </a:prstGeom>
            <a:noFill/>
            <a:ln w="9525">
              <a:noFill/>
              <a:miter lim="800000"/>
              <a:headEnd/>
              <a:tailEnd/>
            </a:ln>
          </p:spPr>
          <p:txBody>
            <a:bodyPr wrap="none">
              <a:spAutoFit/>
            </a:bodyPr>
            <a:lstStyle/>
            <a:p>
              <a:r>
                <a:rPr lang="en-US" b="1">
                  <a:solidFill>
                    <a:srgbClr val="0033CC"/>
                  </a:solidFill>
                </a:rPr>
                <a:t>Dissimilar                 Similar</a:t>
              </a:r>
            </a:p>
          </p:txBody>
        </p:sp>
      </p:grpSp>
      <p:sp>
        <p:nvSpPr>
          <p:cNvPr id="35843" name="Rectangle 11"/>
          <p:cNvSpPr>
            <a:spLocks noGrp="1" noChangeArrowheads="1"/>
          </p:cNvSpPr>
          <p:nvPr>
            <p:ph type="title"/>
          </p:nvPr>
        </p:nvSpPr>
        <p:spPr/>
        <p:txBody>
          <a:bodyPr/>
          <a:lstStyle/>
          <a:p>
            <a:pPr eaLnBrk="1" hangingPunct="1"/>
            <a:r>
              <a:rPr lang="en-US"/>
              <a:t>Binocularity</a:t>
            </a:r>
          </a:p>
        </p:txBody>
      </p:sp>
      <p:sp>
        <p:nvSpPr>
          <p:cNvPr id="74764" name="Rectangle 12"/>
          <p:cNvSpPr>
            <a:spLocks noGrp="1" noChangeArrowheads="1"/>
          </p:cNvSpPr>
          <p:nvPr>
            <p:ph type="body" idx="1"/>
          </p:nvPr>
        </p:nvSpPr>
        <p:spPr>
          <a:xfrm>
            <a:off x="457200" y="1447800"/>
            <a:ext cx="8229600" cy="609600"/>
          </a:xfrm>
        </p:spPr>
        <p:txBody>
          <a:bodyPr/>
          <a:lstStyle/>
          <a:p>
            <a:pPr marL="282575" indent="-282575" eaLnBrk="1" hangingPunct="1">
              <a:buFontTx/>
              <a:buNone/>
            </a:pPr>
            <a:r>
              <a:rPr lang="en-US" sz="2800" i="1"/>
              <a:t>Imbalanced</a:t>
            </a:r>
            <a:r>
              <a:rPr lang="en-US" sz="2800"/>
              <a:t> astigmatism will disrupt vision</a:t>
            </a:r>
            <a:endParaRPr lang="en-US" sz="2800" u="sng"/>
          </a:p>
          <a:p>
            <a:pPr lvl="1" eaLnBrk="1" hangingPunct="1"/>
            <a:endParaRPr lang="en-US" sz="2400"/>
          </a:p>
        </p:txBody>
      </p:sp>
      <p:sp>
        <p:nvSpPr>
          <p:cNvPr id="74765" name="Text Box 13"/>
          <p:cNvSpPr txBox="1">
            <a:spLocks noChangeArrowheads="1"/>
          </p:cNvSpPr>
          <p:nvPr/>
        </p:nvSpPr>
        <p:spPr bwMode="auto">
          <a:xfrm>
            <a:off x="381000" y="5943600"/>
            <a:ext cx="8610600" cy="701675"/>
          </a:xfrm>
          <a:prstGeom prst="rect">
            <a:avLst/>
          </a:prstGeom>
          <a:noFill/>
          <a:ln w="9525">
            <a:noFill/>
            <a:miter lim="800000"/>
            <a:headEnd/>
            <a:tailEnd/>
          </a:ln>
        </p:spPr>
        <p:txBody>
          <a:bodyPr>
            <a:spAutoFit/>
          </a:bodyPr>
          <a:lstStyle/>
          <a:p>
            <a:pPr>
              <a:defRPr/>
            </a:pPr>
            <a:r>
              <a:rPr lang="en-US" sz="2000" dirty="0">
                <a:solidFill>
                  <a:schemeClr val="tx1">
                    <a:lumMod val="85000"/>
                    <a:lumOff val="15000"/>
                  </a:schemeClr>
                </a:solidFill>
              </a:rPr>
              <a:t>Balance of astigmatism throughout the periphery ensures preservation of </a:t>
            </a:r>
            <a:r>
              <a:rPr lang="en-US" sz="2000" b="1" dirty="0" err="1">
                <a:solidFill>
                  <a:schemeClr val="tx1">
                    <a:lumMod val="85000"/>
                    <a:lumOff val="15000"/>
                  </a:schemeClr>
                </a:solidFill>
              </a:rPr>
              <a:t>stereopsis</a:t>
            </a:r>
            <a:r>
              <a:rPr lang="en-US" sz="2000" dirty="0">
                <a:solidFill>
                  <a:schemeClr val="tx1">
                    <a:lumMod val="85000"/>
                    <a:lumOff val="15000"/>
                  </a:schemeClr>
                </a:solidFill>
              </a:rPr>
              <a:t>- alignment of astigmatic axes further enhances binocularity.</a:t>
            </a:r>
            <a:endParaRPr lang="en-US" sz="2000" i="1" dirty="0">
              <a:solidFill>
                <a:schemeClr val="tx1">
                  <a:lumMod val="85000"/>
                  <a:lumOff val="15000"/>
                </a:schemeClr>
              </a:solidFill>
            </a:endParaRPr>
          </a:p>
        </p:txBody>
      </p:sp>
      <p:pic>
        <p:nvPicPr>
          <p:cNvPr id="74766" name="Picture 14" descr="binocularity"/>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59500" y="2286000"/>
            <a:ext cx="2984500" cy="2679700"/>
          </a:xfrm>
          <a:prstGeom prst="rect">
            <a:avLst/>
          </a:prstGeom>
          <a:noFill/>
          <a:ln w="9525">
            <a:noFill/>
            <a:miter lim="800000"/>
            <a:headEnd/>
            <a:tailEnd/>
          </a:ln>
        </p:spPr>
      </p:pic>
      <p:pic>
        <p:nvPicPr>
          <p:cNvPr id="74767" name="Picture 15" descr="binocularity"/>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63" y="2286000"/>
            <a:ext cx="2984500" cy="2679700"/>
          </a:xfrm>
          <a:prstGeom prst="rect">
            <a:avLst/>
          </a:prstGeom>
          <a:noFill/>
          <a:ln w="9525">
            <a:noFill/>
            <a:miter lim="800000"/>
            <a:headEnd/>
            <a:tailEnd/>
          </a:ln>
        </p:spPr>
      </p:pic>
      <p:grpSp>
        <p:nvGrpSpPr>
          <p:cNvPr id="3" name="Group 16"/>
          <p:cNvGrpSpPr>
            <a:grpSpLocks/>
          </p:cNvGrpSpPr>
          <p:nvPr/>
        </p:nvGrpSpPr>
        <p:grpSpPr bwMode="auto">
          <a:xfrm>
            <a:off x="454025" y="2930525"/>
            <a:ext cx="1925638" cy="1606550"/>
            <a:chOff x="334" y="2710"/>
            <a:chExt cx="1213" cy="1012"/>
          </a:xfrm>
        </p:grpSpPr>
        <p:sp>
          <p:nvSpPr>
            <p:cNvPr id="35869" name="Line 17"/>
            <p:cNvSpPr>
              <a:spLocks noChangeShapeType="1"/>
            </p:cNvSpPr>
            <p:nvPr/>
          </p:nvSpPr>
          <p:spPr bwMode="auto">
            <a:xfrm>
              <a:off x="336" y="2880"/>
              <a:ext cx="1203" cy="827"/>
            </a:xfrm>
            <a:prstGeom prst="line">
              <a:avLst/>
            </a:prstGeom>
            <a:noFill/>
            <a:ln w="28575">
              <a:solidFill>
                <a:srgbClr val="008000"/>
              </a:solidFill>
              <a:prstDash val="dash"/>
              <a:round/>
              <a:headEnd/>
              <a:tailEnd/>
            </a:ln>
          </p:spPr>
          <p:txBody>
            <a:bodyPr/>
            <a:lstStyle/>
            <a:p>
              <a:endParaRPr lang="en-US"/>
            </a:p>
          </p:txBody>
        </p:sp>
        <p:sp>
          <p:nvSpPr>
            <p:cNvPr id="35870" name="Line 18"/>
            <p:cNvSpPr>
              <a:spLocks noChangeShapeType="1"/>
            </p:cNvSpPr>
            <p:nvPr/>
          </p:nvSpPr>
          <p:spPr bwMode="auto">
            <a:xfrm>
              <a:off x="1392" y="2736"/>
              <a:ext cx="135" cy="915"/>
            </a:xfrm>
            <a:prstGeom prst="line">
              <a:avLst/>
            </a:prstGeom>
            <a:noFill/>
            <a:ln w="28575">
              <a:solidFill>
                <a:srgbClr val="008000"/>
              </a:solidFill>
              <a:prstDash val="dash"/>
              <a:round/>
              <a:headEnd/>
              <a:tailEnd/>
            </a:ln>
          </p:spPr>
          <p:txBody>
            <a:bodyPr/>
            <a:lstStyle/>
            <a:p>
              <a:endParaRPr lang="en-US"/>
            </a:p>
          </p:txBody>
        </p:sp>
        <p:sp>
          <p:nvSpPr>
            <p:cNvPr id="35871" name="Oval 19"/>
            <p:cNvSpPr>
              <a:spLocks noChangeArrowheads="1"/>
            </p:cNvSpPr>
            <p:nvPr/>
          </p:nvSpPr>
          <p:spPr bwMode="auto">
            <a:xfrm flipH="1">
              <a:off x="334" y="2854"/>
              <a:ext cx="48" cy="74"/>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5872" name="Oval 20"/>
            <p:cNvSpPr>
              <a:spLocks noChangeArrowheads="1"/>
            </p:cNvSpPr>
            <p:nvPr/>
          </p:nvSpPr>
          <p:spPr bwMode="auto">
            <a:xfrm flipH="1">
              <a:off x="1366" y="2710"/>
              <a:ext cx="48" cy="74"/>
            </a:xfrm>
            <a:prstGeom prst="ellipse">
              <a:avLst/>
            </a:prstGeom>
            <a:solidFill>
              <a:schemeClr val="folHlink"/>
            </a:solidFill>
            <a:ln w="9525">
              <a:solidFill>
                <a:schemeClr val="tx1"/>
              </a:solidFill>
              <a:round/>
              <a:headEnd/>
              <a:tailEnd/>
            </a:ln>
          </p:spPr>
          <p:txBody>
            <a:bodyPr wrap="none" anchor="ctr"/>
            <a:lstStyle/>
            <a:p>
              <a:endParaRPr lang="en-US"/>
            </a:p>
          </p:txBody>
        </p:sp>
        <p:sp>
          <p:nvSpPr>
            <p:cNvPr id="35873" name="Oval 21"/>
            <p:cNvSpPr>
              <a:spLocks noChangeArrowheads="1"/>
            </p:cNvSpPr>
            <p:nvPr/>
          </p:nvSpPr>
          <p:spPr bwMode="auto">
            <a:xfrm flipH="1">
              <a:off x="1499" y="3648"/>
              <a:ext cx="48" cy="74"/>
            </a:xfrm>
            <a:prstGeom prst="ellipse">
              <a:avLst/>
            </a:prstGeom>
            <a:solidFill>
              <a:schemeClr val="folHlink"/>
            </a:solidFill>
            <a:ln w="9525">
              <a:solidFill>
                <a:schemeClr val="tx1"/>
              </a:solidFill>
              <a:round/>
              <a:headEnd/>
              <a:tailEnd/>
            </a:ln>
          </p:spPr>
          <p:txBody>
            <a:bodyPr wrap="none" anchor="ctr"/>
            <a:lstStyle/>
            <a:p>
              <a:endParaRPr lang="en-US"/>
            </a:p>
          </p:txBody>
        </p:sp>
      </p:grpSp>
      <p:grpSp>
        <p:nvGrpSpPr>
          <p:cNvPr id="4" name="Group 22"/>
          <p:cNvGrpSpPr>
            <a:grpSpLocks/>
          </p:cNvGrpSpPr>
          <p:nvPr/>
        </p:nvGrpSpPr>
        <p:grpSpPr bwMode="auto">
          <a:xfrm flipH="1">
            <a:off x="6705600" y="2924175"/>
            <a:ext cx="1925638" cy="1606550"/>
            <a:chOff x="3971" y="2208"/>
            <a:chExt cx="1213" cy="1012"/>
          </a:xfrm>
        </p:grpSpPr>
        <p:sp>
          <p:nvSpPr>
            <p:cNvPr id="35864" name="Line 23"/>
            <p:cNvSpPr>
              <a:spLocks noChangeShapeType="1"/>
            </p:cNvSpPr>
            <p:nvPr/>
          </p:nvSpPr>
          <p:spPr bwMode="auto">
            <a:xfrm>
              <a:off x="3973" y="2378"/>
              <a:ext cx="1203" cy="827"/>
            </a:xfrm>
            <a:prstGeom prst="line">
              <a:avLst/>
            </a:prstGeom>
            <a:noFill/>
            <a:ln w="28575">
              <a:solidFill>
                <a:srgbClr val="008000"/>
              </a:solidFill>
              <a:prstDash val="dash"/>
              <a:round/>
              <a:headEnd/>
              <a:tailEnd/>
            </a:ln>
          </p:spPr>
          <p:txBody>
            <a:bodyPr/>
            <a:lstStyle/>
            <a:p>
              <a:endParaRPr lang="en-US"/>
            </a:p>
          </p:txBody>
        </p:sp>
        <p:sp>
          <p:nvSpPr>
            <p:cNvPr id="35865" name="Line 24"/>
            <p:cNvSpPr>
              <a:spLocks noChangeShapeType="1"/>
            </p:cNvSpPr>
            <p:nvPr/>
          </p:nvSpPr>
          <p:spPr bwMode="auto">
            <a:xfrm>
              <a:off x="5029" y="2234"/>
              <a:ext cx="135" cy="915"/>
            </a:xfrm>
            <a:prstGeom prst="line">
              <a:avLst/>
            </a:prstGeom>
            <a:noFill/>
            <a:ln w="28575">
              <a:solidFill>
                <a:srgbClr val="008000"/>
              </a:solidFill>
              <a:prstDash val="dash"/>
              <a:round/>
              <a:headEnd/>
              <a:tailEnd/>
            </a:ln>
          </p:spPr>
          <p:txBody>
            <a:bodyPr/>
            <a:lstStyle/>
            <a:p>
              <a:endParaRPr lang="en-US"/>
            </a:p>
          </p:txBody>
        </p:sp>
        <p:sp>
          <p:nvSpPr>
            <p:cNvPr id="35866" name="Oval 25"/>
            <p:cNvSpPr>
              <a:spLocks noChangeArrowheads="1"/>
            </p:cNvSpPr>
            <p:nvPr/>
          </p:nvSpPr>
          <p:spPr bwMode="auto">
            <a:xfrm flipH="1">
              <a:off x="3971" y="2352"/>
              <a:ext cx="48" cy="74"/>
            </a:xfrm>
            <a:prstGeom prst="ellipse">
              <a:avLst/>
            </a:prstGeom>
            <a:solidFill>
              <a:schemeClr val="folHlink"/>
            </a:solidFill>
            <a:ln w="9525">
              <a:solidFill>
                <a:srgbClr val="008000"/>
              </a:solidFill>
              <a:round/>
              <a:headEnd/>
              <a:tailEnd/>
            </a:ln>
          </p:spPr>
          <p:txBody>
            <a:bodyPr wrap="none" anchor="ctr"/>
            <a:lstStyle/>
            <a:p>
              <a:endParaRPr lang="en-US"/>
            </a:p>
          </p:txBody>
        </p:sp>
        <p:sp>
          <p:nvSpPr>
            <p:cNvPr id="35867" name="Oval 26"/>
            <p:cNvSpPr>
              <a:spLocks noChangeArrowheads="1"/>
            </p:cNvSpPr>
            <p:nvPr/>
          </p:nvSpPr>
          <p:spPr bwMode="auto">
            <a:xfrm flipH="1">
              <a:off x="5003" y="2208"/>
              <a:ext cx="48" cy="74"/>
            </a:xfrm>
            <a:prstGeom prst="ellipse">
              <a:avLst/>
            </a:prstGeom>
            <a:solidFill>
              <a:schemeClr val="folHlink"/>
            </a:solidFill>
            <a:ln w="9525">
              <a:solidFill>
                <a:srgbClr val="008000"/>
              </a:solidFill>
              <a:round/>
              <a:headEnd/>
              <a:tailEnd/>
            </a:ln>
          </p:spPr>
          <p:txBody>
            <a:bodyPr wrap="none" anchor="ctr"/>
            <a:lstStyle/>
            <a:p>
              <a:endParaRPr lang="en-US"/>
            </a:p>
          </p:txBody>
        </p:sp>
        <p:sp>
          <p:nvSpPr>
            <p:cNvPr id="35868" name="Oval 27"/>
            <p:cNvSpPr>
              <a:spLocks noChangeArrowheads="1"/>
            </p:cNvSpPr>
            <p:nvPr/>
          </p:nvSpPr>
          <p:spPr bwMode="auto">
            <a:xfrm flipH="1">
              <a:off x="5136" y="3146"/>
              <a:ext cx="48" cy="74"/>
            </a:xfrm>
            <a:prstGeom prst="ellipse">
              <a:avLst/>
            </a:prstGeom>
            <a:solidFill>
              <a:schemeClr val="folHlink"/>
            </a:solidFill>
            <a:ln w="9525">
              <a:solidFill>
                <a:srgbClr val="008000"/>
              </a:solidFill>
              <a:round/>
              <a:headEnd/>
              <a:tailEnd/>
            </a:ln>
          </p:spPr>
          <p:txBody>
            <a:bodyPr wrap="none" anchor="ctr"/>
            <a:lstStyle/>
            <a:p>
              <a:endParaRPr lang="en-US"/>
            </a:p>
          </p:txBody>
        </p:sp>
      </p:grpSp>
      <p:grpSp>
        <p:nvGrpSpPr>
          <p:cNvPr id="5" name="Group 28"/>
          <p:cNvGrpSpPr>
            <a:grpSpLocks/>
          </p:cNvGrpSpPr>
          <p:nvPr/>
        </p:nvGrpSpPr>
        <p:grpSpPr bwMode="auto">
          <a:xfrm>
            <a:off x="990600" y="2625725"/>
            <a:ext cx="2016125" cy="1776413"/>
            <a:chOff x="672" y="2518"/>
            <a:chExt cx="1270" cy="1119"/>
          </a:xfrm>
        </p:grpSpPr>
        <p:grpSp>
          <p:nvGrpSpPr>
            <p:cNvPr id="35858" name="Group 29"/>
            <p:cNvGrpSpPr>
              <a:grpSpLocks/>
            </p:cNvGrpSpPr>
            <p:nvPr/>
          </p:nvGrpSpPr>
          <p:grpSpPr bwMode="auto">
            <a:xfrm>
              <a:off x="672" y="2518"/>
              <a:ext cx="1248" cy="1082"/>
              <a:chOff x="672" y="2518"/>
              <a:chExt cx="1248" cy="1082"/>
            </a:xfrm>
          </p:grpSpPr>
          <p:sp>
            <p:nvSpPr>
              <p:cNvPr id="35860" name="Line 30"/>
              <p:cNvSpPr>
                <a:spLocks noChangeShapeType="1"/>
              </p:cNvSpPr>
              <p:nvPr/>
            </p:nvSpPr>
            <p:spPr bwMode="auto">
              <a:xfrm>
                <a:off x="720" y="2688"/>
                <a:ext cx="1186" cy="898"/>
              </a:xfrm>
              <a:prstGeom prst="line">
                <a:avLst/>
              </a:prstGeom>
              <a:noFill/>
              <a:ln w="28575">
                <a:solidFill>
                  <a:srgbClr val="0000FF"/>
                </a:solidFill>
                <a:prstDash val="dash"/>
                <a:round/>
                <a:headEnd/>
                <a:tailEnd/>
              </a:ln>
            </p:spPr>
            <p:txBody>
              <a:bodyPr/>
              <a:lstStyle/>
              <a:p>
                <a:endParaRPr lang="en-US"/>
              </a:p>
            </p:txBody>
          </p:sp>
          <p:sp>
            <p:nvSpPr>
              <p:cNvPr id="35861" name="Line 31"/>
              <p:cNvSpPr>
                <a:spLocks noChangeShapeType="1"/>
              </p:cNvSpPr>
              <p:nvPr/>
            </p:nvSpPr>
            <p:spPr bwMode="auto">
              <a:xfrm>
                <a:off x="1776" y="2555"/>
                <a:ext cx="144" cy="1045"/>
              </a:xfrm>
              <a:prstGeom prst="line">
                <a:avLst/>
              </a:prstGeom>
              <a:noFill/>
              <a:ln w="28575">
                <a:solidFill>
                  <a:srgbClr val="0000FF"/>
                </a:solidFill>
                <a:prstDash val="dash"/>
                <a:round/>
                <a:headEnd/>
                <a:tailEnd/>
              </a:ln>
            </p:spPr>
            <p:txBody>
              <a:bodyPr/>
              <a:lstStyle/>
              <a:p>
                <a:endParaRPr lang="en-US"/>
              </a:p>
            </p:txBody>
          </p:sp>
          <p:sp>
            <p:nvSpPr>
              <p:cNvPr id="35862" name="Oval 32"/>
              <p:cNvSpPr>
                <a:spLocks noChangeArrowheads="1"/>
              </p:cNvSpPr>
              <p:nvPr/>
            </p:nvSpPr>
            <p:spPr bwMode="auto">
              <a:xfrm flipH="1">
                <a:off x="672" y="2640"/>
                <a:ext cx="48" cy="74"/>
              </a:xfrm>
              <a:prstGeom prst="ellipse">
                <a:avLst/>
              </a:prstGeom>
              <a:solidFill>
                <a:srgbClr val="0000FF"/>
              </a:solidFill>
              <a:ln w="9525">
                <a:solidFill>
                  <a:schemeClr val="tx1"/>
                </a:solidFill>
                <a:round/>
                <a:headEnd/>
                <a:tailEnd/>
              </a:ln>
            </p:spPr>
            <p:txBody>
              <a:bodyPr wrap="none" anchor="ctr"/>
              <a:lstStyle/>
              <a:p>
                <a:endParaRPr lang="en-US"/>
              </a:p>
            </p:txBody>
          </p:sp>
          <p:sp>
            <p:nvSpPr>
              <p:cNvPr id="35863" name="Oval 33"/>
              <p:cNvSpPr>
                <a:spLocks noChangeArrowheads="1"/>
              </p:cNvSpPr>
              <p:nvPr/>
            </p:nvSpPr>
            <p:spPr bwMode="auto">
              <a:xfrm flipH="1">
                <a:off x="1750" y="2518"/>
                <a:ext cx="48" cy="74"/>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35859" name="Oval 34"/>
            <p:cNvSpPr>
              <a:spLocks noChangeArrowheads="1"/>
            </p:cNvSpPr>
            <p:nvPr/>
          </p:nvSpPr>
          <p:spPr bwMode="auto">
            <a:xfrm flipH="1">
              <a:off x="1894" y="3563"/>
              <a:ext cx="48" cy="74"/>
            </a:xfrm>
            <a:prstGeom prst="ellipse">
              <a:avLst/>
            </a:prstGeom>
            <a:solidFill>
              <a:srgbClr val="0000FF"/>
            </a:solidFill>
            <a:ln w="9525">
              <a:solidFill>
                <a:schemeClr val="tx1"/>
              </a:solidFill>
              <a:round/>
              <a:headEnd/>
              <a:tailEnd/>
            </a:ln>
          </p:spPr>
          <p:txBody>
            <a:bodyPr wrap="none" anchor="ctr"/>
            <a:lstStyle/>
            <a:p>
              <a:endParaRPr lang="en-US"/>
            </a:p>
          </p:txBody>
        </p:sp>
      </p:grpSp>
      <p:grpSp>
        <p:nvGrpSpPr>
          <p:cNvPr id="7" name="Group 35"/>
          <p:cNvGrpSpPr>
            <a:grpSpLocks/>
          </p:cNvGrpSpPr>
          <p:nvPr/>
        </p:nvGrpSpPr>
        <p:grpSpPr bwMode="auto">
          <a:xfrm flipH="1">
            <a:off x="6248400" y="2625725"/>
            <a:ext cx="2016125" cy="1776413"/>
            <a:chOff x="672" y="2518"/>
            <a:chExt cx="1270" cy="1119"/>
          </a:xfrm>
        </p:grpSpPr>
        <p:grpSp>
          <p:nvGrpSpPr>
            <p:cNvPr id="35852" name="Group 36"/>
            <p:cNvGrpSpPr>
              <a:grpSpLocks/>
            </p:cNvGrpSpPr>
            <p:nvPr/>
          </p:nvGrpSpPr>
          <p:grpSpPr bwMode="auto">
            <a:xfrm>
              <a:off x="672" y="2518"/>
              <a:ext cx="1248" cy="1082"/>
              <a:chOff x="672" y="2518"/>
              <a:chExt cx="1248" cy="1082"/>
            </a:xfrm>
          </p:grpSpPr>
          <p:sp>
            <p:nvSpPr>
              <p:cNvPr id="35854" name="Line 37"/>
              <p:cNvSpPr>
                <a:spLocks noChangeShapeType="1"/>
              </p:cNvSpPr>
              <p:nvPr/>
            </p:nvSpPr>
            <p:spPr bwMode="auto">
              <a:xfrm>
                <a:off x="720" y="2688"/>
                <a:ext cx="1186" cy="898"/>
              </a:xfrm>
              <a:prstGeom prst="line">
                <a:avLst/>
              </a:prstGeom>
              <a:noFill/>
              <a:ln w="28575">
                <a:solidFill>
                  <a:srgbClr val="0000FF"/>
                </a:solidFill>
                <a:prstDash val="dash"/>
                <a:round/>
                <a:headEnd/>
                <a:tailEnd/>
              </a:ln>
            </p:spPr>
            <p:txBody>
              <a:bodyPr/>
              <a:lstStyle/>
              <a:p>
                <a:endParaRPr lang="en-US"/>
              </a:p>
            </p:txBody>
          </p:sp>
          <p:sp>
            <p:nvSpPr>
              <p:cNvPr id="35855" name="Line 38"/>
              <p:cNvSpPr>
                <a:spLocks noChangeShapeType="1"/>
              </p:cNvSpPr>
              <p:nvPr/>
            </p:nvSpPr>
            <p:spPr bwMode="auto">
              <a:xfrm>
                <a:off x="1776" y="2555"/>
                <a:ext cx="144" cy="1045"/>
              </a:xfrm>
              <a:prstGeom prst="line">
                <a:avLst/>
              </a:prstGeom>
              <a:noFill/>
              <a:ln w="28575">
                <a:solidFill>
                  <a:srgbClr val="0000FF"/>
                </a:solidFill>
                <a:prstDash val="dash"/>
                <a:round/>
                <a:headEnd/>
                <a:tailEnd/>
              </a:ln>
            </p:spPr>
            <p:txBody>
              <a:bodyPr/>
              <a:lstStyle/>
              <a:p>
                <a:endParaRPr lang="en-US"/>
              </a:p>
            </p:txBody>
          </p:sp>
          <p:sp>
            <p:nvSpPr>
              <p:cNvPr id="35856" name="Oval 39"/>
              <p:cNvSpPr>
                <a:spLocks noChangeArrowheads="1"/>
              </p:cNvSpPr>
              <p:nvPr/>
            </p:nvSpPr>
            <p:spPr bwMode="auto">
              <a:xfrm flipH="1">
                <a:off x="672" y="2640"/>
                <a:ext cx="48" cy="74"/>
              </a:xfrm>
              <a:prstGeom prst="ellipse">
                <a:avLst/>
              </a:prstGeom>
              <a:solidFill>
                <a:srgbClr val="0000FF"/>
              </a:solidFill>
              <a:ln w="9525">
                <a:solidFill>
                  <a:schemeClr val="tx1"/>
                </a:solidFill>
                <a:round/>
                <a:headEnd/>
                <a:tailEnd/>
              </a:ln>
            </p:spPr>
            <p:txBody>
              <a:bodyPr wrap="none" anchor="ctr"/>
              <a:lstStyle/>
              <a:p>
                <a:endParaRPr lang="en-US"/>
              </a:p>
            </p:txBody>
          </p:sp>
          <p:sp>
            <p:nvSpPr>
              <p:cNvPr id="35857" name="Oval 40"/>
              <p:cNvSpPr>
                <a:spLocks noChangeArrowheads="1"/>
              </p:cNvSpPr>
              <p:nvPr/>
            </p:nvSpPr>
            <p:spPr bwMode="auto">
              <a:xfrm flipH="1">
                <a:off x="1750" y="2518"/>
                <a:ext cx="48" cy="74"/>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35853" name="Oval 41"/>
            <p:cNvSpPr>
              <a:spLocks noChangeArrowheads="1"/>
            </p:cNvSpPr>
            <p:nvPr/>
          </p:nvSpPr>
          <p:spPr bwMode="auto">
            <a:xfrm flipH="1">
              <a:off x="1894" y="3563"/>
              <a:ext cx="48" cy="74"/>
            </a:xfrm>
            <a:prstGeom prst="ellipse">
              <a:avLst/>
            </a:prstGeom>
            <a:solidFill>
              <a:srgbClr val="0000FF"/>
            </a:solidFill>
            <a:ln w="9525">
              <a:solidFill>
                <a:schemeClr val="tx1"/>
              </a:solidFill>
              <a:round/>
              <a:headEnd/>
              <a:tailEnd/>
            </a:ln>
          </p:spPr>
          <p:txBody>
            <a:bodyPr wrap="none" anchor="ct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64">
                                            <p:txEl>
                                              <p:pRg st="0" end="0"/>
                                            </p:txEl>
                                          </p:spTgt>
                                        </p:tgtEl>
                                        <p:attrNameLst>
                                          <p:attrName>style.visibility</p:attrName>
                                        </p:attrNameLst>
                                      </p:cBhvr>
                                      <p:to>
                                        <p:strVal val="visible"/>
                                      </p:to>
                                    </p:set>
                                    <p:animEffect transition="in" filter="fade">
                                      <p:cBhvr>
                                        <p:cTn id="7" dur="1000"/>
                                        <p:tgtEl>
                                          <p:spTgt spid="74764">
                                            <p:txEl>
                                              <p:pRg st="0" end="0"/>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74767"/>
                                        </p:tgtEl>
                                        <p:attrNameLst>
                                          <p:attrName>style.visibility</p:attrName>
                                        </p:attrNameLst>
                                      </p:cBhvr>
                                      <p:to>
                                        <p:strVal val="visible"/>
                                      </p:to>
                                    </p:set>
                                    <p:animEffect transition="in" filter="fade">
                                      <p:cBhvr>
                                        <p:cTn id="10" dur="1000"/>
                                        <p:tgtEl>
                                          <p:spTgt spid="74767"/>
                                        </p:tgtEl>
                                      </p:cBhvr>
                                    </p:animEffect>
                                  </p:childTnLst>
                                </p:cTn>
                              </p:par>
                              <p:par>
                                <p:cTn id="11" presetID="10" presetClass="entr" presetSubtype="0" fill="hold" nodeType="withEffect">
                                  <p:stCondLst>
                                    <p:cond delay="600"/>
                                  </p:stCondLst>
                                  <p:childTnLst>
                                    <p:set>
                                      <p:cBhvr>
                                        <p:cTn id="12" dur="1" fill="hold">
                                          <p:stCondLst>
                                            <p:cond delay="0"/>
                                          </p:stCondLst>
                                        </p:cTn>
                                        <p:tgtEl>
                                          <p:spTgt spid="74766"/>
                                        </p:tgtEl>
                                        <p:attrNameLst>
                                          <p:attrName>style.visibility</p:attrName>
                                        </p:attrNameLst>
                                      </p:cBhvr>
                                      <p:to>
                                        <p:strVal val="visible"/>
                                      </p:to>
                                    </p:set>
                                    <p:animEffect transition="in" filter="fade">
                                      <p:cBhvr>
                                        <p:cTn id="13" dur="1000"/>
                                        <p:tgtEl>
                                          <p:spTgt spid="74766"/>
                                        </p:tgtEl>
                                      </p:cBhvr>
                                    </p:animEffect>
                                  </p:childTnLst>
                                </p:cTn>
                              </p:par>
                              <p:par>
                                <p:cTn id="14" presetID="10" presetClass="entr" presetSubtype="0"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74765"/>
                                        </p:tgtEl>
                                        <p:attrNameLst>
                                          <p:attrName>style.visibility</p:attrName>
                                        </p:attrNameLst>
                                      </p:cBhvr>
                                      <p:to>
                                        <p:strVal val="visible"/>
                                      </p:to>
                                    </p:set>
                                    <p:animEffect transition="in" filter="fade">
                                      <p:cBhvr>
                                        <p:cTn id="19" dur="1000"/>
                                        <p:tgtEl>
                                          <p:spTgt spid="74765"/>
                                        </p:tgtEl>
                                      </p:cBhvr>
                                    </p:animEffect>
                                  </p:childTnLst>
                                </p:cTn>
                              </p:par>
                              <p:par>
                                <p:cTn id="20" presetID="22" presetClass="entr" presetSubtype="1" fill="hold" nodeType="withEffect">
                                  <p:stCondLst>
                                    <p:cond delay="180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par>
                                <p:cTn id="23" presetID="22" presetClass="entr" presetSubtype="1" fill="hold" nodeType="withEffect">
                                  <p:stCondLst>
                                    <p:cond delay="180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1000"/>
                                        <p:tgtEl>
                                          <p:spTgt spid="4"/>
                                        </p:tgtEl>
                                      </p:cBhvr>
                                    </p:animEffect>
                                  </p:childTnLst>
                                </p:cTn>
                              </p:par>
                              <p:par>
                                <p:cTn id="26" presetID="22" presetClass="entr" presetSubtype="1" fill="hold" nodeType="withEffect">
                                  <p:stCondLst>
                                    <p:cond delay="340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1000"/>
                                        <p:tgtEl>
                                          <p:spTgt spid="5"/>
                                        </p:tgtEl>
                                      </p:cBhvr>
                                    </p:animEffect>
                                  </p:childTnLst>
                                </p:cTn>
                              </p:par>
                              <p:par>
                                <p:cTn id="29" presetID="22" presetClass="entr" presetSubtype="1" fill="hold" nodeType="withEffect">
                                  <p:stCondLst>
                                    <p:cond delay="340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1000"/>
                                        <p:tgtEl>
                                          <p:spTgt spid="7"/>
                                        </p:tgtEl>
                                      </p:cBhvr>
                                    </p:animEffect>
                                  </p:childTnLst>
                                </p:cTn>
                              </p:par>
                              <p:par>
                                <p:cTn id="32" presetID="10" presetClass="exit" presetSubtype="0" fill="hold" nodeType="withEffect">
                                  <p:stCondLst>
                                    <p:cond delay="2800"/>
                                  </p:stCondLst>
                                  <p:childTnLst>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10" presetClass="exit" presetSubtype="0" fill="hold" nodeType="withEffect">
                                  <p:stCondLst>
                                    <p:cond delay="2800"/>
                                  </p:stCondLst>
                                  <p:childTnLst>
                                    <p:animEffect transition="out" filter="fade">
                                      <p:cBhvr>
                                        <p:cTn id="36" dur="1000"/>
                                        <p:tgtEl>
                                          <p:spTgt spid="4"/>
                                        </p:tgtEl>
                                      </p:cBhvr>
                                    </p:animEffect>
                                    <p:set>
                                      <p:cBhvr>
                                        <p:cTn id="3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4" grpId="0" build="p"/>
      <p:bldP spid="747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p:txBody>
          <a:bodyPr/>
          <a:lstStyle/>
          <a:p>
            <a:pPr eaLnBrk="1" hangingPunct="1"/>
            <a:r>
              <a:rPr lang="en-US"/>
              <a:t>Near Vision Positioning</a:t>
            </a:r>
          </a:p>
        </p:txBody>
      </p:sp>
      <p:sp>
        <p:nvSpPr>
          <p:cNvPr id="70666" name="Rectangle 10"/>
          <p:cNvSpPr>
            <a:spLocks noGrp="1" noChangeArrowheads="1"/>
          </p:cNvSpPr>
          <p:nvPr>
            <p:ph type="body" idx="1"/>
          </p:nvPr>
        </p:nvSpPr>
        <p:spPr/>
        <p:txBody>
          <a:bodyPr/>
          <a:lstStyle/>
          <a:p>
            <a:pPr marL="282575" indent="-282575" eaLnBrk="1" hangingPunct="1">
              <a:buFontTx/>
              <a:buNone/>
              <a:defRPr/>
            </a:pPr>
            <a:r>
              <a:rPr lang="en-US" dirty="0"/>
              <a:t>The near zone must be optimally placed</a:t>
            </a:r>
          </a:p>
          <a:p>
            <a:pPr lvl="1" eaLnBrk="1" hangingPunct="1">
              <a:defRPr/>
            </a:pPr>
            <a:r>
              <a:rPr lang="en-US" sz="2400" dirty="0">
                <a:solidFill>
                  <a:schemeClr val="tx1">
                    <a:lumMod val="85000"/>
                    <a:lumOff val="15000"/>
                  </a:schemeClr>
                </a:solidFill>
              </a:rPr>
              <a:t>Reading power must be vertically accessible</a:t>
            </a:r>
          </a:p>
          <a:p>
            <a:pPr lvl="1" eaLnBrk="1" hangingPunct="1">
              <a:defRPr/>
            </a:pPr>
            <a:r>
              <a:rPr lang="en-US" sz="2400" dirty="0">
                <a:solidFill>
                  <a:schemeClr val="tx1">
                    <a:lumMod val="85000"/>
                    <a:lumOff val="15000"/>
                  </a:schemeClr>
                </a:solidFill>
              </a:rPr>
              <a:t>Near zone must be centered in front of the eye</a:t>
            </a:r>
          </a:p>
        </p:txBody>
      </p:sp>
      <p:pic>
        <p:nvPicPr>
          <p:cNvPr id="71080" name="Picture 424" descr="var inset length"/>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6600" y="2895600"/>
            <a:ext cx="2590800" cy="3886200"/>
          </a:xfrm>
          <a:prstGeom prst="rect">
            <a:avLst/>
          </a:prstGeom>
          <a:noFill/>
          <a:ln w="9525">
            <a:noFill/>
            <a:miter lim="800000"/>
            <a:headEnd/>
            <a:tailEnd/>
          </a:ln>
        </p:spPr>
      </p:pic>
      <p:cxnSp>
        <p:nvCxnSpPr>
          <p:cNvPr id="8" name="Straight Connector 7"/>
          <p:cNvCxnSpPr/>
          <p:nvPr/>
        </p:nvCxnSpPr>
        <p:spPr>
          <a:xfrm>
            <a:off x="3810000" y="3657600"/>
            <a:ext cx="1143000" cy="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3657600"/>
            <a:ext cx="0" cy="2286000"/>
          </a:xfrm>
          <a:prstGeom prst="line">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66">
                                            <p:txEl>
                                              <p:pRg st="0" end="0"/>
                                            </p:txEl>
                                          </p:spTgt>
                                        </p:tgtEl>
                                        <p:attrNameLst>
                                          <p:attrName>style.visibility</p:attrName>
                                        </p:attrNameLst>
                                      </p:cBhvr>
                                      <p:to>
                                        <p:strVal val="visible"/>
                                      </p:to>
                                    </p:set>
                                    <p:animEffect transition="in" filter="fade">
                                      <p:cBhvr>
                                        <p:cTn id="7" dur="1000"/>
                                        <p:tgtEl>
                                          <p:spTgt spid="706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080"/>
                                        </p:tgtEl>
                                        <p:attrNameLst>
                                          <p:attrName>style.visibility</p:attrName>
                                        </p:attrNameLst>
                                      </p:cBhvr>
                                      <p:to>
                                        <p:strVal val="visible"/>
                                      </p:to>
                                    </p:set>
                                    <p:animEffect transition="in" filter="fade">
                                      <p:cBhvr>
                                        <p:cTn id="10" dur="1000"/>
                                        <p:tgtEl>
                                          <p:spTgt spid="7108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70666">
                                            <p:txEl>
                                              <p:pRg st="1" end="1"/>
                                            </p:txEl>
                                          </p:spTgt>
                                        </p:tgtEl>
                                        <p:attrNameLst>
                                          <p:attrName>style.visibility</p:attrName>
                                        </p:attrNameLst>
                                      </p:cBhvr>
                                      <p:to>
                                        <p:strVal val="visible"/>
                                      </p:to>
                                    </p:set>
                                    <p:animEffect transition="in" filter="fade">
                                      <p:cBhvr>
                                        <p:cTn id="13" dur="1000"/>
                                        <p:tgtEl>
                                          <p:spTgt spid="70666">
                                            <p:txEl>
                                              <p:pRg st="1" end="1"/>
                                            </p:txEl>
                                          </p:spTgt>
                                        </p:tgtEl>
                                      </p:cBhvr>
                                    </p:animEffect>
                                  </p:childTnLst>
                                </p:cTn>
                              </p:par>
                              <p:par>
                                <p:cTn id="14" presetID="16" presetClass="entr" presetSubtype="42" fill="hold"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barn(outHorizontal)">
                                      <p:cBhvr>
                                        <p:cTn id="16" dur="500"/>
                                        <p:tgtEl>
                                          <p:spTgt spid="9"/>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0666">
                                            <p:txEl>
                                              <p:pRg st="2" end="2"/>
                                            </p:txEl>
                                          </p:spTgt>
                                        </p:tgtEl>
                                        <p:attrNameLst>
                                          <p:attrName>style.visibility</p:attrName>
                                        </p:attrNameLst>
                                      </p:cBhvr>
                                      <p:to>
                                        <p:strVal val="visible"/>
                                      </p:to>
                                    </p:set>
                                    <p:animEffect transition="in" filter="fade">
                                      <p:cBhvr>
                                        <p:cTn id="19" dur="1000"/>
                                        <p:tgtEl>
                                          <p:spTgt spid="70666">
                                            <p:txEl>
                                              <p:pRg st="2" end="2"/>
                                            </p:txEl>
                                          </p:spTgt>
                                        </p:tgtEl>
                                      </p:cBhvr>
                                    </p:animEffect>
                                  </p:childTnLst>
                                </p:cTn>
                              </p:par>
                              <p:par>
                                <p:cTn id="20" presetID="16" presetClass="entr" presetSubtype="37" fill="hold" nodeType="withEffect">
                                  <p:stCondLst>
                                    <p:cond delay="200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PPT205"/>
          <p:cNvPicPr>
            <a:picLocks noChangeAspect="1" noChangeArrowheads="1"/>
          </p:cNvPicPr>
          <p:nvPr/>
        </p:nvPicPr>
        <p:blipFill>
          <a:blip r:embed="rId2" cstate="print">
            <a:lum bright="-20000" contrast="40000"/>
          </a:blip>
          <a:srcRect/>
          <a:stretch>
            <a:fillRect/>
          </a:stretch>
        </p:blipFill>
        <p:spPr bwMode="auto">
          <a:xfrm>
            <a:off x="609600" y="2025650"/>
            <a:ext cx="7696200" cy="4756150"/>
          </a:xfrm>
          <a:prstGeom prst="rect">
            <a:avLst/>
          </a:prstGeom>
          <a:noFill/>
          <a:ln w="28575" algn="ctr">
            <a:noFill/>
            <a:miter lim="800000"/>
            <a:headEnd/>
            <a:tailEnd/>
          </a:ln>
        </p:spPr>
      </p:pic>
      <p:sp>
        <p:nvSpPr>
          <p:cNvPr id="48132" name="Rectangle 4"/>
          <p:cNvSpPr>
            <a:spLocks noGrp="1" noChangeArrowheads="1"/>
          </p:cNvSpPr>
          <p:nvPr>
            <p:ph type="body" idx="1"/>
          </p:nvPr>
        </p:nvSpPr>
        <p:spPr>
          <a:xfrm>
            <a:off x="457200" y="1447800"/>
            <a:ext cx="8229600" cy="990600"/>
          </a:xfrm>
        </p:spPr>
        <p:txBody>
          <a:bodyPr/>
          <a:lstStyle/>
          <a:p>
            <a:pPr marL="0" indent="0" eaLnBrk="1" hangingPunct="1">
              <a:buFontTx/>
              <a:buNone/>
            </a:pPr>
            <a:r>
              <a:rPr lang="en-US" sz="2400"/>
              <a:t>A 1mm error in positioning can result optimal near viewing area by 20-25%...</a:t>
            </a:r>
          </a:p>
        </p:txBody>
      </p:sp>
      <p:sp>
        <p:nvSpPr>
          <p:cNvPr id="30724" name="Title 4"/>
          <p:cNvSpPr>
            <a:spLocks noGrp="1"/>
          </p:cNvSpPr>
          <p:nvPr>
            <p:ph type="title"/>
          </p:nvPr>
        </p:nvSpPr>
        <p:spPr/>
        <p:txBody>
          <a:bodyPr/>
          <a:lstStyle/>
          <a:p>
            <a:r>
              <a:rPr lang="en-US"/>
              <a:t>Near Vision Positioning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fade">
                                      <p:cBhvr>
                                        <p:cTn id="7" dur="1000"/>
                                        <p:tgtEl>
                                          <p:spTgt spid="4813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8658"/>
                                        </p:tgtEl>
                                        <p:attrNameLst>
                                          <p:attrName>style.visibility</p:attrName>
                                        </p:attrNameLst>
                                      </p:cBhvr>
                                      <p:to>
                                        <p:strVal val="visible"/>
                                      </p:to>
                                    </p:set>
                                    <p:animEffect transition="in" filter="fade">
                                      <p:cBhvr>
                                        <p:cTn id="10" dur="2000"/>
                                        <p:tgtEl>
                                          <p:spTgt spid="198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686800" cy="1143000"/>
          </a:xfrm>
        </p:spPr>
        <p:txBody>
          <a:bodyPr/>
          <a:lstStyle/>
          <a:p>
            <a:r>
              <a:rPr lang="en-US" dirty="0"/>
              <a:t>Near Vision Positioning</a:t>
            </a:r>
          </a:p>
        </p:txBody>
      </p:sp>
      <p:sp>
        <p:nvSpPr>
          <p:cNvPr id="26628" name="Text Box 4"/>
          <p:cNvSpPr txBox="1">
            <a:spLocks noChangeArrowheads="1"/>
          </p:cNvSpPr>
          <p:nvPr/>
        </p:nvSpPr>
        <p:spPr bwMode="auto">
          <a:xfrm>
            <a:off x="4451350" y="990600"/>
            <a:ext cx="3930650" cy="457200"/>
          </a:xfrm>
          <a:prstGeom prst="rect">
            <a:avLst/>
          </a:prstGeom>
          <a:noFill/>
          <a:ln w="9525">
            <a:noFill/>
            <a:miter lim="800000"/>
            <a:headEnd/>
            <a:tailEnd/>
          </a:ln>
        </p:spPr>
        <p:txBody>
          <a:bodyPr wrap="none">
            <a:spAutoFit/>
          </a:bodyPr>
          <a:lstStyle/>
          <a:p>
            <a:r>
              <a:rPr lang="en-US" sz="2400">
                <a:solidFill>
                  <a:srgbClr val="018EB1"/>
                </a:solidFill>
              </a:rPr>
              <a:t>Optimization by ADD power</a:t>
            </a:r>
          </a:p>
        </p:txBody>
      </p:sp>
      <p:grpSp>
        <p:nvGrpSpPr>
          <p:cNvPr id="2" name="Group 17"/>
          <p:cNvGrpSpPr>
            <a:grpSpLocks/>
          </p:cNvGrpSpPr>
          <p:nvPr/>
        </p:nvGrpSpPr>
        <p:grpSpPr bwMode="auto">
          <a:xfrm>
            <a:off x="2182813" y="1828800"/>
            <a:ext cx="4903787" cy="739775"/>
            <a:chOff x="2792413" y="1600200"/>
            <a:chExt cx="4903787" cy="739775"/>
          </a:xfrm>
        </p:grpSpPr>
        <p:pic>
          <p:nvPicPr>
            <p:cNvPr id="31758" name="Picture 5" descr="lens profile plu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64213" y="1828800"/>
              <a:ext cx="1931987" cy="511175"/>
            </a:xfrm>
            <a:prstGeom prst="rect">
              <a:avLst/>
            </a:prstGeom>
            <a:noFill/>
            <a:ln w="9525">
              <a:noFill/>
              <a:miter lim="800000"/>
              <a:headEnd/>
              <a:tailEnd/>
            </a:ln>
          </p:spPr>
        </p:pic>
        <p:pic>
          <p:nvPicPr>
            <p:cNvPr id="31759" name="Picture 6" descr="lens profile plu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92413" y="1828800"/>
              <a:ext cx="1931987" cy="511175"/>
            </a:xfrm>
            <a:prstGeom prst="rect">
              <a:avLst/>
            </a:prstGeom>
            <a:noFill/>
            <a:ln w="9525">
              <a:noFill/>
              <a:miter lim="800000"/>
              <a:headEnd/>
              <a:tailEnd/>
            </a:ln>
          </p:spPr>
        </p:pic>
        <p:sp>
          <p:nvSpPr>
            <p:cNvPr id="31760" name="Freeform 7"/>
            <p:cNvSpPr>
              <a:spLocks/>
            </p:cNvSpPr>
            <p:nvPr/>
          </p:nvSpPr>
          <p:spPr bwMode="auto">
            <a:xfrm>
              <a:off x="4773613" y="1600200"/>
              <a:ext cx="985837" cy="460375"/>
            </a:xfrm>
            <a:custGeom>
              <a:avLst/>
              <a:gdLst>
                <a:gd name="T0" fmla="*/ 0 w 768"/>
                <a:gd name="T1" fmla="*/ 2147483647 h 680"/>
                <a:gd name="T2" fmla="*/ 2147483647 w 768"/>
                <a:gd name="T3" fmla="*/ 2147483647 h 680"/>
                <a:gd name="T4" fmla="*/ 2147483647 w 768"/>
                <a:gd name="T5" fmla="*/ 0 h 680"/>
                <a:gd name="T6" fmla="*/ 0 60000 65536"/>
                <a:gd name="T7" fmla="*/ 0 60000 65536"/>
                <a:gd name="T8" fmla="*/ 0 60000 65536"/>
                <a:gd name="T9" fmla="*/ 0 w 768"/>
                <a:gd name="T10" fmla="*/ 0 h 680"/>
                <a:gd name="T11" fmla="*/ 768 w 768"/>
                <a:gd name="T12" fmla="*/ 680 h 680"/>
              </a:gdLst>
              <a:ahLst/>
              <a:cxnLst>
                <a:cxn ang="T6">
                  <a:pos x="T0" y="T1"/>
                </a:cxn>
                <a:cxn ang="T7">
                  <a:pos x="T2" y="T3"/>
                </a:cxn>
                <a:cxn ang="T8">
                  <a:pos x="T4" y="T5"/>
                </a:cxn>
              </a:cxnLst>
              <a:rect l="T9" t="T10" r="T11" b="T12"/>
              <a:pathLst>
                <a:path w="768" h="680">
                  <a:moveTo>
                    <a:pt x="0" y="48"/>
                  </a:moveTo>
                  <a:cubicBezTo>
                    <a:pt x="128" y="364"/>
                    <a:pt x="256" y="680"/>
                    <a:pt x="384" y="672"/>
                  </a:cubicBezTo>
                  <a:cubicBezTo>
                    <a:pt x="512" y="664"/>
                    <a:pt x="704" y="120"/>
                    <a:pt x="768" y="0"/>
                  </a:cubicBezTo>
                </a:path>
              </a:pathLst>
            </a:custGeom>
            <a:noFill/>
            <a:ln w="28575" cmpd="sng">
              <a:solidFill>
                <a:schemeClr val="tx1"/>
              </a:solidFill>
              <a:round/>
              <a:headEnd/>
              <a:tailEnd/>
            </a:ln>
          </p:spPr>
          <p:txBody>
            <a:bodyPr/>
            <a:lstStyle/>
            <a:p>
              <a:endParaRPr lang="en-US"/>
            </a:p>
          </p:txBody>
        </p:sp>
      </p:grpSp>
      <p:sp>
        <p:nvSpPr>
          <p:cNvPr id="26632" name="Text Box 8"/>
          <p:cNvSpPr txBox="1">
            <a:spLocks noChangeArrowheads="1"/>
          </p:cNvSpPr>
          <p:nvPr/>
        </p:nvSpPr>
        <p:spPr bwMode="auto">
          <a:xfrm>
            <a:off x="3505200" y="2959100"/>
            <a:ext cx="2209800" cy="3478213"/>
          </a:xfrm>
          <a:prstGeom prst="rect">
            <a:avLst/>
          </a:prstGeom>
          <a:noFill/>
          <a:ln w="9525">
            <a:noFill/>
            <a:miter lim="800000"/>
            <a:headEnd/>
            <a:tailEnd/>
          </a:ln>
        </p:spPr>
        <p:txBody>
          <a:bodyPr>
            <a:spAutoFit/>
          </a:bodyPr>
          <a:lstStyle/>
          <a:p>
            <a:pPr algn="ctr">
              <a:defRPr/>
            </a:pPr>
            <a:r>
              <a:rPr lang="en-US" sz="2200" dirty="0">
                <a:solidFill>
                  <a:schemeClr val="tx1">
                    <a:lumMod val="85000"/>
                    <a:lumOff val="15000"/>
                  </a:schemeClr>
                </a:solidFill>
              </a:rPr>
              <a:t>Low ADD powers have longer focal lengths- allowing the wearer to perform near tasks at a   greater </a:t>
            </a:r>
          </a:p>
          <a:p>
            <a:pPr algn="ctr">
              <a:defRPr/>
            </a:pPr>
            <a:r>
              <a:rPr lang="en-US" sz="2200" dirty="0">
                <a:solidFill>
                  <a:schemeClr val="tx1">
                    <a:lumMod val="85000"/>
                    <a:lumOff val="15000"/>
                  </a:schemeClr>
                </a:solidFill>
              </a:rPr>
              <a:t>distance</a:t>
            </a:r>
          </a:p>
        </p:txBody>
      </p:sp>
      <p:sp>
        <p:nvSpPr>
          <p:cNvPr id="26633" name="Text Box 9"/>
          <p:cNvSpPr txBox="1">
            <a:spLocks noChangeArrowheads="1"/>
          </p:cNvSpPr>
          <p:nvPr/>
        </p:nvSpPr>
        <p:spPr bwMode="auto">
          <a:xfrm>
            <a:off x="762000" y="3581400"/>
            <a:ext cx="2667000" cy="1016000"/>
          </a:xfrm>
          <a:prstGeom prst="rect">
            <a:avLst/>
          </a:prstGeom>
          <a:noFill/>
          <a:ln w="9525">
            <a:noFill/>
            <a:miter lim="800000"/>
            <a:headEnd/>
            <a:tailEnd/>
          </a:ln>
        </p:spPr>
        <p:txBody>
          <a:bodyPr>
            <a:spAutoFit/>
          </a:bodyPr>
          <a:lstStyle/>
          <a:p>
            <a:pPr algn="r"/>
            <a:r>
              <a:rPr lang="en-US" sz="2000" dirty="0">
                <a:solidFill>
                  <a:srgbClr val="006600"/>
                </a:solidFill>
              </a:rPr>
              <a:t>Lower ADD powers (and </a:t>
            </a:r>
            <a:r>
              <a:rPr lang="en-US" sz="2000" dirty="0" err="1">
                <a:solidFill>
                  <a:srgbClr val="006600"/>
                </a:solidFill>
              </a:rPr>
              <a:t>myopes</a:t>
            </a:r>
            <a:r>
              <a:rPr lang="en-US" sz="2000" dirty="0">
                <a:solidFill>
                  <a:srgbClr val="006600"/>
                </a:solidFill>
              </a:rPr>
              <a:t>) require smaller insets...</a:t>
            </a:r>
          </a:p>
        </p:txBody>
      </p:sp>
      <p:sp>
        <p:nvSpPr>
          <p:cNvPr id="26634" name="Line 10"/>
          <p:cNvSpPr>
            <a:spLocks noChangeShapeType="1"/>
          </p:cNvSpPr>
          <p:nvPr/>
        </p:nvSpPr>
        <p:spPr bwMode="auto">
          <a:xfrm>
            <a:off x="3148013" y="1828800"/>
            <a:ext cx="0" cy="914400"/>
          </a:xfrm>
          <a:prstGeom prst="line">
            <a:avLst/>
          </a:prstGeom>
          <a:noFill/>
          <a:ln w="28575">
            <a:solidFill>
              <a:schemeClr val="tx1"/>
            </a:solidFill>
            <a:prstDash val="dash"/>
            <a:round/>
            <a:headEnd/>
            <a:tailEnd/>
          </a:ln>
        </p:spPr>
        <p:txBody>
          <a:bodyPr/>
          <a:lstStyle/>
          <a:p>
            <a:endParaRPr lang="en-US"/>
          </a:p>
        </p:txBody>
      </p:sp>
      <p:sp>
        <p:nvSpPr>
          <p:cNvPr id="26635" name="Line 11"/>
          <p:cNvSpPr>
            <a:spLocks noChangeShapeType="1"/>
          </p:cNvSpPr>
          <p:nvPr/>
        </p:nvSpPr>
        <p:spPr bwMode="auto">
          <a:xfrm>
            <a:off x="6119813" y="1828800"/>
            <a:ext cx="0" cy="914400"/>
          </a:xfrm>
          <a:prstGeom prst="line">
            <a:avLst/>
          </a:prstGeom>
          <a:noFill/>
          <a:ln w="28575">
            <a:solidFill>
              <a:schemeClr val="tx1"/>
            </a:solidFill>
            <a:prstDash val="dash"/>
            <a:round/>
            <a:headEnd/>
            <a:tailEnd/>
          </a:ln>
        </p:spPr>
        <p:txBody>
          <a:bodyPr/>
          <a:lstStyle/>
          <a:p>
            <a:endParaRPr lang="en-US"/>
          </a:p>
        </p:txBody>
      </p:sp>
      <p:sp>
        <p:nvSpPr>
          <p:cNvPr id="26636" name="Line 12"/>
          <p:cNvSpPr>
            <a:spLocks noChangeShapeType="1"/>
          </p:cNvSpPr>
          <p:nvPr/>
        </p:nvSpPr>
        <p:spPr bwMode="auto">
          <a:xfrm>
            <a:off x="3155950" y="1752600"/>
            <a:ext cx="762000" cy="5334000"/>
          </a:xfrm>
          <a:prstGeom prst="line">
            <a:avLst/>
          </a:prstGeom>
          <a:noFill/>
          <a:ln w="28575">
            <a:solidFill>
              <a:srgbClr val="FF6600"/>
            </a:solidFill>
            <a:prstDash val="dash"/>
            <a:round/>
            <a:headEnd/>
            <a:tailEnd/>
          </a:ln>
        </p:spPr>
        <p:txBody>
          <a:bodyPr/>
          <a:lstStyle/>
          <a:p>
            <a:endParaRPr lang="en-US"/>
          </a:p>
        </p:txBody>
      </p:sp>
      <p:sp>
        <p:nvSpPr>
          <p:cNvPr id="26638" name="Line 14"/>
          <p:cNvSpPr>
            <a:spLocks noChangeShapeType="1"/>
          </p:cNvSpPr>
          <p:nvPr/>
        </p:nvSpPr>
        <p:spPr bwMode="auto">
          <a:xfrm flipH="1">
            <a:off x="5257800" y="1752600"/>
            <a:ext cx="838200" cy="5334000"/>
          </a:xfrm>
          <a:prstGeom prst="line">
            <a:avLst/>
          </a:prstGeom>
          <a:noFill/>
          <a:ln w="28575">
            <a:solidFill>
              <a:srgbClr val="FF6600"/>
            </a:solidFill>
            <a:prstDash val="dash"/>
            <a:round/>
            <a:headEnd/>
            <a:tailEnd/>
          </a:ln>
        </p:spPr>
        <p:txBody>
          <a:bodyPr/>
          <a:lstStyle/>
          <a:p>
            <a:endParaRPr lang="en-US"/>
          </a:p>
        </p:txBody>
      </p:sp>
      <p:sp>
        <p:nvSpPr>
          <p:cNvPr id="26639" name="AutoShape 15"/>
          <p:cNvSpPr>
            <a:spLocks noChangeArrowheads="1"/>
          </p:cNvSpPr>
          <p:nvPr/>
        </p:nvSpPr>
        <p:spPr bwMode="auto">
          <a:xfrm>
            <a:off x="3165475" y="1890713"/>
            <a:ext cx="136525" cy="914400"/>
          </a:xfrm>
          <a:prstGeom prst="rtTriangle">
            <a:avLst/>
          </a:prstGeom>
          <a:solidFill>
            <a:srgbClr val="006600">
              <a:alpha val="59999"/>
            </a:srgbClr>
          </a:solidFill>
          <a:ln w="9525">
            <a:noFill/>
            <a:miter lim="800000"/>
            <a:headEnd/>
            <a:tailEnd/>
          </a:ln>
        </p:spPr>
        <p:txBody>
          <a:bodyPr wrap="none" anchor="ctr"/>
          <a:lstStyle/>
          <a:p>
            <a:endParaRPr lang="en-US"/>
          </a:p>
        </p:txBody>
      </p:sp>
      <p:sp>
        <p:nvSpPr>
          <p:cNvPr id="26640" name="AutoShape 16"/>
          <p:cNvSpPr>
            <a:spLocks noChangeArrowheads="1"/>
          </p:cNvSpPr>
          <p:nvPr/>
        </p:nvSpPr>
        <p:spPr bwMode="auto">
          <a:xfrm flipH="1">
            <a:off x="5953125" y="1890713"/>
            <a:ext cx="146050" cy="914400"/>
          </a:xfrm>
          <a:prstGeom prst="rtTriangle">
            <a:avLst/>
          </a:prstGeom>
          <a:solidFill>
            <a:srgbClr val="006600">
              <a:alpha val="59999"/>
            </a:srgbClr>
          </a:solidFill>
          <a:ln w="9525">
            <a:noFill/>
            <a:miter lim="800000"/>
            <a:headEnd/>
            <a:tailEnd/>
          </a:ln>
        </p:spPr>
        <p:txBody>
          <a:bodyPr wrap="none" anchor="ctr"/>
          <a:lstStyle/>
          <a:p>
            <a:endParaRPr lang="en-US"/>
          </a:p>
        </p:txBody>
      </p:sp>
      <p:sp>
        <p:nvSpPr>
          <p:cNvPr id="26641" name="Text Box 17"/>
          <p:cNvSpPr txBox="1">
            <a:spLocks noChangeArrowheads="1"/>
          </p:cNvSpPr>
          <p:nvPr/>
        </p:nvSpPr>
        <p:spPr bwMode="auto">
          <a:xfrm>
            <a:off x="6019800" y="2743200"/>
            <a:ext cx="1093788" cy="517525"/>
          </a:xfrm>
          <a:prstGeom prst="rect">
            <a:avLst/>
          </a:prstGeom>
          <a:noFill/>
          <a:ln w="9525">
            <a:noFill/>
            <a:miter lim="800000"/>
            <a:headEnd/>
            <a:tailEnd/>
          </a:ln>
        </p:spPr>
        <p:txBody>
          <a:bodyPr wrap="none">
            <a:spAutoFit/>
          </a:bodyPr>
          <a:lstStyle/>
          <a:p>
            <a:pPr algn="ctr"/>
            <a:r>
              <a:rPr lang="en-US" sz="1400" b="1">
                <a:solidFill>
                  <a:srgbClr val="006600"/>
                </a:solidFill>
              </a:rPr>
              <a:t>+1.00 inset</a:t>
            </a:r>
          </a:p>
          <a:p>
            <a:pPr algn="ctr"/>
            <a:r>
              <a:rPr lang="en-US" sz="1400" b="1">
                <a:solidFill>
                  <a:srgbClr val="006600"/>
                </a:solidFill>
              </a:rPr>
              <a:t> 2.09mm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6634"/>
                                        </p:tgtEl>
                                        <p:attrNameLst>
                                          <p:attrName>style.visibility</p:attrName>
                                        </p:attrNameLst>
                                      </p:cBhvr>
                                      <p:to>
                                        <p:strVal val="visible"/>
                                      </p:to>
                                    </p:set>
                                    <p:animEffect transition="in" filter="wipe(up)">
                                      <p:cBhvr>
                                        <p:cTn id="13" dur="500"/>
                                        <p:tgtEl>
                                          <p:spTgt spid="26634"/>
                                        </p:tgtEl>
                                      </p:cBhvr>
                                    </p:animEffect>
                                  </p:childTnLst>
                                </p:cTn>
                              </p:par>
                              <p:par>
                                <p:cTn id="14" presetID="22" presetClass="entr" presetSubtype="1" fill="hold" grpId="0" nodeType="withEffect">
                                  <p:stCondLst>
                                    <p:cond delay="700"/>
                                  </p:stCondLst>
                                  <p:childTnLst>
                                    <p:set>
                                      <p:cBhvr>
                                        <p:cTn id="15" dur="1" fill="hold">
                                          <p:stCondLst>
                                            <p:cond delay="0"/>
                                          </p:stCondLst>
                                        </p:cTn>
                                        <p:tgtEl>
                                          <p:spTgt spid="26635"/>
                                        </p:tgtEl>
                                        <p:attrNameLst>
                                          <p:attrName>style.visibility</p:attrName>
                                        </p:attrNameLst>
                                      </p:cBhvr>
                                      <p:to>
                                        <p:strVal val="visible"/>
                                      </p:to>
                                    </p:set>
                                    <p:animEffect transition="in" filter="wipe(up)">
                                      <p:cBhvr>
                                        <p:cTn id="16" dur="500"/>
                                        <p:tgtEl>
                                          <p:spTgt spid="26635"/>
                                        </p:tgtEl>
                                      </p:cBhvr>
                                    </p:animEffect>
                                  </p:childTnLst>
                                </p:cTn>
                              </p:par>
                              <p:par>
                                <p:cTn id="17" presetID="22" presetClass="entr" presetSubtype="1" fill="hold" grpId="0" nodeType="withEffect">
                                  <p:stCondLst>
                                    <p:cond delay="1000"/>
                                  </p:stCondLst>
                                  <p:childTnLst>
                                    <p:set>
                                      <p:cBhvr>
                                        <p:cTn id="18" dur="1" fill="hold">
                                          <p:stCondLst>
                                            <p:cond delay="0"/>
                                          </p:stCondLst>
                                        </p:cTn>
                                        <p:tgtEl>
                                          <p:spTgt spid="26636"/>
                                        </p:tgtEl>
                                        <p:attrNameLst>
                                          <p:attrName>style.visibility</p:attrName>
                                        </p:attrNameLst>
                                      </p:cBhvr>
                                      <p:to>
                                        <p:strVal val="visible"/>
                                      </p:to>
                                    </p:set>
                                    <p:animEffect transition="in" filter="wipe(up)">
                                      <p:cBhvr>
                                        <p:cTn id="19" dur="1000"/>
                                        <p:tgtEl>
                                          <p:spTgt spid="26636"/>
                                        </p:tgtEl>
                                      </p:cBhvr>
                                    </p:animEffect>
                                  </p:childTnLst>
                                </p:cTn>
                              </p:par>
                              <p:par>
                                <p:cTn id="20" presetID="22" presetClass="entr" presetSubtype="1" fill="hold" grpId="0" nodeType="withEffect">
                                  <p:stCondLst>
                                    <p:cond delay="1000"/>
                                  </p:stCondLst>
                                  <p:childTnLst>
                                    <p:set>
                                      <p:cBhvr>
                                        <p:cTn id="21" dur="1" fill="hold">
                                          <p:stCondLst>
                                            <p:cond delay="0"/>
                                          </p:stCondLst>
                                        </p:cTn>
                                        <p:tgtEl>
                                          <p:spTgt spid="26638"/>
                                        </p:tgtEl>
                                        <p:attrNameLst>
                                          <p:attrName>style.visibility</p:attrName>
                                        </p:attrNameLst>
                                      </p:cBhvr>
                                      <p:to>
                                        <p:strVal val="visible"/>
                                      </p:to>
                                    </p:set>
                                    <p:animEffect transition="in" filter="wipe(up)">
                                      <p:cBhvr>
                                        <p:cTn id="22" dur="1000"/>
                                        <p:tgtEl>
                                          <p:spTgt spid="26638"/>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26632"/>
                                        </p:tgtEl>
                                        <p:attrNameLst>
                                          <p:attrName>style.visibility</p:attrName>
                                        </p:attrNameLst>
                                      </p:cBhvr>
                                      <p:to>
                                        <p:strVal val="visible"/>
                                      </p:to>
                                    </p:set>
                                    <p:animEffect transition="in" filter="fade">
                                      <p:cBhvr>
                                        <p:cTn id="25" dur="2000"/>
                                        <p:tgtEl>
                                          <p:spTgt spid="26632"/>
                                        </p:tgtEl>
                                      </p:cBhvr>
                                    </p:animEffect>
                                  </p:childTnLst>
                                </p:cTn>
                              </p:par>
                            </p:childTnLst>
                          </p:cTn>
                        </p:par>
                        <p:par>
                          <p:cTn id="26" fill="hold">
                            <p:stCondLst>
                              <p:cond delay="2300"/>
                            </p:stCondLst>
                            <p:childTnLst>
                              <p:par>
                                <p:cTn id="27" presetID="10" presetClass="entr" presetSubtype="0" fill="hold" grpId="0" nodeType="afterEffect">
                                  <p:stCondLst>
                                    <p:cond delay="0"/>
                                  </p:stCondLst>
                                  <p:childTnLst>
                                    <p:set>
                                      <p:cBhvr>
                                        <p:cTn id="28" dur="1" fill="hold">
                                          <p:stCondLst>
                                            <p:cond delay="0"/>
                                          </p:stCondLst>
                                        </p:cTn>
                                        <p:tgtEl>
                                          <p:spTgt spid="26633"/>
                                        </p:tgtEl>
                                        <p:attrNameLst>
                                          <p:attrName>style.visibility</p:attrName>
                                        </p:attrNameLst>
                                      </p:cBhvr>
                                      <p:to>
                                        <p:strVal val="visible"/>
                                      </p:to>
                                    </p:set>
                                    <p:animEffect transition="in" filter="fade">
                                      <p:cBhvr>
                                        <p:cTn id="29" dur="1000"/>
                                        <p:tgtEl>
                                          <p:spTgt spid="26633"/>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26639"/>
                                        </p:tgtEl>
                                        <p:attrNameLst>
                                          <p:attrName>style.visibility</p:attrName>
                                        </p:attrNameLst>
                                      </p:cBhvr>
                                      <p:to>
                                        <p:strVal val="visible"/>
                                      </p:to>
                                    </p:set>
                                    <p:animEffect transition="in" filter="fade">
                                      <p:cBhvr>
                                        <p:cTn id="32" dur="1000"/>
                                        <p:tgtEl>
                                          <p:spTgt spid="26639"/>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26640"/>
                                        </p:tgtEl>
                                        <p:attrNameLst>
                                          <p:attrName>style.visibility</p:attrName>
                                        </p:attrNameLst>
                                      </p:cBhvr>
                                      <p:to>
                                        <p:strVal val="visible"/>
                                      </p:to>
                                    </p:set>
                                    <p:animEffect transition="in" filter="fade">
                                      <p:cBhvr>
                                        <p:cTn id="35" dur="1000"/>
                                        <p:tgtEl>
                                          <p:spTgt spid="26640"/>
                                        </p:tgtEl>
                                      </p:cBhvr>
                                    </p:animEffect>
                                  </p:childTnLst>
                                </p:cTn>
                              </p:par>
                              <p:par>
                                <p:cTn id="36" presetID="10" presetClass="entr" presetSubtype="0" fill="hold" grpId="0" nodeType="withEffect">
                                  <p:stCondLst>
                                    <p:cond delay="700"/>
                                  </p:stCondLst>
                                  <p:childTnLst>
                                    <p:set>
                                      <p:cBhvr>
                                        <p:cTn id="37" dur="1" fill="hold">
                                          <p:stCondLst>
                                            <p:cond delay="0"/>
                                          </p:stCondLst>
                                        </p:cTn>
                                        <p:tgtEl>
                                          <p:spTgt spid="26641"/>
                                        </p:tgtEl>
                                        <p:attrNameLst>
                                          <p:attrName>style.visibility</p:attrName>
                                        </p:attrNameLst>
                                      </p:cBhvr>
                                      <p:to>
                                        <p:strVal val="visible"/>
                                      </p:to>
                                    </p:set>
                                    <p:animEffect transition="in" filter="fade">
                                      <p:cBhvr>
                                        <p:cTn id="38" dur="10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2" grpId="0"/>
      <p:bldP spid="26633" grpId="0"/>
      <p:bldP spid="26634" grpId="0" animBg="1"/>
      <p:bldP spid="26635" grpId="0" animBg="1"/>
      <p:bldP spid="26636" grpId="0" animBg="1"/>
      <p:bldP spid="26638" grpId="0" animBg="1"/>
      <p:bldP spid="26639" grpId="0" animBg="1"/>
      <p:bldP spid="26640" grpId="0" animBg="1"/>
      <p:bldP spid="266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ens profile plu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54613" y="2057400"/>
            <a:ext cx="1931987" cy="511175"/>
          </a:xfrm>
          <a:prstGeom prst="rect">
            <a:avLst/>
          </a:prstGeom>
          <a:noFill/>
          <a:ln w="9525">
            <a:noFill/>
            <a:miter lim="800000"/>
            <a:headEnd/>
            <a:tailEnd/>
          </a:ln>
        </p:spPr>
      </p:pic>
      <p:pic>
        <p:nvPicPr>
          <p:cNvPr id="32771" name="Picture 6" descr="lens profile plu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82813" y="2057400"/>
            <a:ext cx="1931987" cy="511175"/>
          </a:xfrm>
          <a:prstGeom prst="rect">
            <a:avLst/>
          </a:prstGeom>
          <a:noFill/>
          <a:ln w="9525">
            <a:noFill/>
            <a:miter lim="800000"/>
            <a:headEnd/>
            <a:tailEnd/>
          </a:ln>
        </p:spPr>
      </p:pic>
      <p:sp>
        <p:nvSpPr>
          <p:cNvPr id="32772" name="Freeform 7"/>
          <p:cNvSpPr>
            <a:spLocks/>
          </p:cNvSpPr>
          <p:nvPr/>
        </p:nvSpPr>
        <p:spPr bwMode="auto">
          <a:xfrm>
            <a:off x="4164013" y="1828800"/>
            <a:ext cx="985837" cy="460375"/>
          </a:xfrm>
          <a:custGeom>
            <a:avLst/>
            <a:gdLst>
              <a:gd name="T0" fmla="*/ 0 w 768"/>
              <a:gd name="T1" fmla="*/ 2147483647 h 680"/>
              <a:gd name="T2" fmla="*/ 2147483647 w 768"/>
              <a:gd name="T3" fmla="*/ 2147483647 h 680"/>
              <a:gd name="T4" fmla="*/ 2147483647 w 768"/>
              <a:gd name="T5" fmla="*/ 0 h 680"/>
              <a:gd name="T6" fmla="*/ 0 60000 65536"/>
              <a:gd name="T7" fmla="*/ 0 60000 65536"/>
              <a:gd name="T8" fmla="*/ 0 60000 65536"/>
              <a:gd name="T9" fmla="*/ 0 w 768"/>
              <a:gd name="T10" fmla="*/ 0 h 680"/>
              <a:gd name="T11" fmla="*/ 768 w 768"/>
              <a:gd name="T12" fmla="*/ 680 h 680"/>
            </a:gdLst>
            <a:ahLst/>
            <a:cxnLst>
              <a:cxn ang="T6">
                <a:pos x="T0" y="T1"/>
              </a:cxn>
              <a:cxn ang="T7">
                <a:pos x="T2" y="T3"/>
              </a:cxn>
              <a:cxn ang="T8">
                <a:pos x="T4" y="T5"/>
              </a:cxn>
            </a:cxnLst>
            <a:rect l="T9" t="T10" r="T11" b="T12"/>
            <a:pathLst>
              <a:path w="768" h="680">
                <a:moveTo>
                  <a:pt x="0" y="48"/>
                </a:moveTo>
                <a:cubicBezTo>
                  <a:pt x="128" y="364"/>
                  <a:pt x="256" y="680"/>
                  <a:pt x="384" y="672"/>
                </a:cubicBezTo>
                <a:cubicBezTo>
                  <a:pt x="512" y="664"/>
                  <a:pt x="704" y="120"/>
                  <a:pt x="768" y="0"/>
                </a:cubicBezTo>
              </a:path>
            </a:pathLst>
          </a:custGeom>
          <a:noFill/>
          <a:ln w="28575" cmpd="sng">
            <a:solidFill>
              <a:schemeClr val="tx1"/>
            </a:solidFill>
            <a:round/>
            <a:headEnd/>
            <a:tailEnd/>
          </a:ln>
        </p:spPr>
        <p:txBody>
          <a:bodyPr/>
          <a:lstStyle/>
          <a:p>
            <a:endParaRPr lang="en-US"/>
          </a:p>
        </p:txBody>
      </p:sp>
      <p:sp>
        <p:nvSpPr>
          <p:cNvPr id="27656" name="Text Box 8"/>
          <p:cNvSpPr txBox="1">
            <a:spLocks noChangeArrowheads="1"/>
          </p:cNvSpPr>
          <p:nvPr/>
        </p:nvSpPr>
        <p:spPr bwMode="auto">
          <a:xfrm>
            <a:off x="1066800" y="5410200"/>
            <a:ext cx="7315200" cy="762000"/>
          </a:xfrm>
          <a:prstGeom prst="rect">
            <a:avLst/>
          </a:prstGeom>
          <a:noFill/>
          <a:ln w="9525">
            <a:noFill/>
            <a:miter lim="800000"/>
            <a:headEnd/>
            <a:tailEnd/>
          </a:ln>
        </p:spPr>
        <p:txBody>
          <a:bodyPr>
            <a:spAutoFit/>
          </a:bodyPr>
          <a:lstStyle/>
          <a:p>
            <a:pPr algn="ctr">
              <a:defRPr/>
            </a:pPr>
            <a:r>
              <a:rPr lang="en-US" sz="2200" dirty="0">
                <a:solidFill>
                  <a:schemeClr val="tx1">
                    <a:lumMod val="85000"/>
                    <a:lumOff val="15000"/>
                  </a:schemeClr>
                </a:solidFill>
              </a:rPr>
              <a:t>High ADD powers create shorter  focal lengths- requiring the wearer to converge further to view near objects</a:t>
            </a:r>
          </a:p>
        </p:txBody>
      </p:sp>
      <p:sp>
        <p:nvSpPr>
          <p:cNvPr id="27657" name="Text Box 9"/>
          <p:cNvSpPr txBox="1">
            <a:spLocks noChangeArrowheads="1"/>
          </p:cNvSpPr>
          <p:nvPr/>
        </p:nvSpPr>
        <p:spPr bwMode="auto">
          <a:xfrm>
            <a:off x="762000" y="3581400"/>
            <a:ext cx="2667000" cy="1016000"/>
          </a:xfrm>
          <a:prstGeom prst="rect">
            <a:avLst/>
          </a:prstGeom>
          <a:noFill/>
          <a:ln w="9525">
            <a:noFill/>
            <a:miter lim="800000"/>
            <a:headEnd/>
            <a:tailEnd/>
          </a:ln>
        </p:spPr>
        <p:txBody>
          <a:bodyPr>
            <a:spAutoFit/>
          </a:bodyPr>
          <a:lstStyle/>
          <a:p>
            <a:pPr algn="r"/>
            <a:r>
              <a:rPr lang="en-US" sz="2000">
                <a:solidFill>
                  <a:srgbClr val="990000"/>
                </a:solidFill>
              </a:rPr>
              <a:t>Higher ADD powers (and hyperopes) require larger insets...</a:t>
            </a:r>
          </a:p>
        </p:txBody>
      </p:sp>
      <p:sp>
        <p:nvSpPr>
          <p:cNvPr id="32775" name="Line 10"/>
          <p:cNvSpPr>
            <a:spLocks noChangeShapeType="1"/>
          </p:cNvSpPr>
          <p:nvPr/>
        </p:nvSpPr>
        <p:spPr bwMode="auto">
          <a:xfrm>
            <a:off x="3148013" y="1828800"/>
            <a:ext cx="0" cy="914400"/>
          </a:xfrm>
          <a:prstGeom prst="line">
            <a:avLst/>
          </a:prstGeom>
          <a:noFill/>
          <a:ln w="28575">
            <a:solidFill>
              <a:schemeClr val="tx1"/>
            </a:solidFill>
            <a:prstDash val="dash"/>
            <a:round/>
            <a:headEnd/>
            <a:tailEnd/>
          </a:ln>
        </p:spPr>
        <p:txBody>
          <a:bodyPr/>
          <a:lstStyle/>
          <a:p>
            <a:endParaRPr lang="en-US"/>
          </a:p>
        </p:txBody>
      </p:sp>
      <p:sp>
        <p:nvSpPr>
          <p:cNvPr id="32776" name="Line 11"/>
          <p:cNvSpPr>
            <a:spLocks noChangeShapeType="1"/>
          </p:cNvSpPr>
          <p:nvPr/>
        </p:nvSpPr>
        <p:spPr bwMode="auto">
          <a:xfrm>
            <a:off x="6119813" y="1828800"/>
            <a:ext cx="0" cy="914400"/>
          </a:xfrm>
          <a:prstGeom prst="line">
            <a:avLst/>
          </a:prstGeom>
          <a:noFill/>
          <a:ln w="28575">
            <a:solidFill>
              <a:schemeClr val="tx1"/>
            </a:solidFill>
            <a:prstDash val="dash"/>
            <a:round/>
            <a:headEnd/>
            <a:tailEnd/>
          </a:ln>
        </p:spPr>
        <p:txBody>
          <a:bodyPr/>
          <a:lstStyle/>
          <a:p>
            <a:endParaRPr lang="en-US"/>
          </a:p>
        </p:txBody>
      </p:sp>
      <p:sp>
        <p:nvSpPr>
          <p:cNvPr id="27660" name="Line 12"/>
          <p:cNvSpPr>
            <a:spLocks noChangeShapeType="1"/>
          </p:cNvSpPr>
          <p:nvPr/>
        </p:nvSpPr>
        <p:spPr bwMode="auto">
          <a:xfrm>
            <a:off x="3155950" y="1752600"/>
            <a:ext cx="1492250" cy="3581400"/>
          </a:xfrm>
          <a:prstGeom prst="line">
            <a:avLst/>
          </a:prstGeom>
          <a:noFill/>
          <a:ln w="28575">
            <a:solidFill>
              <a:srgbClr val="FF6600"/>
            </a:solidFill>
            <a:prstDash val="dash"/>
            <a:round/>
            <a:headEnd/>
            <a:tailEnd/>
          </a:ln>
        </p:spPr>
        <p:txBody>
          <a:bodyPr/>
          <a:lstStyle/>
          <a:p>
            <a:endParaRPr lang="en-US"/>
          </a:p>
        </p:txBody>
      </p:sp>
      <p:sp>
        <p:nvSpPr>
          <p:cNvPr id="27662" name="Line 14"/>
          <p:cNvSpPr>
            <a:spLocks noChangeShapeType="1"/>
          </p:cNvSpPr>
          <p:nvPr/>
        </p:nvSpPr>
        <p:spPr bwMode="auto">
          <a:xfrm flipH="1">
            <a:off x="4648200" y="1828800"/>
            <a:ext cx="1447800" cy="3581400"/>
          </a:xfrm>
          <a:prstGeom prst="line">
            <a:avLst/>
          </a:prstGeom>
          <a:noFill/>
          <a:ln w="28575">
            <a:solidFill>
              <a:srgbClr val="FF6600"/>
            </a:solidFill>
            <a:prstDash val="dash"/>
            <a:round/>
            <a:headEnd/>
            <a:tailEnd/>
          </a:ln>
        </p:spPr>
        <p:txBody>
          <a:bodyPr/>
          <a:lstStyle/>
          <a:p>
            <a:endParaRPr lang="en-US"/>
          </a:p>
        </p:txBody>
      </p:sp>
      <p:sp>
        <p:nvSpPr>
          <p:cNvPr id="27663" name="AutoShape 15"/>
          <p:cNvSpPr>
            <a:spLocks noChangeArrowheads="1"/>
          </p:cNvSpPr>
          <p:nvPr/>
        </p:nvSpPr>
        <p:spPr bwMode="auto">
          <a:xfrm>
            <a:off x="3165475" y="1890713"/>
            <a:ext cx="438150" cy="996950"/>
          </a:xfrm>
          <a:prstGeom prst="rtTriangle">
            <a:avLst/>
          </a:prstGeom>
          <a:solidFill>
            <a:srgbClr val="800000">
              <a:alpha val="59999"/>
            </a:srgbClr>
          </a:solidFill>
          <a:ln w="9525">
            <a:noFill/>
            <a:miter lim="800000"/>
            <a:headEnd/>
            <a:tailEnd/>
          </a:ln>
        </p:spPr>
        <p:txBody>
          <a:bodyPr wrap="none" anchor="ctr"/>
          <a:lstStyle/>
          <a:p>
            <a:endParaRPr lang="en-US"/>
          </a:p>
        </p:txBody>
      </p:sp>
      <p:sp>
        <p:nvSpPr>
          <p:cNvPr id="27664" name="AutoShape 16"/>
          <p:cNvSpPr>
            <a:spLocks noChangeArrowheads="1"/>
          </p:cNvSpPr>
          <p:nvPr/>
        </p:nvSpPr>
        <p:spPr bwMode="auto">
          <a:xfrm flipH="1">
            <a:off x="5651500" y="1890713"/>
            <a:ext cx="438150" cy="996950"/>
          </a:xfrm>
          <a:prstGeom prst="rtTriangle">
            <a:avLst/>
          </a:prstGeom>
          <a:solidFill>
            <a:srgbClr val="800000">
              <a:alpha val="59999"/>
            </a:srgbClr>
          </a:solidFill>
          <a:ln w="9525">
            <a:noFill/>
            <a:miter lim="800000"/>
            <a:headEnd/>
            <a:tailEnd/>
          </a:ln>
        </p:spPr>
        <p:txBody>
          <a:bodyPr wrap="none" anchor="ctr"/>
          <a:lstStyle/>
          <a:p>
            <a:endParaRPr lang="en-US"/>
          </a:p>
        </p:txBody>
      </p:sp>
      <p:sp>
        <p:nvSpPr>
          <p:cNvPr id="27665" name="Text Box 17"/>
          <p:cNvSpPr txBox="1">
            <a:spLocks noChangeArrowheads="1"/>
          </p:cNvSpPr>
          <p:nvPr/>
        </p:nvSpPr>
        <p:spPr bwMode="auto">
          <a:xfrm>
            <a:off x="6019800" y="2743200"/>
            <a:ext cx="1093788" cy="517525"/>
          </a:xfrm>
          <a:prstGeom prst="rect">
            <a:avLst/>
          </a:prstGeom>
          <a:noFill/>
          <a:ln w="9525">
            <a:noFill/>
            <a:miter lim="800000"/>
            <a:headEnd/>
            <a:tailEnd/>
          </a:ln>
        </p:spPr>
        <p:txBody>
          <a:bodyPr wrap="none">
            <a:spAutoFit/>
          </a:bodyPr>
          <a:lstStyle/>
          <a:p>
            <a:pPr algn="ctr"/>
            <a:r>
              <a:rPr lang="en-US" sz="1400" b="1">
                <a:solidFill>
                  <a:srgbClr val="990000"/>
                </a:solidFill>
              </a:rPr>
              <a:t>+3.00 inset</a:t>
            </a:r>
          </a:p>
          <a:p>
            <a:pPr algn="ctr"/>
            <a:r>
              <a:rPr lang="en-US" sz="1400" b="1">
                <a:solidFill>
                  <a:srgbClr val="990000"/>
                </a:solidFill>
              </a:rPr>
              <a:t> 3.05mm</a:t>
            </a:r>
          </a:p>
        </p:txBody>
      </p:sp>
      <p:sp>
        <p:nvSpPr>
          <p:cNvPr id="32782" name="Text Box 4"/>
          <p:cNvSpPr txBox="1">
            <a:spLocks noChangeArrowheads="1"/>
          </p:cNvSpPr>
          <p:nvPr/>
        </p:nvSpPr>
        <p:spPr bwMode="auto">
          <a:xfrm>
            <a:off x="4451350" y="990600"/>
            <a:ext cx="3930650" cy="457200"/>
          </a:xfrm>
          <a:prstGeom prst="rect">
            <a:avLst/>
          </a:prstGeom>
          <a:noFill/>
          <a:ln w="9525">
            <a:noFill/>
            <a:miter lim="800000"/>
            <a:headEnd/>
            <a:tailEnd/>
          </a:ln>
        </p:spPr>
        <p:txBody>
          <a:bodyPr wrap="none">
            <a:spAutoFit/>
          </a:bodyPr>
          <a:lstStyle/>
          <a:p>
            <a:r>
              <a:rPr lang="en-US" sz="2400">
                <a:solidFill>
                  <a:srgbClr val="018EB1"/>
                </a:solidFill>
              </a:rPr>
              <a:t>Optimization by ADD power</a:t>
            </a:r>
          </a:p>
        </p:txBody>
      </p:sp>
      <p:sp>
        <p:nvSpPr>
          <p:cNvPr id="32783" name="Title 15"/>
          <p:cNvSpPr>
            <a:spLocks noGrp="1"/>
          </p:cNvSpPr>
          <p:nvPr>
            <p:ph type="title"/>
          </p:nvPr>
        </p:nvSpPr>
        <p:spPr>
          <a:xfrm>
            <a:off x="457200" y="0"/>
            <a:ext cx="8686800" cy="1143000"/>
          </a:xfrm>
        </p:spPr>
        <p:txBody>
          <a:bodyPr/>
          <a:lstStyle/>
          <a:p>
            <a:r>
              <a:rPr lang="en-US" dirty="0"/>
              <a:t>Near Vision Positioning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wipe(up)">
                                      <p:cBhvr>
                                        <p:cTn id="7" dur="1000"/>
                                        <p:tgtEl>
                                          <p:spTgt spid="276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662"/>
                                        </p:tgtEl>
                                        <p:attrNameLst>
                                          <p:attrName>style.visibility</p:attrName>
                                        </p:attrNameLst>
                                      </p:cBhvr>
                                      <p:to>
                                        <p:strVal val="visible"/>
                                      </p:to>
                                    </p:set>
                                    <p:animEffect transition="in" filter="wipe(up)">
                                      <p:cBhvr>
                                        <p:cTn id="10" dur="1000"/>
                                        <p:tgtEl>
                                          <p:spTgt spid="2766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7656"/>
                                        </p:tgtEl>
                                        <p:attrNameLst>
                                          <p:attrName>style.visibility</p:attrName>
                                        </p:attrNameLst>
                                      </p:cBhvr>
                                      <p:to>
                                        <p:strVal val="visible"/>
                                      </p:to>
                                    </p:set>
                                    <p:animEffect transition="in" filter="fade">
                                      <p:cBhvr>
                                        <p:cTn id="13" dur="1000"/>
                                        <p:tgtEl>
                                          <p:spTgt spid="2765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7657"/>
                                        </p:tgtEl>
                                        <p:attrNameLst>
                                          <p:attrName>style.visibility</p:attrName>
                                        </p:attrNameLst>
                                      </p:cBhvr>
                                      <p:to>
                                        <p:strVal val="visible"/>
                                      </p:to>
                                    </p:set>
                                    <p:animEffect transition="in" filter="fade">
                                      <p:cBhvr>
                                        <p:cTn id="17" dur="1000"/>
                                        <p:tgtEl>
                                          <p:spTgt spid="2765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7663"/>
                                        </p:tgtEl>
                                        <p:attrNameLst>
                                          <p:attrName>style.visibility</p:attrName>
                                        </p:attrNameLst>
                                      </p:cBhvr>
                                      <p:to>
                                        <p:strVal val="visible"/>
                                      </p:to>
                                    </p:set>
                                    <p:animEffect transition="in" filter="fade">
                                      <p:cBhvr>
                                        <p:cTn id="20" dur="1000"/>
                                        <p:tgtEl>
                                          <p:spTgt spid="2766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7664"/>
                                        </p:tgtEl>
                                        <p:attrNameLst>
                                          <p:attrName>style.visibility</p:attrName>
                                        </p:attrNameLst>
                                      </p:cBhvr>
                                      <p:to>
                                        <p:strVal val="visible"/>
                                      </p:to>
                                    </p:set>
                                    <p:animEffect transition="in" filter="fade">
                                      <p:cBhvr>
                                        <p:cTn id="23" dur="1000"/>
                                        <p:tgtEl>
                                          <p:spTgt spid="27664"/>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27665"/>
                                        </p:tgtEl>
                                        <p:attrNameLst>
                                          <p:attrName>style.visibility</p:attrName>
                                        </p:attrNameLst>
                                      </p:cBhvr>
                                      <p:to>
                                        <p:strVal val="visible"/>
                                      </p:to>
                                    </p:set>
                                    <p:animEffect transition="in" filter="fade">
                                      <p:cBhvr>
                                        <p:cTn id="26" dur="1000"/>
                                        <p:tgtEl>
                                          <p:spTgt spid="2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7" grpId="0"/>
      <p:bldP spid="27660" grpId="0" animBg="1"/>
      <p:bldP spid="27662" grpId="0" animBg="1"/>
      <p:bldP spid="27663" grpId="0" animBg="1"/>
      <p:bldP spid="27664" grpId="0" animBg="1"/>
      <p:bldP spid="276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t>Near Vision Positioning</a:t>
            </a:r>
          </a:p>
        </p:txBody>
      </p:sp>
      <p:sp>
        <p:nvSpPr>
          <p:cNvPr id="8" name="Freeform 103"/>
          <p:cNvSpPr>
            <a:spLocks/>
          </p:cNvSpPr>
          <p:nvPr/>
        </p:nvSpPr>
        <p:spPr bwMode="auto">
          <a:xfrm>
            <a:off x="3089275" y="2590800"/>
            <a:ext cx="1376363" cy="3352800"/>
          </a:xfrm>
          <a:custGeom>
            <a:avLst/>
            <a:gdLst>
              <a:gd name="T0" fmla="*/ 2147483647 w 867"/>
              <a:gd name="T1" fmla="*/ 0 h 2112"/>
              <a:gd name="T2" fmla="*/ 2147483647 w 867"/>
              <a:gd name="T3" fmla="*/ 2147483647 h 2112"/>
              <a:gd name="T4" fmla="*/ 2147483647 w 867"/>
              <a:gd name="T5" fmla="*/ 2147483647 h 2112"/>
              <a:gd name="T6" fmla="*/ 2147483647 w 867"/>
              <a:gd name="T7" fmla="*/ 2147483647 h 2112"/>
              <a:gd name="T8" fmla="*/ 0 60000 65536"/>
              <a:gd name="T9" fmla="*/ 0 60000 65536"/>
              <a:gd name="T10" fmla="*/ 0 60000 65536"/>
              <a:gd name="T11" fmla="*/ 0 60000 65536"/>
              <a:gd name="T12" fmla="*/ 0 w 867"/>
              <a:gd name="T13" fmla="*/ 0 h 2112"/>
              <a:gd name="T14" fmla="*/ 867 w 867"/>
              <a:gd name="T15" fmla="*/ 2112 h 2112"/>
            </a:gdLst>
            <a:ahLst/>
            <a:cxnLst>
              <a:cxn ang="T8">
                <a:pos x="T0" y="T1"/>
              </a:cxn>
              <a:cxn ang="T9">
                <a:pos x="T2" y="T3"/>
              </a:cxn>
              <a:cxn ang="T10">
                <a:pos x="T4" y="T5"/>
              </a:cxn>
              <a:cxn ang="T11">
                <a:pos x="T6" y="T7"/>
              </a:cxn>
            </a:cxnLst>
            <a:rect l="T12" t="T13" r="T14" b="T15"/>
            <a:pathLst>
              <a:path w="867" h="2112">
                <a:moveTo>
                  <a:pt x="12" y="0"/>
                </a:moveTo>
                <a:cubicBezTo>
                  <a:pt x="30" y="118"/>
                  <a:pt x="0" y="451"/>
                  <a:pt x="118" y="710"/>
                </a:cubicBezTo>
                <a:cubicBezTo>
                  <a:pt x="223" y="864"/>
                  <a:pt x="574" y="1309"/>
                  <a:pt x="723" y="1555"/>
                </a:cubicBezTo>
                <a:cubicBezTo>
                  <a:pt x="867" y="1737"/>
                  <a:pt x="799" y="1996"/>
                  <a:pt x="819" y="2112"/>
                </a:cubicBezTo>
              </a:path>
            </a:pathLst>
          </a:custGeom>
          <a:noFill/>
          <a:ln w="57150" cmpd="sng">
            <a:solidFill>
              <a:srgbClr val="006600"/>
            </a:solidFill>
            <a:round/>
            <a:headEnd type="none" w="med" len="med"/>
            <a:tailEnd type="none" w="med" len="med"/>
          </a:ln>
        </p:spPr>
        <p:txBody>
          <a:bodyPr/>
          <a:lstStyle/>
          <a:p>
            <a:endParaRPr lang="en-US"/>
          </a:p>
        </p:txBody>
      </p:sp>
      <p:sp>
        <p:nvSpPr>
          <p:cNvPr id="12" name="Freeform 107"/>
          <p:cNvSpPr>
            <a:spLocks/>
          </p:cNvSpPr>
          <p:nvPr/>
        </p:nvSpPr>
        <p:spPr bwMode="auto">
          <a:xfrm>
            <a:off x="2938463" y="2468563"/>
            <a:ext cx="2852737" cy="3382962"/>
          </a:xfrm>
          <a:custGeom>
            <a:avLst/>
            <a:gdLst>
              <a:gd name="T0" fmla="*/ 2147483647 w 1797"/>
              <a:gd name="T1" fmla="*/ 0 h 2131"/>
              <a:gd name="T2" fmla="*/ 2147483647 w 1797"/>
              <a:gd name="T3" fmla="*/ 2147483647 h 2131"/>
              <a:gd name="T4" fmla="*/ 2147483647 w 1797"/>
              <a:gd name="T5" fmla="*/ 2147483647 h 2131"/>
              <a:gd name="T6" fmla="*/ 2147483647 w 1797"/>
              <a:gd name="T7" fmla="*/ 2147483647 h 2131"/>
              <a:gd name="T8" fmla="*/ 0 60000 65536"/>
              <a:gd name="T9" fmla="*/ 0 60000 65536"/>
              <a:gd name="T10" fmla="*/ 0 60000 65536"/>
              <a:gd name="T11" fmla="*/ 0 60000 65536"/>
              <a:gd name="T12" fmla="*/ 0 w 1797"/>
              <a:gd name="T13" fmla="*/ 0 h 2131"/>
              <a:gd name="T14" fmla="*/ 1797 w 1797"/>
              <a:gd name="T15" fmla="*/ 2131 h 2131"/>
            </a:gdLst>
            <a:ahLst/>
            <a:cxnLst>
              <a:cxn ang="T8">
                <a:pos x="T0" y="T1"/>
              </a:cxn>
              <a:cxn ang="T9">
                <a:pos x="T2" y="T3"/>
              </a:cxn>
              <a:cxn ang="T10">
                <a:pos x="T4" y="T5"/>
              </a:cxn>
              <a:cxn ang="T11">
                <a:pos x="T6" y="T7"/>
              </a:cxn>
            </a:cxnLst>
            <a:rect l="T12" t="T13" r="T14" b="T15"/>
            <a:pathLst>
              <a:path w="1797" h="2131">
                <a:moveTo>
                  <a:pt x="117" y="0"/>
                </a:moveTo>
                <a:cubicBezTo>
                  <a:pt x="139" y="120"/>
                  <a:pt x="0" y="442"/>
                  <a:pt x="251" y="720"/>
                </a:cubicBezTo>
                <a:cubicBezTo>
                  <a:pt x="568" y="942"/>
                  <a:pt x="1451" y="1537"/>
                  <a:pt x="1624" y="1671"/>
                </a:cubicBezTo>
                <a:cubicBezTo>
                  <a:pt x="1797" y="1805"/>
                  <a:pt x="1700" y="2035"/>
                  <a:pt x="1720" y="2131"/>
                </a:cubicBezTo>
              </a:path>
            </a:pathLst>
          </a:custGeom>
          <a:noFill/>
          <a:ln w="57150" cmpd="sng">
            <a:solidFill>
              <a:srgbClr val="CC6600"/>
            </a:solidFill>
            <a:round/>
            <a:headEnd type="none" w="med" len="med"/>
            <a:tailEnd type="none" w="med" len="med"/>
          </a:ln>
        </p:spPr>
        <p:txBody>
          <a:bodyPr/>
          <a:lstStyle/>
          <a:p>
            <a:endParaRPr lang="en-US"/>
          </a:p>
        </p:txBody>
      </p:sp>
      <p:sp>
        <p:nvSpPr>
          <p:cNvPr id="13" name="Freeform 108"/>
          <p:cNvSpPr>
            <a:spLocks/>
          </p:cNvSpPr>
          <p:nvPr/>
        </p:nvSpPr>
        <p:spPr bwMode="auto">
          <a:xfrm>
            <a:off x="2854325" y="2454275"/>
            <a:ext cx="4171950" cy="3489325"/>
          </a:xfrm>
          <a:custGeom>
            <a:avLst/>
            <a:gdLst>
              <a:gd name="T0" fmla="*/ 2147483647 w 2628"/>
              <a:gd name="T1" fmla="*/ 0 h 2198"/>
              <a:gd name="T2" fmla="*/ 2147483647 w 2628"/>
              <a:gd name="T3" fmla="*/ 2147483647 h 2198"/>
              <a:gd name="T4" fmla="*/ 2147483647 w 2628"/>
              <a:gd name="T5" fmla="*/ 2147483647 h 2198"/>
              <a:gd name="T6" fmla="*/ 2147483647 w 2628"/>
              <a:gd name="T7" fmla="*/ 2147483647 h 2198"/>
              <a:gd name="T8" fmla="*/ 0 60000 65536"/>
              <a:gd name="T9" fmla="*/ 0 60000 65536"/>
              <a:gd name="T10" fmla="*/ 0 60000 65536"/>
              <a:gd name="T11" fmla="*/ 0 60000 65536"/>
              <a:gd name="T12" fmla="*/ 0 w 2628"/>
              <a:gd name="T13" fmla="*/ 0 h 2198"/>
              <a:gd name="T14" fmla="*/ 2628 w 2628"/>
              <a:gd name="T15" fmla="*/ 2198 h 2198"/>
            </a:gdLst>
            <a:ahLst/>
            <a:cxnLst>
              <a:cxn ang="T8">
                <a:pos x="T0" y="T1"/>
              </a:cxn>
              <a:cxn ang="T9">
                <a:pos x="T2" y="T3"/>
              </a:cxn>
              <a:cxn ang="T10">
                <a:pos x="T4" y="T5"/>
              </a:cxn>
              <a:cxn ang="T11">
                <a:pos x="T6" y="T7"/>
              </a:cxn>
            </a:cxnLst>
            <a:rect l="T12" t="T13" r="T14" b="T15"/>
            <a:pathLst>
              <a:path w="2628" h="2198">
                <a:moveTo>
                  <a:pt x="160" y="0"/>
                </a:moveTo>
                <a:cubicBezTo>
                  <a:pt x="197" y="121"/>
                  <a:pt x="0" y="444"/>
                  <a:pt x="381" y="729"/>
                </a:cubicBezTo>
                <a:cubicBezTo>
                  <a:pt x="697" y="882"/>
                  <a:pt x="2046" y="1447"/>
                  <a:pt x="2445" y="1708"/>
                </a:cubicBezTo>
                <a:cubicBezTo>
                  <a:pt x="2628" y="1813"/>
                  <a:pt x="2529" y="2096"/>
                  <a:pt x="2551" y="2198"/>
                </a:cubicBezTo>
              </a:path>
            </a:pathLst>
          </a:custGeom>
          <a:noFill/>
          <a:ln w="57150" cmpd="sng">
            <a:solidFill>
              <a:srgbClr val="CC0000"/>
            </a:solidFill>
            <a:round/>
            <a:headEnd type="none" w="med" len="med"/>
            <a:tailEnd type="none" w="med" len="med"/>
          </a:ln>
        </p:spPr>
        <p:txBody>
          <a:bodyPr/>
          <a:lstStyle/>
          <a:p>
            <a:endParaRPr lang="en-US"/>
          </a:p>
        </p:txBody>
      </p:sp>
      <p:grpSp>
        <p:nvGrpSpPr>
          <p:cNvPr id="2" name="Group 22"/>
          <p:cNvGrpSpPr>
            <a:grpSpLocks/>
          </p:cNvGrpSpPr>
          <p:nvPr/>
        </p:nvGrpSpPr>
        <p:grpSpPr bwMode="auto">
          <a:xfrm>
            <a:off x="1066800" y="2514600"/>
            <a:ext cx="6629400" cy="4114800"/>
            <a:chOff x="1066800" y="2514600"/>
            <a:chExt cx="6629400" cy="4114800"/>
          </a:xfrm>
        </p:grpSpPr>
        <p:sp>
          <p:nvSpPr>
            <p:cNvPr id="33800" name="Line 111"/>
            <p:cNvSpPr>
              <a:spLocks noChangeShapeType="1"/>
            </p:cNvSpPr>
            <p:nvPr/>
          </p:nvSpPr>
          <p:spPr bwMode="auto">
            <a:xfrm>
              <a:off x="6905625" y="2514600"/>
              <a:ext cx="0" cy="3886200"/>
            </a:xfrm>
            <a:prstGeom prst="line">
              <a:avLst/>
            </a:prstGeom>
            <a:noFill/>
            <a:ln w="19050">
              <a:solidFill>
                <a:schemeClr val="bg2"/>
              </a:solidFill>
              <a:prstDash val="dash"/>
              <a:round/>
              <a:headEnd/>
              <a:tailEnd/>
            </a:ln>
          </p:spPr>
          <p:txBody>
            <a:bodyPr/>
            <a:lstStyle/>
            <a:p>
              <a:endParaRPr lang="en-US"/>
            </a:p>
          </p:txBody>
        </p:sp>
        <p:sp>
          <p:nvSpPr>
            <p:cNvPr id="33801" name="Line 112"/>
            <p:cNvSpPr>
              <a:spLocks noChangeShapeType="1"/>
            </p:cNvSpPr>
            <p:nvPr/>
          </p:nvSpPr>
          <p:spPr bwMode="auto">
            <a:xfrm>
              <a:off x="5638800" y="2514600"/>
              <a:ext cx="0" cy="3886200"/>
            </a:xfrm>
            <a:prstGeom prst="line">
              <a:avLst/>
            </a:prstGeom>
            <a:noFill/>
            <a:ln w="19050">
              <a:solidFill>
                <a:schemeClr val="bg2"/>
              </a:solidFill>
              <a:prstDash val="dash"/>
              <a:round/>
              <a:headEnd/>
              <a:tailEnd/>
            </a:ln>
          </p:spPr>
          <p:txBody>
            <a:bodyPr/>
            <a:lstStyle/>
            <a:p>
              <a:endParaRPr lang="en-US"/>
            </a:p>
          </p:txBody>
        </p:sp>
        <p:sp>
          <p:nvSpPr>
            <p:cNvPr id="33802" name="Line 113"/>
            <p:cNvSpPr>
              <a:spLocks noChangeShapeType="1"/>
            </p:cNvSpPr>
            <p:nvPr/>
          </p:nvSpPr>
          <p:spPr bwMode="auto">
            <a:xfrm>
              <a:off x="4359275" y="2514600"/>
              <a:ext cx="0" cy="3886200"/>
            </a:xfrm>
            <a:prstGeom prst="line">
              <a:avLst/>
            </a:prstGeom>
            <a:noFill/>
            <a:ln w="19050">
              <a:solidFill>
                <a:schemeClr val="bg2"/>
              </a:solidFill>
              <a:prstDash val="dash"/>
              <a:round/>
              <a:headEnd/>
              <a:tailEnd/>
            </a:ln>
          </p:spPr>
          <p:txBody>
            <a:bodyPr/>
            <a:lstStyle/>
            <a:p>
              <a:endParaRPr lang="en-US"/>
            </a:p>
          </p:txBody>
        </p:sp>
        <p:grpSp>
          <p:nvGrpSpPr>
            <p:cNvPr id="33803" name="Group 117"/>
            <p:cNvGrpSpPr>
              <a:grpSpLocks/>
            </p:cNvGrpSpPr>
            <p:nvPr/>
          </p:nvGrpSpPr>
          <p:grpSpPr bwMode="auto">
            <a:xfrm>
              <a:off x="2667000" y="5013325"/>
              <a:ext cx="5029200" cy="701675"/>
              <a:chOff x="1920" y="3446"/>
              <a:chExt cx="3168" cy="442"/>
            </a:xfrm>
          </p:grpSpPr>
          <p:sp>
            <p:nvSpPr>
              <p:cNvPr id="33812" name="Line 109"/>
              <p:cNvSpPr>
                <a:spLocks noChangeShapeType="1"/>
              </p:cNvSpPr>
              <p:nvPr/>
            </p:nvSpPr>
            <p:spPr bwMode="auto">
              <a:xfrm>
                <a:off x="1920" y="3552"/>
                <a:ext cx="3168" cy="0"/>
              </a:xfrm>
              <a:prstGeom prst="line">
                <a:avLst/>
              </a:prstGeom>
              <a:noFill/>
              <a:ln w="19050">
                <a:solidFill>
                  <a:schemeClr val="bg2"/>
                </a:solidFill>
                <a:prstDash val="dash"/>
                <a:round/>
                <a:headEnd/>
                <a:tailEnd/>
              </a:ln>
            </p:spPr>
            <p:txBody>
              <a:bodyPr/>
              <a:lstStyle/>
              <a:p>
                <a:endParaRPr lang="en-US"/>
              </a:p>
            </p:txBody>
          </p:sp>
          <p:sp>
            <p:nvSpPr>
              <p:cNvPr id="33813" name="Text Box 105"/>
              <p:cNvSpPr txBox="1">
                <a:spLocks noChangeArrowheads="1"/>
              </p:cNvSpPr>
              <p:nvPr/>
            </p:nvSpPr>
            <p:spPr bwMode="auto">
              <a:xfrm>
                <a:off x="2227" y="3446"/>
                <a:ext cx="365" cy="442"/>
              </a:xfrm>
              <a:prstGeom prst="rect">
                <a:avLst/>
              </a:prstGeom>
              <a:noFill/>
              <a:ln w="9525">
                <a:noFill/>
                <a:miter lim="800000"/>
                <a:headEnd/>
                <a:tailEnd/>
              </a:ln>
            </p:spPr>
            <p:txBody>
              <a:bodyPr wrap="none">
                <a:spAutoFit/>
              </a:bodyPr>
              <a:lstStyle/>
              <a:p>
                <a:r>
                  <a:rPr lang="en-US" sz="4000">
                    <a:solidFill>
                      <a:srgbClr val="FF6600"/>
                    </a:solidFill>
                  </a:rPr>
                  <a:t>O</a:t>
                </a:r>
              </a:p>
            </p:txBody>
          </p:sp>
        </p:grpSp>
        <p:grpSp>
          <p:nvGrpSpPr>
            <p:cNvPr id="33804" name="Group 116"/>
            <p:cNvGrpSpPr>
              <a:grpSpLocks/>
            </p:cNvGrpSpPr>
            <p:nvPr/>
          </p:nvGrpSpPr>
          <p:grpSpPr bwMode="auto">
            <a:xfrm>
              <a:off x="2514600" y="2743200"/>
              <a:ext cx="5181600" cy="914400"/>
              <a:chOff x="1824" y="2016"/>
              <a:chExt cx="3264" cy="576"/>
            </a:xfrm>
          </p:grpSpPr>
          <p:sp>
            <p:nvSpPr>
              <p:cNvPr id="33810" name="Line 110"/>
              <p:cNvSpPr>
                <a:spLocks noChangeShapeType="1"/>
              </p:cNvSpPr>
              <p:nvPr/>
            </p:nvSpPr>
            <p:spPr bwMode="auto">
              <a:xfrm>
                <a:off x="1920" y="2352"/>
                <a:ext cx="3168" cy="0"/>
              </a:xfrm>
              <a:prstGeom prst="line">
                <a:avLst/>
              </a:prstGeom>
              <a:noFill/>
              <a:ln w="19050">
                <a:solidFill>
                  <a:schemeClr val="bg2"/>
                </a:solidFill>
                <a:prstDash val="dash"/>
                <a:round/>
                <a:headEnd/>
                <a:tailEnd/>
              </a:ln>
            </p:spPr>
            <p:txBody>
              <a:bodyPr/>
              <a:lstStyle/>
              <a:p>
                <a:endParaRPr lang="en-US"/>
              </a:p>
            </p:txBody>
          </p:sp>
          <p:sp>
            <p:nvSpPr>
              <p:cNvPr id="33811" name="Text Box 104"/>
              <p:cNvSpPr txBox="1">
                <a:spLocks noChangeArrowheads="1"/>
              </p:cNvSpPr>
              <p:nvPr/>
            </p:nvSpPr>
            <p:spPr bwMode="auto">
              <a:xfrm>
                <a:off x="1824" y="2016"/>
                <a:ext cx="323" cy="576"/>
              </a:xfrm>
              <a:prstGeom prst="rect">
                <a:avLst/>
              </a:prstGeom>
              <a:noFill/>
              <a:ln w="9525">
                <a:noFill/>
                <a:miter lim="800000"/>
                <a:headEnd/>
                <a:tailEnd/>
              </a:ln>
            </p:spPr>
            <p:txBody>
              <a:bodyPr wrap="none">
                <a:spAutoFit/>
              </a:bodyPr>
              <a:lstStyle/>
              <a:p>
                <a:r>
                  <a:rPr lang="en-US" sz="5400">
                    <a:solidFill>
                      <a:srgbClr val="FF6600"/>
                    </a:solidFill>
                    <a:latin typeface="Arial Narrow" pitchFamily="34" charset="0"/>
                  </a:rPr>
                  <a:t>+</a:t>
                </a:r>
              </a:p>
            </p:txBody>
          </p:sp>
        </p:grpSp>
        <p:sp>
          <p:nvSpPr>
            <p:cNvPr id="33805" name="TextBox 16"/>
            <p:cNvSpPr txBox="1">
              <a:spLocks noChangeArrowheads="1"/>
            </p:cNvSpPr>
            <p:nvPr/>
          </p:nvSpPr>
          <p:spPr bwMode="auto">
            <a:xfrm>
              <a:off x="1066800" y="2971800"/>
              <a:ext cx="1633538" cy="738188"/>
            </a:xfrm>
            <a:prstGeom prst="rect">
              <a:avLst/>
            </a:prstGeom>
            <a:noFill/>
            <a:ln w="9525">
              <a:noFill/>
              <a:miter lim="800000"/>
              <a:headEnd/>
              <a:tailEnd/>
            </a:ln>
          </p:spPr>
          <p:txBody>
            <a:bodyPr wrap="none">
              <a:spAutoFit/>
            </a:bodyPr>
            <a:lstStyle/>
            <a:p>
              <a:pPr algn="ctr"/>
              <a:r>
                <a:rPr lang="en-US" sz="2400" b="1">
                  <a:solidFill>
                    <a:srgbClr val="FF9900"/>
                  </a:solidFill>
                </a:rPr>
                <a:t>FRP</a:t>
              </a:r>
            </a:p>
            <a:p>
              <a:pPr algn="ctr"/>
              <a:r>
                <a:rPr lang="en-US"/>
                <a:t>(Fitting Cross)</a:t>
              </a:r>
            </a:p>
          </p:txBody>
        </p:sp>
        <p:sp>
          <p:nvSpPr>
            <p:cNvPr id="33806" name="TextBox 17"/>
            <p:cNvSpPr txBox="1">
              <a:spLocks noChangeArrowheads="1"/>
            </p:cNvSpPr>
            <p:nvPr/>
          </p:nvSpPr>
          <p:spPr bwMode="auto">
            <a:xfrm>
              <a:off x="1295400" y="5257800"/>
              <a:ext cx="1941513" cy="646113"/>
            </a:xfrm>
            <a:prstGeom prst="rect">
              <a:avLst/>
            </a:prstGeom>
            <a:noFill/>
            <a:ln w="9525">
              <a:noFill/>
              <a:miter lim="800000"/>
              <a:headEnd/>
              <a:tailEnd/>
            </a:ln>
          </p:spPr>
          <p:txBody>
            <a:bodyPr wrap="none">
              <a:spAutoFit/>
            </a:bodyPr>
            <a:lstStyle/>
            <a:p>
              <a:pPr algn="ctr"/>
              <a:r>
                <a:rPr lang="en-US"/>
                <a:t>Near Verification</a:t>
              </a:r>
            </a:p>
            <a:p>
              <a:pPr algn="ctr"/>
              <a:r>
                <a:rPr lang="en-US"/>
                <a:t>Circle</a:t>
              </a:r>
            </a:p>
          </p:txBody>
        </p:sp>
        <p:sp>
          <p:nvSpPr>
            <p:cNvPr id="33807" name="TextBox 18"/>
            <p:cNvSpPr txBox="1">
              <a:spLocks noChangeArrowheads="1"/>
            </p:cNvSpPr>
            <p:nvPr/>
          </p:nvSpPr>
          <p:spPr bwMode="auto">
            <a:xfrm>
              <a:off x="3956050" y="6259513"/>
              <a:ext cx="768350" cy="369887"/>
            </a:xfrm>
            <a:prstGeom prst="rect">
              <a:avLst/>
            </a:prstGeom>
            <a:noFill/>
            <a:ln w="9525">
              <a:noFill/>
              <a:miter lim="800000"/>
              <a:headEnd/>
              <a:tailEnd/>
            </a:ln>
          </p:spPr>
          <p:txBody>
            <a:bodyPr wrap="none">
              <a:spAutoFit/>
            </a:bodyPr>
            <a:lstStyle/>
            <a:p>
              <a:r>
                <a:rPr lang="en-US" b="1"/>
                <a:t>+1.00</a:t>
              </a:r>
            </a:p>
          </p:txBody>
        </p:sp>
        <p:sp>
          <p:nvSpPr>
            <p:cNvPr id="33808" name="TextBox 19"/>
            <p:cNvSpPr txBox="1">
              <a:spLocks noChangeArrowheads="1"/>
            </p:cNvSpPr>
            <p:nvPr/>
          </p:nvSpPr>
          <p:spPr bwMode="auto">
            <a:xfrm>
              <a:off x="5251450" y="6259513"/>
              <a:ext cx="768350" cy="369887"/>
            </a:xfrm>
            <a:prstGeom prst="rect">
              <a:avLst/>
            </a:prstGeom>
            <a:noFill/>
            <a:ln w="9525">
              <a:noFill/>
              <a:miter lim="800000"/>
              <a:headEnd/>
              <a:tailEnd/>
            </a:ln>
          </p:spPr>
          <p:txBody>
            <a:bodyPr wrap="none">
              <a:spAutoFit/>
            </a:bodyPr>
            <a:lstStyle/>
            <a:p>
              <a:r>
                <a:rPr lang="en-US" b="1"/>
                <a:t>+2.00</a:t>
              </a:r>
            </a:p>
          </p:txBody>
        </p:sp>
        <p:sp>
          <p:nvSpPr>
            <p:cNvPr id="33809" name="TextBox 20"/>
            <p:cNvSpPr txBox="1">
              <a:spLocks noChangeArrowheads="1"/>
            </p:cNvSpPr>
            <p:nvPr/>
          </p:nvSpPr>
          <p:spPr bwMode="auto">
            <a:xfrm>
              <a:off x="6515100" y="6259513"/>
              <a:ext cx="766763" cy="369887"/>
            </a:xfrm>
            <a:prstGeom prst="rect">
              <a:avLst/>
            </a:prstGeom>
            <a:noFill/>
            <a:ln w="9525">
              <a:noFill/>
              <a:miter lim="800000"/>
              <a:headEnd/>
              <a:tailEnd/>
            </a:ln>
          </p:spPr>
          <p:txBody>
            <a:bodyPr wrap="none">
              <a:spAutoFit/>
            </a:bodyPr>
            <a:lstStyle/>
            <a:p>
              <a:r>
                <a:rPr lang="en-US" b="1"/>
                <a:t>+3.00</a:t>
              </a:r>
            </a:p>
          </p:txBody>
        </p:sp>
      </p:grpSp>
      <p:sp>
        <p:nvSpPr>
          <p:cNvPr id="22" name="Rectangle 4"/>
          <p:cNvSpPr txBox="1">
            <a:spLocks noChangeArrowheads="1"/>
          </p:cNvSpPr>
          <p:nvPr/>
        </p:nvSpPr>
        <p:spPr bwMode="auto">
          <a:xfrm>
            <a:off x="457200" y="1447800"/>
            <a:ext cx="8229600" cy="990600"/>
          </a:xfrm>
          <a:prstGeom prst="rect">
            <a:avLst/>
          </a:prstGeom>
          <a:noFill/>
          <a:ln w="9525">
            <a:noFill/>
            <a:miter lim="800000"/>
            <a:headEnd/>
            <a:tailEnd/>
          </a:ln>
        </p:spPr>
        <p:txBody>
          <a:bodyPr/>
          <a:lstStyle/>
          <a:p>
            <a:pPr>
              <a:spcBef>
                <a:spcPct val="10000"/>
              </a:spcBef>
              <a:buSzPct val="55000"/>
              <a:defRPr/>
            </a:pPr>
            <a:r>
              <a:rPr lang="en-US" sz="2400" kern="0" dirty="0">
                <a:solidFill>
                  <a:srgbClr val="018EB1"/>
                </a:solidFill>
                <a:latin typeface="+mn-lt"/>
                <a:cs typeface="+mn-cs"/>
              </a:rPr>
              <a:t>Rate of progression determines vertical position of intermediate/near zones…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par>
                                <p:cTn id="17" presetID="22" presetClass="entr" presetSubtype="1" fill="hold" grpId="0"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2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t>Near Vision Positioning</a:t>
            </a:r>
          </a:p>
        </p:txBody>
      </p:sp>
      <p:sp>
        <p:nvSpPr>
          <p:cNvPr id="99331" name="Rectangle 3"/>
          <p:cNvSpPr>
            <a:spLocks noGrp="1" noChangeArrowheads="1"/>
          </p:cNvSpPr>
          <p:nvPr>
            <p:ph type="body" idx="1"/>
          </p:nvPr>
        </p:nvSpPr>
        <p:spPr/>
        <p:txBody>
          <a:bodyPr/>
          <a:lstStyle/>
          <a:p>
            <a:pPr marL="0" indent="0" eaLnBrk="1" hangingPunct="1">
              <a:buNone/>
              <a:defRPr/>
            </a:pPr>
            <a:r>
              <a:rPr lang="en-US" sz="2400" dirty="0"/>
              <a:t>Higher ADD powers require quicker access</a:t>
            </a:r>
          </a:p>
          <a:p>
            <a:pPr marL="0" indent="0" eaLnBrk="1" hangingPunct="1">
              <a:buNone/>
              <a:defRPr/>
            </a:pPr>
            <a:r>
              <a:rPr lang="en-US" sz="2400" dirty="0"/>
              <a:t>Horizontal placement should account for:</a:t>
            </a:r>
          </a:p>
          <a:p>
            <a:pPr lvl="1" eaLnBrk="1" hangingPunct="1">
              <a:defRPr/>
            </a:pPr>
            <a:r>
              <a:rPr lang="en-US" sz="1800" dirty="0">
                <a:solidFill>
                  <a:schemeClr val="tx1">
                    <a:lumMod val="85000"/>
                    <a:lumOff val="15000"/>
                  </a:schemeClr>
                </a:solidFill>
              </a:rPr>
              <a:t>Prismatic effects of Distance Rx &amp; ADD power</a:t>
            </a:r>
          </a:p>
          <a:p>
            <a:pPr lvl="1" eaLnBrk="1" hangingPunct="1">
              <a:defRPr/>
            </a:pPr>
            <a:r>
              <a:rPr lang="en-US" sz="1800" dirty="0">
                <a:solidFill>
                  <a:schemeClr val="tx1">
                    <a:lumMod val="85000"/>
                    <a:lumOff val="15000"/>
                  </a:schemeClr>
                </a:solidFill>
              </a:rPr>
              <a:t>Convergence</a:t>
            </a:r>
          </a:p>
        </p:txBody>
      </p:sp>
      <p:grpSp>
        <p:nvGrpSpPr>
          <p:cNvPr id="2" name="Group 5"/>
          <p:cNvGrpSpPr>
            <a:grpSpLocks noChangeAspect="1"/>
          </p:cNvGrpSpPr>
          <p:nvPr/>
        </p:nvGrpSpPr>
        <p:grpSpPr bwMode="auto">
          <a:xfrm>
            <a:off x="3505200" y="4953000"/>
            <a:ext cx="6248400" cy="1162050"/>
            <a:chOff x="384" y="1392"/>
            <a:chExt cx="5856" cy="1089"/>
          </a:xfrm>
        </p:grpSpPr>
        <p:sp>
          <p:nvSpPr>
            <p:cNvPr id="2062" name="AutoShape 6"/>
            <p:cNvSpPr>
              <a:spLocks noChangeAspect="1" noChangeArrowheads="1" noTextEdit="1"/>
            </p:cNvSpPr>
            <p:nvPr/>
          </p:nvSpPr>
          <p:spPr bwMode="auto">
            <a:xfrm>
              <a:off x="384" y="1392"/>
              <a:ext cx="5856" cy="1089"/>
            </a:xfrm>
            <a:prstGeom prst="rect">
              <a:avLst/>
            </a:prstGeom>
            <a:noFill/>
            <a:ln w="9525">
              <a:noFill/>
              <a:miter lim="800000"/>
              <a:headEnd/>
              <a:tailEnd/>
            </a:ln>
          </p:spPr>
          <p:txBody>
            <a:bodyPr/>
            <a:lstStyle/>
            <a:p>
              <a:endParaRPr lang="en-US"/>
            </a:p>
          </p:txBody>
        </p:sp>
        <p:grpSp>
          <p:nvGrpSpPr>
            <p:cNvPr id="2063" name="Group 7"/>
            <p:cNvGrpSpPr>
              <a:grpSpLocks/>
            </p:cNvGrpSpPr>
            <p:nvPr/>
          </p:nvGrpSpPr>
          <p:grpSpPr bwMode="auto">
            <a:xfrm>
              <a:off x="1019" y="1392"/>
              <a:ext cx="4586" cy="620"/>
              <a:chOff x="1019" y="1392"/>
              <a:chExt cx="4586" cy="620"/>
            </a:xfrm>
          </p:grpSpPr>
          <p:sp>
            <p:nvSpPr>
              <p:cNvPr id="2271" name="Rectangle 8"/>
              <p:cNvSpPr>
                <a:spLocks noChangeArrowheads="1"/>
              </p:cNvSpPr>
              <p:nvPr/>
            </p:nvSpPr>
            <p:spPr bwMode="auto">
              <a:xfrm>
                <a:off x="1843" y="1398"/>
                <a:ext cx="307" cy="149"/>
              </a:xfrm>
              <a:prstGeom prst="rect">
                <a:avLst/>
              </a:prstGeom>
              <a:solidFill>
                <a:srgbClr val="FFFF00"/>
              </a:solidFill>
              <a:ln w="9525">
                <a:noFill/>
                <a:miter lim="800000"/>
                <a:headEnd/>
                <a:tailEnd/>
              </a:ln>
            </p:spPr>
            <p:txBody>
              <a:bodyPr/>
              <a:lstStyle/>
              <a:p>
                <a:endParaRPr lang="en-US"/>
              </a:p>
            </p:txBody>
          </p:sp>
          <p:sp>
            <p:nvSpPr>
              <p:cNvPr id="2272" name="Rectangle 9"/>
              <p:cNvSpPr>
                <a:spLocks noChangeArrowheads="1"/>
              </p:cNvSpPr>
              <p:nvPr/>
            </p:nvSpPr>
            <p:spPr bwMode="auto">
              <a:xfrm>
                <a:off x="1892"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0.75</a:t>
                </a:r>
                <a:endParaRPr lang="en-US" sz="2000" b="1">
                  <a:solidFill>
                    <a:schemeClr val="accent2"/>
                  </a:solidFill>
                </a:endParaRPr>
              </a:p>
            </p:txBody>
          </p:sp>
          <p:sp>
            <p:nvSpPr>
              <p:cNvPr id="2273" name="Rectangle 10"/>
              <p:cNvSpPr>
                <a:spLocks noChangeArrowheads="1"/>
              </p:cNvSpPr>
              <p:nvPr/>
            </p:nvSpPr>
            <p:spPr bwMode="auto">
              <a:xfrm>
                <a:off x="2156" y="1398"/>
                <a:ext cx="308" cy="149"/>
              </a:xfrm>
              <a:prstGeom prst="rect">
                <a:avLst/>
              </a:prstGeom>
              <a:solidFill>
                <a:srgbClr val="FFFF00"/>
              </a:solidFill>
              <a:ln w="9525">
                <a:noFill/>
                <a:miter lim="800000"/>
                <a:headEnd/>
                <a:tailEnd/>
              </a:ln>
            </p:spPr>
            <p:txBody>
              <a:bodyPr/>
              <a:lstStyle/>
              <a:p>
                <a:endParaRPr lang="en-US"/>
              </a:p>
            </p:txBody>
          </p:sp>
          <p:sp>
            <p:nvSpPr>
              <p:cNvPr id="2274" name="Rectangle 11"/>
              <p:cNvSpPr>
                <a:spLocks noChangeArrowheads="1"/>
              </p:cNvSpPr>
              <p:nvPr/>
            </p:nvSpPr>
            <p:spPr bwMode="auto">
              <a:xfrm>
                <a:off x="2205" y="1398"/>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1.00</a:t>
                </a:r>
                <a:endParaRPr lang="en-US" sz="2000" b="1">
                  <a:solidFill>
                    <a:schemeClr val="accent2"/>
                  </a:solidFill>
                </a:endParaRPr>
              </a:p>
            </p:txBody>
          </p:sp>
          <p:sp>
            <p:nvSpPr>
              <p:cNvPr id="2275" name="Rectangle 12"/>
              <p:cNvSpPr>
                <a:spLocks noChangeArrowheads="1"/>
              </p:cNvSpPr>
              <p:nvPr/>
            </p:nvSpPr>
            <p:spPr bwMode="auto">
              <a:xfrm>
                <a:off x="2470" y="1398"/>
                <a:ext cx="307" cy="149"/>
              </a:xfrm>
              <a:prstGeom prst="rect">
                <a:avLst/>
              </a:prstGeom>
              <a:solidFill>
                <a:srgbClr val="FFFF00"/>
              </a:solidFill>
              <a:ln w="9525">
                <a:noFill/>
                <a:miter lim="800000"/>
                <a:headEnd/>
                <a:tailEnd/>
              </a:ln>
            </p:spPr>
            <p:txBody>
              <a:bodyPr/>
              <a:lstStyle/>
              <a:p>
                <a:endParaRPr lang="en-US"/>
              </a:p>
            </p:txBody>
          </p:sp>
          <p:sp>
            <p:nvSpPr>
              <p:cNvPr id="2276" name="Rectangle 13"/>
              <p:cNvSpPr>
                <a:spLocks noChangeArrowheads="1"/>
              </p:cNvSpPr>
              <p:nvPr/>
            </p:nvSpPr>
            <p:spPr bwMode="auto">
              <a:xfrm>
                <a:off x="2517"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1.25</a:t>
                </a:r>
                <a:endParaRPr lang="en-US" sz="2000" b="1">
                  <a:solidFill>
                    <a:schemeClr val="accent2"/>
                  </a:solidFill>
                </a:endParaRPr>
              </a:p>
            </p:txBody>
          </p:sp>
          <p:sp>
            <p:nvSpPr>
              <p:cNvPr id="2277" name="Rectangle 14"/>
              <p:cNvSpPr>
                <a:spLocks noChangeArrowheads="1"/>
              </p:cNvSpPr>
              <p:nvPr/>
            </p:nvSpPr>
            <p:spPr bwMode="auto">
              <a:xfrm>
                <a:off x="2783" y="1398"/>
                <a:ext cx="308" cy="149"/>
              </a:xfrm>
              <a:prstGeom prst="rect">
                <a:avLst/>
              </a:prstGeom>
              <a:solidFill>
                <a:srgbClr val="FFFF00"/>
              </a:solidFill>
              <a:ln w="9525">
                <a:noFill/>
                <a:miter lim="800000"/>
                <a:headEnd/>
                <a:tailEnd/>
              </a:ln>
            </p:spPr>
            <p:txBody>
              <a:bodyPr/>
              <a:lstStyle/>
              <a:p>
                <a:endParaRPr lang="en-US"/>
              </a:p>
            </p:txBody>
          </p:sp>
          <p:sp>
            <p:nvSpPr>
              <p:cNvPr id="2278" name="Rectangle 15"/>
              <p:cNvSpPr>
                <a:spLocks noChangeArrowheads="1"/>
              </p:cNvSpPr>
              <p:nvPr/>
            </p:nvSpPr>
            <p:spPr bwMode="auto">
              <a:xfrm>
                <a:off x="2834"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1.50</a:t>
                </a:r>
                <a:endParaRPr lang="en-US" sz="2000" b="1">
                  <a:solidFill>
                    <a:schemeClr val="accent2"/>
                  </a:solidFill>
                </a:endParaRPr>
              </a:p>
            </p:txBody>
          </p:sp>
          <p:sp>
            <p:nvSpPr>
              <p:cNvPr id="2279" name="Rectangle 16"/>
              <p:cNvSpPr>
                <a:spLocks noChangeArrowheads="1"/>
              </p:cNvSpPr>
              <p:nvPr/>
            </p:nvSpPr>
            <p:spPr bwMode="auto">
              <a:xfrm>
                <a:off x="3097" y="1398"/>
                <a:ext cx="307" cy="149"/>
              </a:xfrm>
              <a:prstGeom prst="rect">
                <a:avLst/>
              </a:prstGeom>
              <a:solidFill>
                <a:srgbClr val="FFFF00"/>
              </a:solidFill>
              <a:ln w="9525">
                <a:noFill/>
                <a:miter lim="800000"/>
                <a:headEnd/>
                <a:tailEnd/>
              </a:ln>
            </p:spPr>
            <p:txBody>
              <a:bodyPr/>
              <a:lstStyle/>
              <a:p>
                <a:endParaRPr lang="en-US"/>
              </a:p>
            </p:txBody>
          </p:sp>
          <p:sp>
            <p:nvSpPr>
              <p:cNvPr id="2280" name="Rectangle 17"/>
              <p:cNvSpPr>
                <a:spLocks noChangeArrowheads="1"/>
              </p:cNvSpPr>
              <p:nvPr/>
            </p:nvSpPr>
            <p:spPr bwMode="auto">
              <a:xfrm>
                <a:off x="3145"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1.75</a:t>
                </a:r>
                <a:endParaRPr lang="en-US" sz="2000" b="1">
                  <a:solidFill>
                    <a:schemeClr val="accent2"/>
                  </a:solidFill>
                </a:endParaRPr>
              </a:p>
            </p:txBody>
          </p:sp>
          <p:sp>
            <p:nvSpPr>
              <p:cNvPr id="2281" name="Rectangle 18"/>
              <p:cNvSpPr>
                <a:spLocks noChangeArrowheads="1"/>
              </p:cNvSpPr>
              <p:nvPr/>
            </p:nvSpPr>
            <p:spPr bwMode="auto">
              <a:xfrm>
                <a:off x="3410" y="1398"/>
                <a:ext cx="308" cy="149"/>
              </a:xfrm>
              <a:prstGeom prst="rect">
                <a:avLst/>
              </a:prstGeom>
              <a:solidFill>
                <a:srgbClr val="FFFF00"/>
              </a:solidFill>
              <a:ln w="9525">
                <a:noFill/>
                <a:miter lim="800000"/>
                <a:headEnd/>
                <a:tailEnd/>
              </a:ln>
            </p:spPr>
            <p:txBody>
              <a:bodyPr/>
              <a:lstStyle/>
              <a:p>
                <a:endParaRPr lang="en-US"/>
              </a:p>
            </p:txBody>
          </p:sp>
          <p:sp>
            <p:nvSpPr>
              <p:cNvPr id="2282" name="Rectangle 19"/>
              <p:cNvSpPr>
                <a:spLocks noChangeArrowheads="1"/>
              </p:cNvSpPr>
              <p:nvPr/>
            </p:nvSpPr>
            <p:spPr bwMode="auto">
              <a:xfrm>
                <a:off x="3461" y="1398"/>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2.00</a:t>
                </a:r>
                <a:endParaRPr lang="en-US" sz="2000" b="1">
                  <a:solidFill>
                    <a:schemeClr val="accent2"/>
                  </a:solidFill>
                </a:endParaRPr>
              </a:p>
            </p:txBody>
          </p:sp>
          <p:sp>
            <p:nvSpPr>
              <p:cNvPr id="2283" name="Rectangle 20"/>
              <p:cNvSpPr>
                <a:spLocks noChangeArrowheads="1"/>
              </p:cNvSpPr>
              <p:nvPr/>
            </p:nvSpPr>
            <p:spPr bwMode="auto">
              <a:xfrm>
                <a:off x="3724" y="1398"/>
                <a:ext cx="307" cy="149"/>
              </a:xfrm>
              <a:prstGeom prst="rect">
                <a:avLst/>
              </a:prstGeom>
              <a:solidFill>
                <a:srgbClr val="FFFF00"/>
              </a:solidFill>
              <a:ln w="9525">
                <a:noFill/>
                <a:miter lim="800000"/>
                <a:headEnd/>
                <a:tailEnd/>
              </a:ln>
            </p:spPr>
            <p:txBody>
              <a:bodyPr/>
              <a:lstStyle/>
              <a:p>
                <a:endParaRPr lang="en-US"/>
              </a:p>
            </p:txBody>
          </p:sp>
          <p:sp>
            <p:nvSpPr>
              <p:cNvPr id="2284" name="Rectangle 21"/>
              <p:cNvSpPr>
                <a:spLocks noChangeArrowheads="1"/>
              </p:cNvSpPr>
              <p:nvPr/>
            </p:nvSpPr>
            <p:spPr bwMode="auto">
              <a:xfrm>
                <a:off x="3773"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2.25</a:t>
                </a:r>
                <a:endParaRPr lang="en-US" sz="2000" b="1">
                  <a:solidFill>
                    <a:schemeClr val="accent2"/>
                  </a:solidFill>
                </a:endParaRPr>
              </a:p>
            </p:txBody>
          </p:sp>
          <p:sp>
            <p:nvSpPr>
              <p:cNvPr id="2285" name="Rectangle 22"/>
              <p:cNvSpPr>
                <a:spLocks noChangeArrowheads="1"/>
              </p:cNvSpPr>
              <p:nvPr/>
            </p:nvSpPr>
            <p:spPr bwMode="auto">
              <a:xfrm>
                <a:off x="4037" y="1398"/>
                <a:ext cx="308" cy="149"/>
              </a:xfrm>
              <a:prstGeom prst="rect">
                <a:avLst/>
              </a:prstGeom>
              <a:solidFill>
                <a:srgbClr val="FFFF00"/>
              </a:solidFill>
              <a:ln w="9525">
                <a:noFill/>
                <a:miter lim="800000"/>
                <a:headEnd/>
                <a:tailEnd/>
              </a:ln>
            </p:spPr>
            <p:txBody>
              <a:bodyPr/>
              <a:lstStyle/>
              <a:p>
                <a:endParaRPr lang="en-US"/>
              </a:p>
            </p:txBody>
          </p:sp>
          <p:sp>
            <p:nvSpPr>
              <p:cNvPr id="2286" name="Rectangle 23"/>
              <p:cNvSpPr>
                <a:spLocks noChangeArrowheads="1"/>
              </p:cNvSpPr>
              <p:nvPr/>
            </p:nvSpPr>
            <p:spPr bwMode="auto">
              <a:xfrm>
                <a:off x="4090"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2.50</a:t>
                </a:r>
                <a:endParaRPr lang="en-US" sz="2000" b="1">
                  <a:solidFill>
                    <a:schemeClr val="accent2"/>
                  </a:solidFill>
                </a:endParaRPr>
              </a:p>
            </p:txBody>
          </p:sp>
          <p:sp>
            <p:nvSpPr>
              <p:cNvPr id="2287" name="Rectangle 24"/>
              <p:cNvSpPr>
                <a:spLocks noChangeArrowheads="1"/>
              </p:cNvSpPr>
              <p:nvPr/>
            </p:nvSpPr>
            <p:spPr bwMode="auto">
              <a:xfrm>
                <a:off x="4351" y="1398"/>
                <a:ext cx="307" cy="149"/>
              </a:xfrm>
              <a:prstGeom prst="rect">
                <a:avLst/>
              </a:prstGeom>
              <a:solidFill>
                <a:srgbClr val="FFFF00"/>
              </a:solidFill>
              <a:ln w="9525">
                <a:noFill/>
                <a:miter lim="800000"/>
                <a:headEnd/>
                <a:tailEnd/>
              </a:ln>
            </p:spPr>
            <p:txBody>
              <a:bodyPr/>
              <a:lstStyle/>
              <a:p>
                <a:endParaRPr lang="en-US"/>
              </a:p>
            </p:txBody>
          </p:sp>
          <p:sp>
            <p:nvSpPr>
              <p:cNvPr id="2288" name="Rectangle 25"/>
              <p:cNvSpPr>
                <a:spLocks noChangeArrowheads="1"/>
              </p:cNvSpPr>
              <p:nvPr/>
            </p:nvSpPr>
            <p:spPr bwMode="auto">
              <a:xfrm>
                <a:off x="4403" y="1398"/>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2.75</a:t>
                </a:r>
                <a:endParaRPr lang="en-US" sz="2000" b="1">
                  <a:solidFill>
                    <a:schemeClr val="accent2"/>
                  </a:solidFill>
                </a:endParaRPr>
              </a:p>
            </p:txBody>
          </p:sp>
          <p:sp>
            <p:nvSpPr>
              <p:cNvPr id="2289" name="Rectangle 26"/>
              <p:cNvSpPr>
                <a:spLocks noChangeArrowheads="1"/>
              </p:cNvSpPr>
              <p:nvPr/>
            </p:nvSpPr>
            <p:spPr bwMode="auto">
              <a:xfrm>
                <a:off x="4665" y="1398"/>
                <a:ext cx="307" cy="149"/>
              </a:xfrm>
              <a:prstGeom prst="rect">
                <a:avLst/>
              </a:prstGeom>
              <a:solidFill>
                <a:srgbClr val="FFFF00"/>
              </a:solidFill>
              <a:ln w="9525">
                <a:noFill/>
                <a:miter lim="800000"/>
                <a:headEnd/>
                <a:tailEnd/>
              </a:ln>
            </p:spPr>
            <p:txBody>
              <a:bodyPr/>
              <a:lstStyle/>
              <a:p>
                <a:endParaRPr lang="en-US"/>
              </a:p>
            </p:txBody>
          </p:sp>
          <p:sp>
            <p:nvSpPr>
              <p:cNvPr id="2290" name="Rectangle 27"/>
              <p:cNvSpPr>
                <a:spLocks noChangeArrowheads="1"/>
              </p:cNvSpPr>
              <p:nvPr/>
            </p:nvSpPr>
            <p:spPr bwMode="auto">
              <a:xfrm>
                <a:off x="4712"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3.00</a:t>
                </a:r>
                <a:endParaRPr lang="en-US" sz="2000" b="1">
                  <a:solidFill>
                    <a:schemeClr val="accent2"/>
                  </a:solidFill>
                </a:endParaRPr>
              </a:p>
            </p:txBody>
          </p:sp>
          <p:sp>
            <p:nvSpPr>
              <p:cNvPr id="2291" name="Rectangle 28"/>
              <p:cNvSpPr>
                <a:spLocks noChangeArrowheads="1"/>
              </p:cNvSpPr>
              <p:nvPr/>
            </p:nvSpPr>
            <p:spPr bwMode="auto">
              <a:xfrm>
                <a:off x="4978" y="1398"/>
                <a:ext cx="308" cy="149"/>
              </a:xfrm>
              <a:prstGeom prst="rect">
                <a:avLst/>
              </a:prstGeom>
              <a:solidFill>
                <a:srgbClr val="FFFF00"/>
              </a:solidFill>
              <a:ln w="9525">
                <a:noFill/>
                <a:miter lim="800000"/>
                <a:headEnd/>
                <a:tailEnd/>
              </a:ln>
            </p:spPr>
            <p:txBody>
              <a:bodyPr/>
              <a:lstStyle/>
              <a:p>
                <a:endParaRPr lang="en-US"/>
              </a:p>
            </p:txBody>
          </p:sp>
          <p:sp>
            <p:nvSpPr>
              <p:cNvPr id="2292" name="Rectangle 29"/>
              <p:cNvSpPr>
                <a:spLocks noChangeArrowheads="1"/>
              </p:cNvSpPr>
              <p:nvPr/>
            </p:nvSpPr>
            <p:spPr bwMode="auto">
              <a:xfrm>
                <a:off x="5029" y="1398"/>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3.25</a:t>
                </a:r>
                <a:endParaRPr lang="en-US" sz="2000" b="1">
                  <a:solidFill>
                    <a:schemeClr val="accent2"/>
                  </a:solidFill>
                </a:endParaRPr>
              </a:p>
            </p:txBody>
          </p:sp>
          <p:sp>
            <p:nvSpPr>
              <p:cNvPr id="2293" name="Rectangle 30"/>
              <p:cNvSpPr>
                <a:spLocks noChangeArrowheads="1"/>
              </p:cNvSpPr>
              <p:nvPr/>
            </p:nvSpPr>
            <p:spPr bwMode="auto">
              <a:xfrm>
                <a:off x="5292" y="1398"/>
                <a:ext cx="307" cy="149"/>
              </a:xfrm>
              <a:prstGeom prst="rect">
                <a:avLst/>
              </a:prstGeom>
              <a:solidFill>
                <a:srgbClr val="FFFF00"/>
              </a:solidFill>
              <a:ln w="9525">
                <a:noFill/>
                <a:miter lim="800000"/>
                <a:headEnd/>
                <a:tailEnd/>
              </a:ln>
            </p:spPr>
            <p:txBody>
              <a:bodyPr/>
              <a:lstStyle/>
              <a:p>
                <a:endParaRPr lang="en-US"/>
              </a:p>
            </p:txBody>
          </p:sp>
          <p:sp>
            <p:nvSpPr>
              <p:cNvPr id="2294" name="Rectangle 31"/>
              <p:cNvSpPr>
                <a:spLocks noChangeArrowheads="1"/>
              </p:cNvSpPr>
              <p:nvPr/>
            </p:nvSpPr>
            <p:spPr bwMode="auto">
              <a:xfrm>
                <a:off x="5342" y="1398"/>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3.50</a:t>
                </a:r>
                <a:endParaRPr lang="en-US" sz="2000" b="1">
                  <a:solidFill>
                    <a:schemeClr val="accent2"/>
                  </a:solidFill>
                </a:endParaRPr>
              </a:p>
            </p:txBody>
          </p:sp>
          <p:sp>
            <p:nvSpPr>
              <p:cNvPr id="2295" name="Rectangle 32"/>
              <p:cNvSpPr>
                <a:spLocks noChangeArrowheads="1"/>
              </p:cNvSpPr>
              <p:nvPr/>
            </p:nvSpPr>
            <p:spPr bwMode="auto">
              <a:xfrm>
                <a:off x="1836" y="1392"/>
                <a:ext cx="7" cy="6"/>
              </a:xfrm>
              <a:prstGeom prst="rect">
                <a:avLst/>
              </a:prstGeom>
              <a:solidFill>
                <a:srgbClr val="000000"/>
              </a:solidFill>
              <a:ln w="9525">
                <a:noFill/>
                <a:miter lim="800000"/>
                <a:headEnd/>
                <a:tailEnd/>
              </a:ln>
            </p:spPr>
            <p:txBody>
              <a:bodyPr/>
              <a:lstStyle/>
              <a:p>
                <a:endParaRPr lang="en-US"/>
              </a:p>
            </p:txBody>
          </p:sp>
          <p:sp>
            <p:nvSpPr>
              <p:cNvPr id="2296" name="Rectangle 33"/>
              <p:cNvSpPr>
                <a:spLocks noChangeArrowheads="1"/>
              </p:cNvSpPr>
              <p:nvPr/>
            </p:nvSpPr>
            <p:spPr bwMode="auto">
              <a:xfrm>
                <a:off x="1836" y="1392"/>
                <a:ext cx="7" cy="6"/>
              </a:xfrm>
              <a:prstGeom prst="rect">
                <a:avLst/>
              </a:prstGeom>
              <a:solidFill>
                <a:srgbClr val="000000"/>
              </a:solidFill>
              <a:ln w="9525">
                <a:noFill/>
                <a:miter lim="800000"/>
                <a:headEnd/>
                <a:tailEnd/>
              </a:ln>
            </p:spPr>
            <p:txBody>
              <a:bodyPr/>
              <a:lstStyle/>
              <a:p>
                <a:endParaRPr lang="en-US"/>
              </a:p>
            </p:txBody>
          </p:sp>
          <p:sp>
            <p:nvSpPr>
              <p:cNvPr id="2297" name="Rectangle 34"/>
              <p:cNvSpPr>
                <a:spLocks noChangeArrowheads="1"/>
              </p:cNvSpPr>
              <p:nvPr/>
            </p:nvSpPr>
            <p:spPr bwMode="auto">
              <a:xfrm>
                <a:off x="1843" y="1392"/>
                <a:ext cx="307" cy="6"/>
              </a:xfrm>
              <a:prstGeom prst="rect">
                <a:avLst/>
              </a:prstGeom>
              <a:solidFill>
                <a:srgbClr val="000000"/>
              </a:solidFill>
              <a:ln w="9525">
                <a:noFill/>
                <a:miter lim="800000"/>
                <a:headEnd/>
                <a:tailEnd/>
              </a:ln>
            </p:spPr>
            <p:txBody>
              <a:bodyPr/>
              <a:lstStyle/>
              <a:p>
                <a:endParaRPr lang="en-US"/>
              </a:p>
            </p:txBody>
          </p:sp>
          <p:sp>
            <p:nvSpPr>
              <p:cNvPr id="2298" name="Rectangle 35"/>
              <p:cNvSpPr>
                <a:spLocks noChangeArrowheads="1"/>
              </p:cNvSpPr>
              <p:nvPr/>
            </p:nvSpPr>
            <p:spPr bwMode="auto">
              <a:xfrm>
                <a:off x="2150" y="1392"/>
                <a:ext cx="6" cy="6"/>
              </a:xfrm>
              <a:prstGeom prst="rect">
                <a:avLst/>
              </a:prstGeom>
              <a:solidFill>
                <a:srgbClr val="000000"/>
              </a:solidFill>
              <a:ln w="9525">
                <a:noFill/>
                <a:miter lim="800000"/>
                <a:headEnd/>
                <a:tailEnd/>
              </a:ln>
            </p:spPr>
            <p:txBody>
              <a:bodyPr/>
              <a:lstStyle/>
              <a:p>
                <a:endParaRPr lang="en-US"/>
              </a:p>
            </p:txBody>
          </p:sp>
          <p:sp>
            <p:nvSpPr>
              <p:cNvPr id="2299" name="Rectangle 36"/>
              <p:cNvSpPr>
                <a:spLocks noChangeArrowheads="1"/>
              </p:cNvSpPr>
              <p:nvPr/>
            </p:nvSpPr>
            <p:spPr bwMode="auto">
              <a:xfrm>
                <a:off x="2156" y="1392"/>
                <a:ext cx="308" cy="6"/>
              </a:xfrm>
              <a:prstGeom prst="rect">
                <a:avLst/>
              </a:prstGeom>
              <a:solidFill>
                <a:srgbClr val="000000"/>
              </a:solidFill>
              <a:ln w="9525">
                <a:noFill/>
                <a:miter lim="800000"/>
                <a:headEnd/>
                <a:tailEnd/>
              </a:ln>
            </p:spPr>
            <p:txBody>
              <a:bodyPr/>
              <a:lstStyle/>
              <a:p>
                <a:endParaRPr lang="en-US"/>
              </a:p>
            </p:txBody>
          </p:sp>
          <p:sp>
            <p:nvSpPr>
              <p:cNvPr id="2300" name="Rectangle 37"/>
              <p:cNvSpPr>
                <a:spLocks noChangeArrowheads="1"/>
              </p:cNvSpPr>
              <p:nvPr/>
            </p:nvSpPr>
            <p:spPr bwMode="auto">
              <a:xfrm>
                <a:off x="2464" y="1392"/>
                <a:ext cx="6" cy="6"/>
              </a:xfrm>
              <a:prstGeom prst="rect">
                <a:avLst/>
              </a:prstGeom>
              <a:solidFill>
                <a:srgbClr val="000000"/>
              </a:solidFill>
              <a:ln w="9525">
                <a:noFill/>
                <a:miter lim="800000"/>
                <a:headEnd/>
                <a:tailEnd/>
              </a:ln>
            </p:spPr>
            <p:txBody>
              <a:bodyPr/>
              <a:lstStyle/>
              <a:p>
                <a:endParaRPr lang="en-US"/>
              </a:p>
            </p:txBody>
          </p:sp>
          <p:sp>
            <p:nvSpPr>
              <p:cNvPr id="2301" name="Rectangle 38"/>
              <p:cNvSpPr>
                <a:spLocks noChangeArrowheads="1"/>
              </p:cNvSpPr>
              <p:nvPr/>
            </p:nvSpPr>
            <p:spPr bwMode="auto">
              <a:xfrm>
                <a:off x="2470" y="1392"/>
                <a:ext cx="307" cy="6"/>
              </a:xfrm>
              <a:prstGeom prst="rect">
                <a:avLst/>
              </a:prstGeom>
              <a:solidFill>
                <a:srgbClr val="000000"/>
              </a:solidFill>
              <a:ln w="9525">
                <a:noFill/>
                <a:miter lim="800000"/>
                <a:headEnd/>
                <a:tailEnd/>
              </a:ln>
            </p:spPr>
            <p:txBody>
              <a:bodyPr/>
              <a:lstStyle/>
              <a:p>
                <a:endParaRPr lang="en-US"/>
              </a:p>
            </p:txBody>
          </p:sp>
          <p:sp>
            <p:nvSpPr>
              <p:cNvPr id="2302" name="Rectangle 39"/>
              <p:cNvSpPr>
                <a:spLocks noChangeArrowheads="1"/>
              </p:cNvSpPr>
              <p:nvPr/>
            </p:nvSpPr>
            <p:spPr bwMode="auto">
              <a:xfrm>
                <a:off x="2777" y="1392"/>
                <a:ext cx="6" cy="6"/>
              </a:xfrm>
              <a:prstGeom prst="rect">
                <a:avLst/>
              </a:prstGeom>
              <a:solidFill>
                <a:srgbClr val="000000"/>
              </a:solidFill>
              <a:ln w="9525">
                <a:noFill/>
                <a:miter lim="800000"/>
                <a:headEnd/>
                <a:tailEnd/>
              </a:ln>
            </p:spPr>
            <p:txBody>
              <a:bodyPr/>
              <a:lstStyle/>
              <a:p>
                <a:endParaRPr lang="en-US"/>
              </a:p>
            </p:txBody>
          </p:sp>
          <p:sp>
            <p:nvSpPr>
              <p:cNvPr id="2303" name="Rectangle 40"/>
              <p:cNvSpPr>
                <a:spLocks noChangeArrowheads="1"/>
              </p:cNvSpPr>
              <p:nvPr/>
            </p:nvSpPr>
            <p:spPr bwMode="auto">
              <a:xfrm>
                <a:off x="2783" y="1392"/>
                <a:ext cx="308" cy="6"/>
              </a:xfrm>
              <a:prstGeom prst="rect">
                <a:avLst/>
              </a:prstGeom>
              <a:solidFill>
                <a:srgbClr val="000000"/>
              </a:solidFill>
              <a:ln w="9525">
                <a:noFill/>
                <a:miter lim="800000"/>
                <a:headEnd/>
                <a:tailEnd/>
              </a:ln>
            </p:spPr>
            <p:txBody>
              <a:bodyPr/>
              <a:lstStyle/>
              <a:p>
                <a:endParaRPr lang="en-US"/>
              </a:p>
            </p:txBody>
          </p:sp>
          <p:sp>
            <p:nvSpPr>
              <p:cNvPr id="2304" name="Rectangle 41"/>
              <p:cNvSpPr>
                <a:spLocks noChangeArrowheads="1"/>
              </p:cNvSpPr>
              <p:nvPr/>
            </p:nvSpPr>
            <p:spPr bwMode="auto">
              <a:xfrm>
                <a:off x="3091" y="1392"/>
                <a:ext cx="6" cy="6"/>
              </a:xfrm>
              <a:prstGeom prst="rect">
                <a:avLst/>
              </a:prstGeom>
              <a:solidFill>
                <a:srgbClr val="000000"/>
              </a:solidFill>
              <a:ln w="9525">
                <a:noFill/>
                <a:miter lim="800000"/>
                <a:headEnd/>
                <a:tailEnd/>
              </a:ln>
            </p:spPr>
            <p:txBody>
              <a:bodyPr/>
              <a:lstStyle/>
              <a:p>
                <a:endParaRPr lang="en-US"/>
              </a:p>
            </p:txBody>
          </p:sp>
          <p:sp>
            <p:nvSpPr>
              <p:cNvPr id="2305" name="Rectangle 42"/>
              <p:cNvSpPr>
                <a:spLocks noChangeArrowheads="1"/>
              </p:cNvSpPr>
              <p:nvPr/>
            </p:nvSpPr>
            <p:spPr bwMode="auto">
              <a:xfrm>
                <a:off x="3097" y="1392"/>
                <a:ext cx="307" cy="6"/>
              </a:xfrm>
              <a:prstGeom prst="rect">
                <a:avLst/>
              </a:prstGeom>
              <a:solidFill>
                <a:srgbClr val="000000"/>
              </a:solidFill>
              <a:ln w="9525">
                <a:noFill/>
                <a:miter lim="800000"/>
                <a:headEnd/>
                <a:tailEnd/>
              </a:ln>
            </p:spPr>
            <p:txBody>
              <a:bodyPr/>
              <a:lstStyle/>
              <a:p>
                <a:endParaRPr lang="en-US"/>
              </a:p>
            </p:txBody>
          </p:sp>
          <p:sp>
            <p:nvSpPr>
              <p:cNvPr id="2306" name="Rectangle 43"/>
              <p:cNvSpPr>
                <a:spLocks noChangeArrowheads="1"/>
              </p:cNvSpPr>
              <p:nvPr/>
            </p:nvSpPr>
            <p:spPr bwMode="auto">
              <a:xfrm>
                <a:off x="3404" y="1392"/>
                <a:ext cx="6" cy="6"/>
              </a:xfrm>
              <a:prstGeom prst="rect">
                <a:avLst/>
              </a:prstGeom>
              <a:solidFill>
                <a:srgbClr val="000000"/>
              </a:solidFill>
              <a:ln w="9525">
                <a:noFill/>
                <a:miter lim="800000"/>
                <a:headEnd/>
                <a:tailEnd/>
              </a:ln>
            </p:spPr>
            <p:txBody>
              <a:bodyPr/>
              <a:lstStyle/>
              <a:p>
                <a:endParaRPr lang="en-US"/>
              </a:p>
            </p:txBody>
          </p:sp>
          <p:sp>
            <p:nvSpPr>
              <p:cNvPr id="2307" name="Rectangle 44"/>
              <p:cNvSpPr>
                <a:spLocks noChangeArrowheads="1"/>
              </p:cNvSpPr>
              <p:nvPr/>
            </p:nvSpPr>
            <p:spPr bwMode="auto">
              <a:xfrm>
                <a:off x="3410" y="1392"/>
                <a:ext cx="308" cy="6"/>
              </a:xfrm>
              <a:prstGeom prst="rect">
                <a:avLst/>
              </a:prstGeom>
              <a:solidFill>
                <a:srgbClr val="000000"/>
              </a:solidFill>
              <a:ln w="9525">
                <a:noFill/>
                <a:miter lim="800000"/>
                <a:headEnd/>
                <a:tailEnd/>
              </a:ln>
            </p:spPr>
            <p:txBody>
              <a:bodyPr/>
              <a:lstStyle/>
              <a:p>
                <a:endParaRPr lang="en-US"/>
              </a:p>
            </p:txBody>
          </p:sp>
          <p:sp>
            <p:nvSpPr>
              <p:cNvPr id="2308" name="Rectangle 45"/>
              <p:cNvSpPr>
                <a:spLocks noChangeArrowheads="1"/>
              </p:cNvSpPr>
              <p:nvPr/>
            </p:nvSpPr>
            <p:spPr bwMode="auto">
              <a:xfrm>
                <a:off x="3718" y="1392"/>
                <a:ext cx="6" cy="6"/>
              </a:xfrm>
              <a:prstGeom prst="rect">
                <a:avLst/>
              </a:prstGeom>
              <a:solidFill>
                <a:srgbClr val="000000"/>
              </a:solidFill>
              <a:ln w="9525">
                <a:noFill/>
                <a:miter lim="800000"/>
                <a:headEnd/>
                <a:tailEnd/>
              </a:ln>
            </p:spPr>
            <p:txBody>
              <a:bodyPr/>
              <a:lstStyle/>
              <a:p>
                <a:endParaRPr lang="en-US"/>
              </a:p>
            </p:txBody>
          </p:sp>
          <p:sp>
            <p:nvSpPr>
              <p:cNvPr id="2309" name="Rectangle 46"/>
              <p:cNvSpPr>
                <a:spLocks noChangeArrowheads="1"/>
              </p:cNvSpPr>
              <p:nvPr/>
            </p:nvSpPr>
            <p:spPr bwMode="auto">
              <a:xfrm>
                <a:off x="3724" y="1392"/>
                <a:ext cx="307" cy="6"/>
              </a:xfrm>
              <a:prstGeom prst="rect">
                <a:avLst/>
              </a:prstGeom>
              <a:solidFill>
                <a:srgbClr val="000000"/>
              </a:solidFill>
              <a:ln w="9525">
                <a:noFill/>
                <a:miter lim="800000"/>
                <a:headEnd/>
                <a:tailEnd/>
              </a:ln>
            </p:spPr>
            <p:txBody>
              <a:bodyPr/>
              <a:lstStyle/>
              <a:p>
                <a:endParaRPr lang="en-US"/>
              </a:p>
            </p:txBody>
          </p:sp>
          <p:sp>
            <p:nvSpPr>
              <p:cNvPr id="2310" name="Rectangle 47"/>
              <p:cNvSpPr>
                <a:spLocks noChangeArrowheads="1"/>
              </p:cNvSpPr>
              <p:nvPr/>
            </p:nvSpPr>
            <p:spPr bwMode="auto">
              <a:xfrm>
                <a:off x="4031" y="1392"/>
                <a:ext cx="6" cy="6"/>
              </a:xfrm>
              <a:prstGeom prst="rect">
                <a:avLst/>
              </a:prstGeom>
              <a:solidFill>
                <a:srgbClr val="000000"/>
              </a:solidFill>
              <a:ln w="9525">
                <a:noFill/>
                <a:miter lim="800000"/>
                <a:headEnd/>
                <a:tailEnd/>
              </a:ln>
            </p:spPr>
            <p:txBody>
              <a:bodyPr/>
              <a:lstStyle/>
              <a:p>
                <a:endParaRPr lang="en-US"/>
              </a:p>
            </p:txBody>
          </p:sp>
          <p:sp>
            <p:nvSpPr>
              <p:cNvPr id="2311" name="Rectangle 48"/>
              <p:cNvSpPr>
                <a:spLocks noChangeArrowheads="1"/>
              </p:cNvSpPr>
              <p:nvPr/>
            </p:nvSpPr>
            <p:spPr bwMode="auto">
              <a:xfrm>
                <a:off x="4037" y="1392"/>
                <a:ext cx="308" cy="6"/>
              </a:xfrm>
              <a:prstGeom prst="rect">
                <a:avLst/>
              </a:prstGeom>
              <a:solidFill>
                <a:srgbClr val="000000"/>
              </a:solidFill>
              <a:ln w="9525">
                <a:noFill/>
                <a:miter lim="800000"/>
                <a:headEnd/>
                <a:tailEnd/>
              </a:ln>
            </p:spPr>
            <p:txBody>
              <a:bodyPr/>
              <a:lstStyle/>
              <a:p>
                <a:endParaRPr lang="en-US"/>
              </a:p>
            </p:txBody>
          </p:sp>
          <p:sp>
            <p:nvSpPr>
              <p:cNvPr id="2312" name="Rectangle 49"/>
              <p:cNvSpPr>
                <a:spLocks noChangeArrowheads="1"/>
              </p:cNvSpPr>
              <p:nvPr/>
            </p:nvSpPr>
            <p:spPr bwMode="auto">
              <a:xfrm>
                <a:off x="4345" y="1392"/>
                <a:ext cx="6" cy="6"/>
              </a:xfrm>
              <a:prstGeom prst="rect">
                <a:avLst/>
              </a:prstGeom>
              <a:solidFill>
                <a:srgbClr val="000000"/>
              </a:solidFill>
              <a:ln w="9525">
                <a:noFill/>
                <a:miter lim="800000"/>
                <a:headEnd/>
                <a:tailEnd/>
              </a:ln>
            </p:spPr>
            <p:txBody>
              <a:bodyPr/>
              <a:lstStyle/>
              <a:p>
                <a:endParaRPr lang="en-US"/>
              </a:p>
            </p:txBody>
          </p:sp>
          <p:sp>
            <p:nvSpPr>
              <p:cNvPr id="2313" name="Rectangle 50"/>
              <p:cNvSpPr>
                <a:spLocks noChangeArrowheads="1"/>
              </p:cNvSpPr>
              <p:nvPr/>
            </p:nvSpPr>
            <p:spPr bwMode="auto">
              <a:xfrm>
                <a:off x="4351" y="1392"/>
                <a:ext cx="307" cy="6"/>
              </a:xfrm>
              <a:prstGeom prst="rect">
                <a:avLst/>
              </a:prstGeom>
              <a:solidFill>
                <a:srgbClr val="000000"/>
              </a:solidFill>
              <a:ln w="9525">
                <a:noFill/>
                <a:miter lim="800000"/>
                <a:headEnd/>
                <a:tailEnd/>
              </a:ln>
            </p:spPr>
            <p:txBody>
              <a:bodyPr/>
              <a:lstStyle/>
              <a:p>
                <a:endParaRPr lang="en-US"/>
              </a:p>
            </p:txBody>
          </p:sp>
          <p:sp>
            <p:nvSpPr>
              <p:cNvPr id="2314" name="Rectangle 51"/>
              <p:cNvSpPr>
                <a:spLocks noChangeArrowheads="1"/>
              </p:cNvSpPr>
              <p:nvPr/>
            </p:nvSpPr>
            <p:spPr bwMode="auto">
              <a:xfrm>
                <a:off x="4658" y="1392"/>
                <a:ext cx="7" cy="6"/>
              </a:xfrm>
              <a:prstGeom prst="rect">
                <a:avLst/>
              </a:prstGeom>
              <a:solidFill>
                <a:srgbClr val="000000"/>
              </a:solidFill>
              <a:ln w="9525">
                <a:noFill/>
                <a:miter lim="800000"/>
                <a:headEnd/>
                <a:tailEnd/>
              </a:ln>
            </p:spPr>
            <p:txBody>
              <a:bodyPr/>
              <a:lstStyle/>
              <a:p>
                <a:endParaRPr lang="en-US"/>
              </a:p>
            </p:txBody>
          </p:sp>
          <p:sp>
            <p:nvSpPr>
              <p:cNvPr id="2315" name="Rectangle 52"/>
              <p:cNvSpPr>
                <a:spLocks noChangeArrowheads="1"/>
              </p:cNvSpPr>
              <p:nvPr/>
            </p:nvSpPr>
            <p:spPr bwMode="auto">
              <a:xfrm>
                <a:off x="4665" y="1392"/>
                <a:ext cx="307" cy="6"/>
              </a:xfrm>
              <a:prstGeom prst="rect">
                <a:avLst/>
              </a:prstGeom>
              <a:solidFill>
                <a:srgbClr val="000000"/>
              </a:solidFill>
              <a:ln w="9525">
                <a:noFill/>
                <a:miter lim="800000"/>
                <a:headEnd/>
                <a:tailEnd/>
              </a:ln>
            </p:spPr>
            <p:txBody>
              <a:bodyPr/>
              <a:lstStyle/>
              <a:p>
                <a:endParaRPr lang="en-US"/>
              </a:p>
            </p:txBody>
          </p:sp>
          <p:sp>
            <p:nvSpPr>
              <p:cNvPr id="2316" name="Rectangle 53"/>
              <p:cNvSpPr>
                <a:spLocks noChangeArrowheads="1"/>
              </p:cNvSpPr>
              <p:nvPr/>
            </p:nvSpPr>
            <p:spPr bwMode="auto">
              <a:xfrm>
                <a:off x="4972" y="1392"/>
                <a:ext cx="6" cy="6"/>
              </a:xfrm>
              <a:prstGeom prst="rect">
                <a:avLst/>
              </a:prstGeom>
              <a:solidFill>
                <a:srgbClr val="000000"/>
              </a:solidFill>
              <a:ln w="9525">
                <a:noFill/>
                <a:miter lim="800000"/>
                <a:headEnd/>
                <a:tailEnd/>
              </a:ln>
            </p:spPr>
            <p:txBody>
              <a:bodyPr/>
              <a:lstStyle/>
              <a:p>
                <a:endParaRPr lang="en-US"/>
              </a:p>
            </p:txBody>
          </p:sp>
          <p:sp>
            <p:nvSpPr>
              <p:cNvPr id="2317" name="Rectangle 54"/>
              <p:cNvSpPr>
                <a:spLocks noChangeArrowheads="1"/>
              </p:cNvSpPr>
              <p:nvPr/>
            </p:nvSpPr>
            <p:spPr bwMode="auto">
              <a:xfrm>
                <a:off x="4978" y="1392"/>
                <a:ext cx="308" cy="6"/>
              </a:xfrm>
              <a:prstGeom prst="rect">
                <a:avLst/>
              </a:prstGeom>
              <a:solidFill>
                <a:srgbClr val="000000"/>
              </a:solidFill>
              <a:ln w="9525">
                <a:noFill/>
                <a:miter lim="800000"/>
                <a:headEnd/>
                <a:tailEnd/>
              </a:ln>
            </p:spPr>
            <p:txBody>
              <a:bodyPr/>
              <a:lstStyle/>
              <a:p>
                <a:endParaRPr lang="en-US"/>
              </a:p>
            </p:txBody>
          </p:sp>
          <p:sp>
            <p:nvSpPr>
              <p:cNvPr id="2318" name="Rectangle 55"/>
              <p:cNvSpPr>
                <a:spLocks noChangeArrowheads="1"/>
              </p:cNvSpPr>
              <p:nvPr/>
            </p:nvSpPr>
            <p:spPr bwMode="auto">
              <a:xfrm>
                <a:off x="5286" y="1392"/>
                <a:ext cx="6" cy="6"/>
              </a:xfrm>
              <a:prstGeom prst="rect">
                <a:avLst/>
              </a:prstGeom>
              <a:solidFill>
                <a:srgbClr val="000000"/>
              </a:solidFill>
              <a:ln w="9525">
                <a:noFill/>
                <a:miter lim="800000"/>
                <a:headEnd/>
                <a:tailEnd/>
              </a:ln>
            </p:spPr>
            <p:txBody>
              <a:bodyPr/>
              <a:lstStyle/>
              <a:p>
                <a:endParaRPr lang="en-US"/>
              </a:p>
            </p:txBody>
          </p:sp>
          <p:sp>
            <p:nvSpPr>
              <p:cNvPr id="2319" name="Rectangle 56"/>
              <p:cNvSpPr>
                <a:spLocks noChangeArrowheads="1"/>
              </p:cNvSpPr>
              <p:nvPr/>
            </p:nvSpPr>
            <p:spPr bwMode="auto">
              <a:xfrm>
                <a:off x="5292" y="1392"/>
                <a:ext cx="307" cy="6"/>
              </a:xfrm>
              <a:prstGeom prst="rect">
                <a:avLst/>
              </a:prstGeom>
              <a:solidFill>
                <a:srgbClr val="000000"/>
              </a:solidFill>
              <a:ln w="9525">
                <a:noFill/>
                <a:miter lim="800000"/>
                <a:headEnd/>
                <a:tailEnd/>
              </a:ln>
            </p:spPr>
            <p:txBody>
              <a:bodyPr/>
              <a:lstStyle/>
              <a:p>
                <a:endParaRPr lang="en-US"/>
              </a:p>
            </p:txBody>
          </p:sp>
          <p:sp>
            <p:nvSpPr>
              <p:cNvPr id="2320" name="Rectangle 57"/>
              <p:cNvSpPr>
                <a:spLocks noChangeArrowheads="1"/>
              </p:cNvSpPr>
              <p:nvPr/>
            </p:nvSpPr>
            <p:spPr bwMode="auto">
              <a:xfrm>
                <a:off x="5599" y="1392"/>
                <a:ext cx="6" cy="6"/>
              </a:xfrm>
              <a:prstGeom prst="rect">
                <a:avLst/>
              </a:prstGeom>
              <a:solidFill>
                <a:srgbClr val="000000"/>
              </a:solidFill>
              <a:ln w="9525">
                <a:noFill/>
                <a:miter lim="800000"/>
                <a:headEnd/>
                <a:tailEnd/>
              </a:ln>
            </p:spPr>
            <p:txBody>
              <a:bodyPr/>
              <a:lstStyle/>
              <a:p>
                <a:endParaRPr lang="en-US"/>
              </a:p>
            </p:txBody>
          </p:sp>
          <p:sp>
            <p:nvSpPr>
              <p:cNvPr id="2321" name="Rectangle 58"/>
              <p:cNvSpPr>
                <a:spLocks noChangeArrowheads="1"/>
              </p:cNvSpPr>
              <p:nvPr/>
            </p:nvSpPr>
            <p:spPr bwMode="auto">
              <a:xfrm>
                <a:off x="5599" y="1392"/>
                <a:ext cx="6" cy="6"/>
              </a:xfrm>
              <a:prstGeom prst="rect">
                <a:avLst/>
              </a:prstGeom>
              <a:solidFill>
                <a:srgbClr val="000000"/>
              </a:solidFill>
              <a:ln w="9525">
                <a:noFill/>
                <a:miter lim="800000"/>
                <a:headEnd/>
                <a:tailEnd/>
              </a:ln>
            </p:spPr>
            <p:txBody>
              <a:bodyPr/>
              <a:lstStyle/>
              <a:p>
                <a:endParaRPr lang="en-US"/>
              </a:p>
            </p:txBody>
          </p:sp>
          <p:sp>
            <p:nvSpPr>
              <p:cNvPr id="2322" name="Rectangle 59"/>
              <p:cNvSpPr>
                <a:spLocks noChangeArrowheads="1"/>
              </p:cNvSpPr>
              <p:nvPr/>
            </p:nvSpPr>
            <p:spPr bwMode="auto">
              <a:xfrm>
                <a:off x="1836" y="1398"/>
                <a:ext cx="7" cy="149"/>
              </a:xfrm>
              <a:prstGeom prst="rect">
                <a:avLst/>
              </a:prstGeom>
              <a:solidFill>
                <a:srgbClr val="000000"/>
              </a:solidFill>
              <a:ln w="9525">
                <a:noFill/>
                <a:miter lim="800000"/>
                <a:headEnd/>
                <a:tailEnd/>
              </a:ln>
            </p:spPr>
            <p:txBody>
              <a:bodyPr/>
              <a:lstStyle/>
              <a:p>
                <a:endParaRPr lang="en-US"/>
              </a:p>
            </p:txBody>
          </p:sp>
          <p:sp>
            <p:nvSpPr>
              <p:cNvPr id="2323" name="Rectangle 60"/>
              <p:cNvSpPr>
                <a:spLocks noChangeArrowheads="1"/>
              </p:cNvSpPr>
              <p:nvPr/>
            </p:nvSpPr>
            <p:spPr bwMode="auto">
              <a:xfrm>
                <a:off x="2150" y="1398"/>
                <a:ext cx="6" cy="149"/>
              </a:xfrm>
              <a:prstGeom prst="rect">
                <a:avLst/>
              </a:prstGeom>
              <a:solidFill>
                <a:srgbClr val="000000"/>
              </a:solidFill>
              <a:ln w="9525">
                <a:noFill/>
                <a:miter lim="800000"/>
                <a:headEnd/>
                <a:tailEnd/>
              </a:ln>
            </p:spPr>
            <p:txBody>
              <a:bodyPr/>
              <a:lstStyle/>
              <a:p>
                <a:endParaRPr lang="en-US"/>
              </a:p>
            </p:txBody>
          </p:sp>
          <p:sp>
            <p:nvSpPr>
              <p:cNvPr id="2324" name="Rectangle 61"/>
              <p:cNvSpPr>
                <a:spLocks noChangeArrowheads="1"/>
              </p:cNvSpPr>
              <p:nvPr/>
            </p:nvSpPr>
            <p:spPr bwMode="auto">
              <a:xfrm>
                <a:off x="2464" y="1398"/>
                <a:ext cx="6" cy="149"/>
              </a:xfrm>
              <a:prstGeom prst="rect">
                <a:avLst/>
              </a:prstGeom>
              <a:solidFill>
                <a:srgbClr val="000000"/>
              </a:solidFill>
              <a:ln w="9525">
                <a:noFill/>
                <a:miter lim="800000"/>
                <a:headEnd/>
                <a:tailEnd/>
              </a:ln>
            </p:spPr>
            <p:txBody>
              <a:bodyPr/>
              <a:lstStyle/>
              <a:p>
                <a:endParaRPr lang="en-US"/>
              </a:p>
            </p:txBody>
          </p:sp>
          <p:sp>
            <p:nvSpPr>
              <p:cNvPr id="2325" name="Rectangle 62"/>
              <p:cNvSpPr>
                <a:spLocks noChangeArrowheads="1"/>
              </p:cNvSpPr>
              <p:nvPr/>
            </p:nvSpPr>
            <p:spPr bwMode="auto">
              <a:xfrm>
                <a:off x="2777" y="1398"/>
                <a:ext cx="6" cy="149"/>
              </a:xfrm>
              <a:prstGeom prst="rect">
                <a:avLst/>
              </a:prstGeom>
              <a:solidFill>
                <a:srgbClr val="000000"/>
              </a:solidFill>
              <a:ln w="9525">
                <a:noFill/>
                <a:miter lim="800000"/>
                <a:headEnd/>
                <a:tailEnd/>
              </a:ln>
            </p:spPr>
            <p:txBody>
              <a:bodyPr/>
              <a:lstStyle/>
              <a:p>
                <a:endParaRPr lang="en-US"/>
              </a:p>
            </p:txBody>
          </p:sp>
          <p:sp>
            <p:nvSpPr>
              <p:cNvPr id="2326" name="Rectangle 63"/>
              <p:cNvSpPr>
                <a:spLocks noChangeArrowheads="1"/>
              </p:cNvSpPr>
              <p:nvPr/>
            </p:nvSpPr>
            <p:spPr bwMode="auto">
              <a:xfrm>
                <a:off x="3091" y="1398"/>
                <a:ext cx="6" cy="149"/>
              </a:xfrm>
              <a:prstGeom prst="rect">
                <a:avLst/>
              </a:prstGeom>
              <a:solidFill>
                <a:srgbClr val="000000"/>
              </a:solidFill>
              <a:ln w="9525">
                <a:noFill/>
                <a:miter lim="800000"/>
                <a:headEnd/>
                <a:tailEnd/>
              </a:ln>
            </p:spPr>
            <p:txBody>
              <a:bodyPr/>
              <a:lstStyle/>
              <a:p>
                <a:endParaRPr lang="en-US"/>
              </a:p>
            </p:txBody>
          </p:sp>
          <p:sp>
            <p:nvSpPr>
              <p:cNvPr id="2327" name="Rectangle 64"/>
              <p:cNvSpPr>
                <a:spLocks noChangeArrowheads="1"/>
              </p:cNvSpPr>
              <p:nvPr/>
            </p:nvSpPr>
            <p:spPr bwMode="auto">
              <a:xfrm>
                <a:off x="3404" y="1398"/>
                <a:ext cx="6" cy="149"/>
              </a:xfrm>
              <a:prstGeom prst="rect">
                <a:avLst/>
              </a:prstGeom>
              <a:solidFill>
                <a:srgbClr val="000000"/>
              </a:solidFill>
              <a:ln w="9525">
                <a:noFill/>
                <a:miter lim="800000"/>
                <a:headEnd/>
                <a:tailEnd/>
              </a:ln>
            </p:spPr>
            <p:txBody>
              <a:bodyPr/>
              <a:lstStyle/>
              <a:p>
                <a:endParaRPr lang="en-US"/>
              </a:p>
            </p:txBody>
          </p:sp>
          <p:sp>
            <p:nvSpPr>
              <p:cNvPr id="2328" name="Rectangle 65"/>
              <p:cNvSpPr>
                <a:spLocks noChangeArrowheads="1"/>
              </p:cNvSpPr>
              <p:nvPr/>
            </p:nvSpPr>
            <p:spPr bwMode="auto">
              <a:xfrm>
                <a:off x="3718" y="1398"/>
                <a:ext cx="6" cy="149"/>
              </a:xfrm>
              <a:prstGeom prst="rect">
                <a:avLst/>
              </a:prstGeom>
              <a:solidFill>
                <a:srgbClr val="000000"/>
              </a:solidFill>
              <a:ln w="9525">
                <a:noFill/>
                <a:miter lim="800000"/>
                <a:headEnd/>
                <a:tailEnd/>
              </a:ln>
            </p:spPr>
            <p:txBody>
              <a:bodyPr/>
              <a:lstStyle/>
              <a:p>
                <a:endParaRPr lang="en-US"/>
              </a:p>
            </p:txBody>
          </p:sp>
          <p:sp>
            <p:nvSpPr>
              <p:cNvPr id="2329" name="Rectangle 66"/>
              <p:cNvSpPr>
                <a:spLocks noChangeArrowheads="1"/>
              </p:cNvSpPr>
              <p:nvPr/>
            </p:nvSpPr>
            <p:spPr bwMode="auto">
              <a:xfrm>
                <a:off x="4031" y="1398"/>
                <a:ext cx="6" cy="149"/>
              </a:xfrm>
              <a:prstGeom prst="rect">
                <a:avLst/>
              </a:prstGeom>
              <a:solidFill>
                <a:srgbClr val="000000"/>
              </a:solidFill>
              <a:ln w="9525">
                <a:noFill/>
                <a:miter lim="800000"/>
                <a:headEnd/>
                <a:tailEnd/>
              </a:ln>
            </p:spPr>
            <p:txBody>
              <a:bodyPr/>
              <a:lstStyle/>
              <a:p>
                <a:endParaRPr lang="en-US"/>
              </a:p>
            </p:txBody>
          </p:sp>
          <p:sp>
            <p:nvSpPr>
              <p:cNvPr id="2330" name="Rectangle 67"/>
              <p:cNvSpPr>
                <a:spLocks noChangeArrowheads="1"/>
              </p:cNvSpPr>
              <p:nvPr/>
            </p:nvSpPr>
            <p:spPr bwMode="auto">
              <a:xfrm>
                <a:off x="4345" y="1398"/>
                <a:ext cx="6" cy="149"/>
              </a:xfrm>
              <a:prstGeom prst="rect">
                <a:avLst/>
              </a:prstGeom>
              <a:solidFill>
                <a:srgbClr val="000000"/>
              </a:solidFill>
              <a:ln w="9525">
                <a:noFill/>
                <a:miter lim="800000"/>
                <a:headEnd/>
                <a:tailEnd/>
              </a:ln>
            </p:spPr>
            <p:txBody>
              <a:bodyPr/>
              <a:lstStyle/>
              <a:p>
                <a:endParaRPr lang="en-US"/>
              </a:p>
            </p:txBody>
          </p:sp>
          <p:sp>
            <p:nvSpPr>
              <p:cNvPr id="2331" name="Rectangle 68"/>
              <p:cNvSpPr>
                <a:spLocks noChangeArrowheads="1"/>
              </p:cNvSpPr>
              <p:nvPr/>
            </p:nvSpPr>
            <p:spPr bwMode="auto">
              <a:xfrm>
                <a:off x="4658" y="1398"/>
                <a:ext cx="7" cy="149"/>
              </a:xfrm>
              <a:prstGeom prst="rect">
                <a:avLst/>
              </a:prstGeom>
              <a:solidFill>
                <a:srgbClr val="000000"/>
              </a:solidFill>
              <a:ln w="9525">
                <a:noFill/>
                <a:miter lim="800000"/>
                <a:headEnd/>
                <a:tailEnd/>
              </a:ln>
            </p:spPr>
            <p:txBody>
              <a:bodyPr/>
              <a:lstStyle/>
              <a:p>
                <a:endParaRPr lang="en-US"/>
              </a:p>
            </p:txBody>
          </p:sp>
          <p:sp>
            <p:nvSpPr>
              <p:cNvPr id="2332" name="Rectangle 69"/>
              <p:cNvSpPr>
                <a:spLocks noChangeArrowheads="1"/>
              </p:cNvSpPr>
              <p:nvPr/>
            </p:nvSpPr>
            <p:spPr bwMode="auto">
              <a:xfrm>
                <a:off x="4972" y="1398"/>
                <a:ext cx="6" cy="149"/>
              </a:xfrm>
              <a:prstGeom prst="rect">
                <a:avLst/>
              </a:prstGeom>
              <a:solidFill>
                <a:srgbClr val="000000"/>
              </a:solidFill>
              <a:ln w="9525">
                <a:noFill/>
                <a:miter lim="800000"/>
                <a:headEnd/>
                <a:tailEnd/>
              </a:ln>
            </p:spPr>
            <p:txBody>
              <a:bodyPr/>
              <a:lstStyle/>
              <a:p>
                <a:endParaRPr lang="en-US"/>
              </a:p>
            </p:txBody>
          </p:sp>
          <p:sp>
            <p:nvSpPr>
              <p:cNvPr id="2333" name="Rectangle 70"/>
              <p:cNvSpPr>
                <a:spLocks noChangeArrowheads="1"/>
              </p:cNvSpPr>
              <p:nvPr/>
            </p:nvSpPr>
            <p:spPr bwMode="auto">
              <a:xfrm>
                <a:off x="5286" y="1398"/>
                <a:ext cx="6" cy="149"/>
              </a:xfrm>
              <a:prstGeom prst="rect">
                <a:avLst/>
              </a:prstGeom>
              <a:solidFill>
                <a:srgbClr val="000000"/>
              </a:solidFill>
              <a:ln w="9525">
                <a:noFill/>
                <a:miter lim="800000"/>
                <a:headEnd/>
                <a:tailEnd/>
              </a:ln>
            </p:spPr>
            <p:txBody>
              <a:bodyPr/>
              <a:lstStyle/>
              <a:p>
                <a:endParaRPr lang="en-US"/>
              </a:p>
            </p:txBody>
          </p:sp>
          <p:sp>
            <p:nvSpPr>
              <p:cNvPr id="2334" name="Rectangle 71"/>
              <p:cNvSpPr>
                <a:spLocks noChangeArrowheads="1"/>
              </p:cNvSpPr>
              <p:nvPr/>
            </p:nvSpPr>
            <p:spPr bwMode="auto">
              <a:xfrm>
                <a:off x="5599" y="1398"/>
                <a:ext cx="6" cy="149"/>
              </a:xfrm>
              <a:prstGeom prst="rect">
                <a:avLst/>
              </a:prstGeom>
              <a:solidFill>
                <a:srgbClr val="000000"/>
              </a:solidFill>
              <a:ln w="9525">
                <a:noFill/>
                <a:miter lim="800000"/>
                <a:headEnd/>
                <a:tailEnd/>
              </a:ln>
            </p:spPr>
            <p:txBody>
              <a:bodyPr/>
              <a:lstStyle/>
              <a:p>
                <a:endParaRPr lang="en-US"/>
              </a:p>
            </p:txBody>
          </p:sp>
          <p:sp>
            <p:nvSpPr>
              <p:cNvPr id="2335" name="Rectangle 72"/>
              <p:cNvSpPr>
                <a:spLocks noChangeArrowheads="1"/>
              </p:cNvSpPr>
              <p:nvPr/>
            </p:nvSpPr>
            <p:spPr bwMode="auto">
              <a:xfrm>
                <a:off x="1025" y="1555"/>
                <a:ext cx="811" cy="148"/>
              </a:xfrm>
              <a:prstGeom prst="rect">
                <a:avLst/>
              </a:prstGeom>
              <a:solidFill>
                <a:srgbClr val="FFFF00"/>
              </a:solidFill>
              <a:ln w="9525">
                <a:noFill/>
                <a:miter lim="800000"/>
                <a:headEnd/>
                <a:tailEnd/>
              </a:ln>
            </p:spPr>
            <p:txBody>
              <a:bodyPr/>
              <a:lstStyle/>
              <a:p>
                <a:endParaRPr lang="en-US"/>
              </a:p>
            </p:txBody>
          </p:sp>
          <p:sp>
            <p:nvSpPr>
              <p:cNvPr id="2336" name="Rectangle 73"/>
              <p:cNvSpPr>
                <a:spLocks noChangeArrowheads="1"/>
              </p:cNvSpPr>
              <p:nvPr/>
            </p:nvSpPr>
            <p:spPr bwMode="auto">
              <a:xfrm>
                <a:off x="1041" y="1553"/>
                <a:ext cx="686" cy="157"/>
              </a:xfrm>
              <a:prstGeom prst="rect">
                <a:avLst/>
              </a:prstGeom>
              <a:noFill/>
              <a:ln w="9525">
                <a:noFill/>
                <a:miter lim="800000"/>
                <a:headEnd/>
                <a:tailEnd/>
              </a:ln>
            </p:spPr>
            <p:txBody>
              <a:bodyPr wrap="none" lIns="0" tIns="0" rIns="0" bIns="0">
                <a:spAutoFit/>
              </a:bodyPr>
              <a:lstStyle/>
              <a:p>
                <a:r>
                  <a:rPr lang="en-US" sz="1100" b="1">
                    <a:solidFill>
                      <a:srgbClr val="010000"/>
                    </a:solidFill>
                  </a:rPr>
                  <a:t>BASE ONE</a:t>
                </a:r>
                <a:endParaRPr lang="en-US" sz="2000" b="1">
                  <a:solidFill>
                    <a:schemeClr val="accent2"/>
                  </a:solidFill>
                </a:endParaRPr>
              </a:p>
            </p:txBody>
          </p:sp>
          <p:sp>
            <p:nvSpPr>
              <p:cNvPr id="2337" name="Rectangle 74"/>
              <p:cNvSpPr>
                <a:spLocks noChangeArrowheads="1"/>
              </p:cNvSpPr>
              <p:nvPr/>
            </p:nvSpPr>
            <p:spPr bwMode="auto">
              <a:xfrm>
                <a:off x="1843" y="1555"/>
                <a:ext cx="307" cy="148"/>
              </a:xfrm>
              <a:prstGeom prst="rect">
                <a:avLst/>
              </a:prstGeom>
              <a:solidFill>
                <a:srgbClr val="00FF00"/>
              </a:solidFill>
              <a:ln w="9525">
                <a:noFill/>
                <a:miter lim="800000"/>
                <a:headEnd/>
                <a:tailEnd/>
              </a:ln>
            </p:spPr>
            <p:txBody>
              <a:bodyPr/>
              <a:lstStyle/>
              <a:p>
                <a:endParaRPr lang="en-US"/>
              </a:p>
            </p:txBody>
          </p:sp>
          <p:sp>
            <p:nvSpPr>
              <p:cNvPr id="2338" name="Rectangle 75"/>
              <p:cNvSpPr>
                <a:spLocks noChangeArrowheads="1"/>
              </p:cNvSpPr>
              <p:nvPr/>
            </p:nvSpPr>
            <p:spPr bwMode="auto">
              <a:xfrm>
                <a:off x="1892" y="1553"/>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1.81</a:t>
                </a:r>
                <a:endParaRPr lang="en-US" sz="2000" b="1">
                  <a:solidFill>
                    <a:srgbClr val="CC0000"/>
                  </a:solidFill>
                </a:endParaRPr>
              </a:p>
            </p:txBody>
          </p:sp>
          <p:sp>
            <p:nvSpPr>
              <p:cNvPr id="2339" name="Rectangle 76"/>
              <p:cNvSpPr>
                <a:spLocks noChangeArrowheads="1"/>
              </p:cNvSpPr>
              <p:nvPr/>
            </p:nvSpPr>
            <p:spPr bwMode="auto">
              <a:xfrm>
                <a:off x="2156" y="1555"/>
                <a:ext cx="308" cy="148"/>
              </a:xfrm>
              <a:prstGeom prst="rect">
                <a:avLst/>
              </a:prstGeom>
              <a:solidFill>
                <a:srgbClr val="00FF00"/>
              </a:solidFill>
              <a:ln w="9525">
                <a:noFill/>
                <a:miter lim="800000"/>
                <a:headEnd/>
                <a:tailEnd/>
              </a:ln>
            </p:spPr>
            <p:txBody>
              <a:bodyPr/>
              <a:lstStyle/>
              <a:p>
                <a:endParaRPr lang="en-US"/>
              </a:p>
            </p:txBody>
          </p:sp>
          <p:sp>
            <p:nvSpPr>
              <p:cNvPr id="2340" name="Rectangle 77"/>
              <p:cNvSpPr>
                <a:spLocks noChangeArrowheads="1"/>
              </p:cNvSpPr>
              <p:nvPr/>
            </p:nvSpPr>
            <p:spPr bwMode="auto">
              <a:xfrm>
                <a:off x="2205" y="1553"/>
                <a:ext cx="254" cy="157"/>
              </a:xfrm>
              <a:prstGeom prst="rect">
                <a:avLst/>
              </a:prstGeom>
              <a:noFill/>
              <a:ln w="9525">
                <a:noFill/>
                <a:miter lim="800000"/>
                <a:headEnd/>
                <a:tailEnd/>
              </a:ln>
            </p:spPr>
            <p:txBody>
              <a:bodyPr wrap="none" lIns="0" tIns="0" rIns="0" bIns="0">
                <a:spAutoFit/>
              </a:bodyPr>
              <a:lstStyle/>
              <a:p>
                <a:r>
                  <a:rPr lang="en-US" sz="1100" b="1">
                    <a:solidFill>
                      <a:srgbClr val="010000"/>
                    </a:solidFill>
                  </a:rPr>
                  <a:t>1.92</a:t>
                </a:r>
                <a:endParaRPr lang="en-US" sz="2000" b="1">
                  <a:solidFill>
                    <a:schemeClr val="accent2"/>
                  </a:solidFill>
                </a:endParaRPr>
              </a:p>
            </p:txBody>
          </p:sp>
          <p:sp>
            <p:nvSpPr>
              <p:cNvPr id="2341" name="Rectangle 78"/>
              <p:cNvSpPr>
                <a:spLocks noChangeArrowheads="1"/>
              </p:cNvSpPr>
              <p:nvPr/>
            </p:nvSpPr>
            <p:spPr bwMode="auto">
              <a:xfrm>
                <a:off x="2470" y="1555"/>
                <a:ext cx="307" cy="148"/>
              </a:xfrm>
              <a:prstGeom prst="rect">
                <a:avLst/>
              </a:prstGeom>
              <a:solidFill>
                <a:srgbClr val="00FF00"/>
              </a:solidFill>
              <a:ln w="9525">
                <a:noFill/>
                <a:miter lim="800000"/>
                <a:headEnd/>
                <a:tailEnd/>
              </a:ln>
            </p:spPr>
            <p:txBody>
              <a:bodyPr/>
              <a:lstStyle/>
              <a:p>
                <a:endParaRPr lang="en-US"/>
              </a:p>
            </p:txBody>
          </p:sp>
          <p:sp>
            <p:nvSpPr>
              <p:cNvPr id="2342" name="Rectangle 79"/>
              <p:cNvSpPr>
                <a:spLocks noChangeArrowheads="1"/>
              </p:cNvSpPr>
              <p:nvPr/>
            </p:nvSpPr>
            <p:spPr bwMode="auto">
              <a:xfrm>
                <a:off x="2517"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1.98</a:t>
                </a:r>
                <a:endParaRPr lang="en-US" sz="2000" b="1">
                  <a:solidFill>
                    <a:schemeClr val="accent2"/>
                  </a:solidFill>
                </a:endParaRPr>
              </a:p>
            </p:txBody>
          </p:sp>
          <p:sp>
            <p:nvSpPr>
              <p:cNvPr id="2343" name="Rectangle 80"/>
              <p:cNvSpPr>
                <a:spLocks noChangeArrowheads="1"/>
              </p:cNvSpPr>
              <p:nvPr/>
            </p:nvSpPr>
            <p:spPr bwMode="auto">
              <a:xfrm>
                <a:off x="2783" y="1555"/>
                <a:ext cx="308" cy="148"/>
              </a:xfrm>
              <a:prstGeom prst="rect">
                <a:avLst/>
              </a:prstGeom>
              <a:solidFill>
                <a:srgbClr val="00FF00"/>
              </a:solidFill>
              <a:ln w="9525">
                <a:noFill/>
                <a:miter lim="800000"/>
                <a:headEnd/>
                <a:tailEnd/>
              </a:ln>
            </p:spPr>
            <p:txBody>
              <a:bodyPr/>
              <a:lstStyle/>
              <a:p>
                <a:endParaRPr lang="en-US"/>
              </a:p>
            </p:txBody>
          </p:sp>
          <p:sp>
            <p:nvSpPr>
              <p:cNvPr id="2344" name="Rectangle 81"/>
              <p:cNvSpPr>
                <a:spLocks noChangeArrowheads="1"/>
              </p:cNvSpPr>
              <p:nvPr/>
            </p:nvSpPr>
            <p:spPr bwMode="auto">
              <a:xfrm>
                <a:off x="2834"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345" name="Rectangle 82"/>
              <p:cNvSpPr>
                <a:spLocks noChangeArrowheads="1"/>
              </p:cNvSpPr>
              <p:nvPr/>
            </p:nvSpPr>
            <p:spPr bwMode="auto">
              <a:xfrm>
                <a:off x="3097" y="1555"/>
                <a:ext cx="307" cy="148"/>
              </a:xfrm>
              <a:prstGeom prst="rect">
                <a:avLst/>
              </a:prstGeom>
              <a:solidFill>
                <a:srgbClr val="00FF00"/>
              </a:solidFill>
              <a:ln w="9525">
                <a:noFill/>
                <a:miter lim="800000"/>
                <a:headEnd/>
                <a:tailEnd/>
              </a:ln>
            </p:spPr>
            <p:txBody>
              <a:bodyPr/>
              <a:lstStyle/>
              <a:p>
                <a:endParaRPr lang="en-US"/>
              </a:p>
            </p:txBody>
          </p:sp>
          <p:sp>
            <p:nvSpPr>
              <p:cNvPr id="2346" name="Rectangle 83"/>
              <p:cNvSpPr>
                <a:spLocks noChangeArrowheads="1"/>
              </p:cNvSpPr>
              <p:nvPr/>
            </p:nvSpPr>
            <p:spPr bwMode="auto">
              <a:xfrm>
                <a:off x="3145" y="1553"/>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2.29</a:t>
                </a:r>
                <a:endParaRPr lang="en-US" sz="2000" b="1">
                  <a:solidFill>
                    <a:srgbClr val="CC0000"/>
                  </a:solidFill>
                </a:endParaRPr>
              </a:p>
            </p:txBody>
          </p:sp>
          <p:sp>
            <p:nvSpPr>
              <p:cNvPr id="2347" name="Rectangle 84"/>
              <p:cNvSpPr>
                <a:spLocks noChangeArrowheads="1"/>
              </p:cNvSpPr>
              <p:nvPr/>
            </p:nvSpPr>
            <p:spPr bwMode="auto">
              <a:xfrm>
                <a:off x="3410" y="1555"/>
                <a:ext cx="308" cy="148"/>
              </a:xfrm>
              <a:prstGeom prst="rect">
                <a:avLst/>
              </a:prstGeom>
              <a:solidFill>
                <a:srgbClr val="00FF00"/>
              </a:solidFill>
              <a:ln w="9525">
                <a:noFill/>
                <a:miter lim="800000"/>
                <a:headEnd/>
                <a:tailEnd/>
              </a:ln>
            </p:spPr>
            <p:txBody>
              <a:bodyPr/>
              <a:lstStyle/>
              <a:p>
                <a:endParaRPr lang="en-US"/>
              </a:p>
            </p:txBody>
          </p:sp>
          <p:sp>
            <p:nvSpPr>
              <p:cNvPr id="2348" name="Rectangle 85"/>
              <p:cNvSpPr>
                <a:spLocks noChangeArrowheads="1"/>
              </p:cNvSpPr>
              <p:nvPr/>
            </p:nvSpPr>
            <p:spPr bwMode="auto">
              <a:xfrm>
                <a:off x="3461" y="1553"/>
                <a:ext cx="254" cy="157"/>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349" name="Rectangle 86"/>
              <p:cNvSpPr>
                <a:spLocks noChangeArrowheads="1"/>
              </p:cNvSpPr>
              <p:nvPr/>
            </p:nvSpPr>
            <p:spPr bwMode="auto">
              <a:xfrm>
                <a:off x="3724" y="1555"/>
                <a:ext cx="307" cy="148"/>
              </a:xfrm>
              <a:prstGeom prst="rect">
                <a:avLst/>
              </a:prstGeom>
              <a:solidFill>
                <a:srgbClr val="00FF00"/>
              </a:solidFill>
              <a:ln w="9525">
                <a:noFill/>
                <a:miter lim="800000"/>
                <a:headEnd/>
                <a:tailEnd/>
              </a:ln>
            </p:spPr>
            <p:txBody>
              <a:bodyPr/>
              <a:lstStyle/>
              <a:p>
                <a:endParaRPr lang="en-US"/>
              </a:p>
            </p:txBody>
          </p:sp>
          <p:sp>
            <p:nvSpPr>
              <p:cNvPr id="2350" name="Rectangle 87"/>
              <p:cNvSpPr>
                <a:spLocks noChangeArrowheads="1"/>
              </p:cNvSpPr>
              <p:nvPr/>
            </p:nvSpPr>
            <p:spPr bwMode="auto">
              <a:xfrm>
                <a:off x="3773"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351" name="Rectangle 88"/>
              <p:cNvSpPr>
                <a:spLocks noChangeArrowheads="1"/>
              </p:cNvSpPr>
              <p:nvPr/>
            </p:nvSpPr>
            <p:spPr bwMode="auto">
              <a:xfrm>
                <a:off x="4037" y="1555"/>
                <a:ext cx="308" cy="148"/>
              </a:xfrm>
              <a:prstGeom prst="rect">
                <a:avLst/>
              </a:prstGeom>
              <a:solidFill>
                <a:srgbClr val="00FF00"/>
              </a:solidFill>
              <a:ln w="9525">
                <a:noFill/>
                <a:miter lim="800000"/>
                <a:headEnd/>
                <a:tailEnd/>
              </a:ln>
            </p:spPr>
            <p:txBody>
              <a:bodyPr/>
              <a:lstStyle/>
              <a:p>
                <a:endParaRPr lang="en-US"/>
              </a:p>
            </p:txBody>
          </p:sp>
          <p:sp>
            <p:nvSpPr>
              <p:cNvPr id="2352" name="Rectangle 89"/>
              <p:cNvSpPr>
                <a:spLocks noChangeArrowheads="1"/>
              </p:cNvSpPr>
              <p:nvPr/>
            </p:nvSpPr>
            <p:spPr bwMode="auto">
              <a:xfrm>
                <a:off x="4090"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353" name="Rectangle 90"/>
              <p:cNvSpPr>
                <a:spLocks noChangeArrowheads="1"/>
              </p:cNvSpPr>
              <p:nvPr/>
            </p:nvSpPr>
            <p:spPr bwMode="auto">
              <a:xfrm>
                <a:off x="4351" y="1555"/>
                <a:ext cx="307" cy="148"/>
              </a:xfrm>
              <a:prstGeom prst="rect">
                <a:avLst/>
              </a:prstGeom>
              <a:solidFill>
                <a:srgbClr val="008000"/>
              </a:solidFill>
              <a:ln w="9525">
                <a:noFill/>
                <a:miter lim="800000"/>
                <a:headEnd/>
                <a:tailEnd/>
              </a:ln>
            </p:spPr>
            <p:txBody>
              <a:bodyPr/>
              <a:lstStyle/>
              <a:p>
                <a:endParaRPr lang="en-US"/>
              </a:p>
            </p:txBody>
          </p:sp>
          <p:sp>
            <p:nvSpPr>
              <p:cNvPr id="2354" name="Rectangle 91"/>
              <p:cNvSpPr>
                <a:spLocks noChangeArrowheads="1"/>
              </p:cNvSpPr>
              <p:nvPr/>
            </p:nvSpPr>
            <p:spPr bwMode="auto">
              <a:xfrm>
                <a:off x="4403" y="1553"/>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3.05</a:t>
                </a:r>
                <a:endParaRPr lang="en-US" sz="2000" b="1">
                  <a:solidFill>
                    <a:srgbClr val="CC0000"/>
                  </a:solidFill>
                </a:endParaRPr>
              </a:p>
            </p:txBody>
          </p:sp>
          <p:sp>
            <p:nvSpPr>
              <p:cNvPr id="2355" name="Rectangle 92"/>
              <p:cNvSpPr>
                <a:spLocks noChangeArrowheads="1"/>
              </p:cNvSpPr>
              <p:nvPr/>
            </p:nvSpPr>
            <p:spPr bwMode="auto">
              <a:xfrm>
                <a:off x="4665" y="1555"/>
                <a:ext cx="307" cy="148"/>
              </a:xfrm>
              <a:prstGeom prst="rect">
                <a:avLst/>
              </a:prstGeom>
              <a:solidFill>
                <a:srgbClr val="008000"/>
              </a:solidFill>
              <a:ln w="9525">
                <a:noFill/>
                <a:miter lim="800000"/>
                <a:headEnd/>
                <a:tailEnd/>
              </a:ln>
            </p:spPr>
            <p:txBody>
              <a:bodyPr/>
              <a:lstStyle/>
              <a:p>
                <a:endParaRPr lang="en-US"/>
              </a:p>
            </p:txBody>
          </p:sp>
          <p:sp>
            <p:nvSpPr>
              <p:cNvPr id="2356" name="Rectangle 93"/>
              <p:cNvSpPr>
                <a:spLocks noChangeArrowheads="1"/>
              </p:cNvSpPr>
              <p:nvPr/>
            </p:nvSpPr>
            <p:spPr bwMode="auto">
              <a:xfrm>
                <a:off x="4712"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357" name="Rectangle 94"/>
              <p:cNvSpPr>
                <a:spLocks noChangeArrowheads="1"/>
              </p:cNvSpPr>
              <p:nvPr/>
            </p:nvSpPr>
            <p:spPr bwMode="auto">
              <a:xfrm>
                <a:off x="4978" y="1555"/>
                <a:ext cx="308" cy="148"/>
              </a:xfrm>
              <a:prstGeom prst="rect">
                <a:avLst/>
              </a:prstGeom>
              <a:solidFill>
                <a:srgbClr val="008000"/>
              </a:solidFill>
              <a:ln w="9525">
                <a:noFill/>
                <a:miter lim="800000"/>
                <a:headEnd/>
                <a:tailEnd/>
              </a:ln>
            </p:spPr>
            <p:txBody>
              <a:bodyPr/>
              <a:lstStyle/>
              <a:p>
                <a:endParaRPr lang="en-US"/>
              </a:p>
            </p:txBody>
          </p:sp>
          <p:sp>
            <p:nvSpPr>
              <p:cNvPr id="2358" name="Rectangle 95"/>
              <p:cNvSpPr>
                <a:spLocks noChangeArrowheads="1"/>
              </p:cNvSpPr>
              <p:nvPr/>
            </p:nvSpPr>
            <p:spPr bwMode="auto">
              <a:xfrm>
                <a:off x="5029" y="1553"/>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359" name="Rectangle 96"/>
              <p:cNvSpPr>
                <a:spLocks noChangeArrowheads="1"/>
              </p:cNvSpPr>
              <p:nvPr/>
            </p:nvSpPr>
            <p:spPr bwMode="auto">
              <a:xfrm>
                <a:off x="5292" y="1555"/>
                <a:ext cx="307" cy="148"/>
              </a:xfrm>
              <a:prstGeom prst="rect">
                <a:avLst/>
              </a:prstGeom>
              <a:solidFill>
                <a:srgbClr val="008000"/>
              </a:solidFill>
              <a:ln w="9525">
                <a:noFill/>
                <a:miter lim="800000"/>
                <a:headEnd/>
                <a:tailEnd/>
              </a:ln>
            </p:spPr>
            <p:txBody>
              <a:bodyPr/>
              <a:lstStyle/>
              <a:p>
                <a:endParaRPr lang="en-US"/>
              </a:p>
            </p:txBody>
          </p:sp>
          <p:sp>
            <p:nvSpPr>
              <p:cNvPr id="2360" name="Rectangle 97"/>
              <p:cNvSpPr>
                <a:spLocks noChangeArrowheads="1"/>
              </p:cNvSpPr>
              <p:nvPr/>
            </p:nvSpPr>
            <p:spPr bwMode="auto">
              <a:xfrm>
                <a:off x="5342" y="1553"/>
                <a:ext cx="254" cy="157"/>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361" name="Rectangle 98"/>
              <p:cNvSpPr>
                <a:spLocks noChangeArrowheads="1"/>
              </p:cNvSpPr>
              <p:nvPr/>
            </p:nvSpPr>
            <p:spPr bwMode="auto">
              <a:xfrm>
                <a:off x="1019" y="1548"/>
                <a:ext cx="6" cy="7"/>
              </a:xfrm>
              <a:prstGeom prst="rect">
                <a:avLst/>
              </a:prstGeom>
              <a:solidFill>
                <a:srgbClr val="000000"/>
              </a:solidFill>
              <a:ln w="9525">
                <a:noFill/>
                <a:miter lim="800000"/>
                <a:headEnd/>
                <a:tailEnd/>
              </a:ln>
            </p:spPr>
            <p:txBody>
              <a:bodyPr/>
              <a:lstStyle/>
              <a:p>
                <a:endParaRPr lang="en-US"/>
              </a:p>
            </p:txBody>
          </p:sp>
          <p:sp>
            <p:nvSpPr>
              <p:cNvPr id="2362" name="Rectangle 99"/>
              <p:cNvSpPr>
                <a:spLocks noChangeArrowheads="1"/>
              </p:cNvSpPr>
              <p:nvPr/>
            </p:nvSpPr>
            <p:spPr bwMode="auto">
              <a:xfrm>
                <a:off x="1019" y="1548"/>
                <a:ext cx="6" cy="7"/>
              </a:xfrm>
              <a:prstGeom prst="rect">
                <a:avLst/>
              </a:prstGeom>
              <a:solidFill>
                <a:srgbClr val="000000"/>
              </a:solidFill>
              <a:ln w="9525">
                <a:noFill/>
                <a:miter lim="800000"/>
                <a:headEnd/>
                <a:tailEnd/>
              </a:ln>
            </p:spPr>
            <p:txBody>
              <a:bodyPr/>
              <a:lstStyle/>
              <a:p>
                <a:endParaRPr lang="en-US"/>
              </a:p>
            </p:txBody>
          </p:sp>
          <p:sp>
            <p:nvSpPr>
              <p:cNvPr id="2363" name="Rectangle 100"/>
              <p:cNvSpPr>
                <a:spLocks noChangeArrowheads="1"/>
              </p:cNvSpPr>
              <p:nvPr/>
            </p:nvSpPr>
            <p:spPr bwMode="auto">
              <a:xfrm>
                <a:off x="1025" y="1548"/>
                <a:ext cx="811" cy="7"/>
              </a:xfrm>
              <a:prstGeom prst="rect">
                <a:avLst/>
              </a:prstGeom>
              <a:solidFill>
                <a:srgbClr val="000000"/>
              </a:solidFill>
              <a:ln w="9525">
                <a:noFill/>
                <a:miter lim="800000"/>
                <a:headEnd/>
                <a:tailEnd/>
              </a:ln>
            </p:spPr>
            <p:txBody>
              <a:bodyPr/>
              <a:lstStyle/>
              <a:p>
                <a:endParaRPr lang="en-US"/>
              </a:p>
            </p:txBody>
          </p:sp>
          <p:sp>
            <p:nvSpPr>
              <p:cNvPr id="2364" name="Rectangle 101"/>
              <p:cNvSpPr>
                <a:spLocks noChangeArrowheads="1"/>
              </p:cNvSpPr>
              <p:nvPr/>
            </p:nvSpPr>
            <p:spPr bwMode="auto">
              <a:xfrm>
                <a:off x="1836" y="1548"/>
                <a:ext cx="7" cy="7"/>
              </a:xfrm>
              <a:prstGeom prst="rect">
                <a:avLst/>
              </a:prstGeom>
              <a:solidFill>
                <a:srgbClr val="000000"/>
              </a:solidFill>
              <a:ln w="9525">
                <a:noFill/>
                <a:miter lim="800000"/>
                <a:headEnd/>
                <a:tailEnd/>
              </a:ln>
            </p:spPr>
            <p:txBody>
              <a:bodyPr/>
              <a:lstStyle/>
              <a:p>
                <a:endParaRPr lang="en-US"/>
              </a:p>
            </p:txBody>
          </p:sp>
          <p:sp>
            <p:nvSpPr>
              <p:cNvPr id="2365" name="Rectangle 102"/>
              <p:cNvSpPr>
                <a:spLocks noChangeArrowheads="1"/>
              </p:cNvSpPr>
              <p:nvPr/>
            </p:nvSpPr>
            <p:spPr bwMode="auto">
              <a:xfrm>
                <a:off x="1843" y="1548"/>
                <a:ext cx="307" cy="7"/>
              </a:xfrm>
              <a:prstGeom prst="rect">
                <a:avLst/>
              </a:prstGeom>
              <a:solidFill>
                <a:srgbClr val="000000"/>
              </a:solidFill>
              <a:ln w="9525">
                <a:noFill/>
                <a:miter lim="800000"/>
                <a:headEnd/>
                <a:tailEnd/>
              </a:ln>
            </p:spPr>
            <p:txBody>
              <a:bodyPr/>
              <a:lstStyle/>
              <a:p>
                <a:endParaRPr lang="en-US"/>
              </a:p>
            </p:txBody>
          </p:sp>
          <p:sp>
            <p:nvSpPr>
              <p:cNvPr id="2366" name="Rectangle 103"/>
              <p:cNvSpPr>
                <a:spLocks noChangeArrowheads="1"/>
              </p:cNvSpPr>
              <p:nvPr/>
            </p:nvSpPr>
            <p:spPr bwMode="auto">
              <a:xfrm>
                <a:off x="2150" y="1548"/>
                <a:ext cx="6" cy="7"/>
              </a:xfrm>
              <a:prstGeom prst="rect">
                <a:avLst/>
              </a:prstGeom>
              <a:solidFill>
                <a:srgbClr val="000000"/>
              </a:solidFill>
              <a:ln w="9525">
                <a:noFill/>
                <a:miter lim="800000"/>
                <a:headEnd/>
                <a:tailEnd/>
              </a:ln>
            </p:spPr>
            <p:txBody>
              <a:bodyPr/>
              <a:lstStyle/>
              <a:p>
                <a:endParaRPr lang="en-US"/>
              </a:p>
            </p:txBody>
          </p:sp>
          <p:sp>
            <p:nvSpPr>
              <p:cNvPr id="2367" name="Rectangle 104"/>
              <p:cNvSpPr>
                <a:spLocks noChangeArrowheads="1"/>
              </p:cNvSpPr>
              <p:nvPr/>
            </p:nvSpPr>
            <p:spPr bwMode="auto">
              <a:xfrm>
                <a:off x="2156" y="1548"/>
                <a:ext cx="308" cy="7"/>
              </a:xfrm>
              <a:prstGeom prst="rect">
                <a:avLst/>
              </a:prstGeom>
              <a:solidFill>
                <a:srgbClr val="000000"/>
              </a:solidFill>
              <a:ln w="9525">
                <a:noFill/>
                <a:miter lim="800000"/>
                <a:headEnd/>
                <a:tailEnd/>
              </a:ln>
            </p:spPr>
            <p:txBody>
              <a:bodyPr/>
              <a:lstStyle/>
              <a:p>
                <a:endParaRPr lang="en-US"/>
              </a:p>
            </p:txBody>
          </p:sp>
          <p:sp>
            <p:nvSpPr>
              <p:cNvPr id="2368" name="Rectangle 105"/>
              <p:cNvSpPr>
                <a:spLocks noChangeArrowheads="1"/>
              </p:cNvSpPr>
              <p:nvPr/>
            </p:nvSpPr>
            <p:spPr bwMode="auto">
              <a:xfrm>
                <a:off x="2464" y="1548"/>
                <a:ext cx="6" cy="7"/>
              </a:xfrm>
              <a:prstGeom prst="rect">
                <a:avLst/>
              </a:prstGeom>
              <a:solidFill>
                <a:srgbClr val="000000"/>
              </a:solidFill>
              <a:ln w="9525">
                <a:noFill/>
                <a:miter lim="800000"/>
                <a:headEnd/>
                <a:tailEnd/>
              </a:ln>
            </p:spPr>
            <p:txBody>
              <a:bodyPr/>
              <a:lstStyle/>
              <a:p>
                <a:endParaRPr lang="en-US"/>
              </a:p>
            </p:txBody>
          </p:sp>
          <p:sp>
            <p:nvSpPr>
              <p:cNvPr id="2369" name="Rectangle 106"/>
              <p:cNvSpPr>
                <a:spLocks noChangeArrowheads="1"/>
              </p:cNvSpPr>
              <p:nvPr/>
            </p:nvSpPr>
            <p:spPr bwMode="auto">
              <a:xfrm>
                <a:off x="2470" y="1548"/>
                <a:ext cx="307" cy="7"/>
              </a:xfrm>
              <a:prstGeom prst="rect">
                <a:avLst/>
              </a:prstGeom>
              <a:solidFill>
                <a:srgbClr val="000000"/>
              </a:solidFill>
              <a:ln w="9525">
                <a:noFill/>
                <a:miter lim="800000"/>
                <a:headEnd/>
                <a:tailEnd/>
              </a:ln>
            </p:spPr>
            <p:txBody>
              <a:bodyPr/>
              <a:lstStyle/>
              <a:p>
                <a:endParaRPr lang="en-US"/>
              </a:p>
            </p:txBody>
          </p:sp>
          <p:sp>
            <p:nvSpPr>
              <p:cNvPr id="2370" name="Rectangle 107"/>
              <p:cNvSpPr>
                <a:spLocks noChangeArrowheads="1"/>
              </p:cNvSpPr>
              <p:nvPr/>
            </p:nvSpPr>
            <p:spPr bwMode="auto">
              <a:xfrm>
                <a:off x="2777" y="1548"/>
                <a:ext cx="6" cy="7"/>
              </a:xfrm>
              <a:prstGeom prst="rect">
                <a:avLst/>
              </a:prstGeom>
              <a:solidFill>
                <a:srgbClr val="000000"/>
              </a:solidFill>
              <a:ln w="9525">
                <a:noFill/>
                <a:miter lim="800000"/>
                <a:headEnd/>
                <a:tailEnd/>
              </a:ln>
            </p:spPr>
            <p:txBody>
              <a:bodyPr/>
              <a:lstStyle/>
              <a:p>
                <a:endParaRPr lang="en-US"/>
              </a:p>
            </p:txBody>
          </p:sp>
          <p:sp>
            <p:nvSpPr>
              <p:cNvPr id="2371" name="Rectangle 108"/>
              <p:cNvSpPr>
                <a:spLocks noChangeArrowheads="1"/>
              </p:cNvSpPr>
              <p:nvPr/>
            </p:nvSpPr>
            <p:spPr bwMode="auto">
              <a:xfrm>
                <a:off x="2783" y="1548"/>
                <a:ext cx="308" cy="7"/>
              </a:xfrm>
              <a:prstGeom prst="rect">
                <a:avLst/>
              </a:prstGeom>
              <a:solidFill>
                <a:srgbClr val="000000"/>
              </a:solidFill>
              <a:ln w="9525">
                <a:noFill/>
                <a:miter lim="800000"/>
                <a:headEnd/>
                <a:tailEnd/>
              </a:ln>
            </p:spPr>
            <p:txBody>
              <a:bodyPr/>
              <a:lstStyle/>
              <a:p>
                <a:endParaRPr lang="en-US"/>
              </a:p>
            </p:txBody>
          </p:sp>
          <p:sp>
            <p:nvSpPr>
              <p:cNvPr id="2372" name="Rectangle 109"/>
              <p:cNvSpPr>
                <a:spLocks noChangeArrowheads="1"/>
              </p:cNvSpPr>
              <p:nvPr/>
            </p:nvSpPr>
            <p:spPr bwMode="auto">
              <a:xfrm>
                <a:off x="3091" y="1548"/>
                <a:ext cx="6" cy="7"/>
              </a:xfrm>
              <a:prstGeom prst="rect">
                <a:avLst/>
              </a:prstGeom>
              <a:solidFill>
                <a:srgbClr val="000000"/>
              </a:solidFill>
              <a:ln w="9525">
                <a:noFill/>
                <a:miter lim="800000"/>
                <a:headEnd/>
                <a:tailEnd/>
              </a:ln>
            </p:spPr>
            <p:txBody>
              <a:bodyPr/>
              <a:lstStyle/>
              <a:p>
                <a:endParaRPr lang="en-US"/>
              </a:p>
            </p:txBody>
          </p:sp>
          <p:sp>
            <p:nvSpPr>
              <p:cNvPr id="2373" name="Rectangle 110"/>
              <p:cNvSpPr>
                <a:spLocks noChangeArrowheads="1"/>
              </p:cNvSpPr>
              <p:nvPr/>
            </p:nvSpPr>
            <p:spPr bwMode="auto">
              <a:xfrm>
                <a:off x="3097" y="1548"/>
                <a:ext cx="307" cy="7"/>
              </a:xfrm>
              <a:prstGeom prst="rect">
                <a:avLst/>
              </a:prstGeom>
              <a:solidFill>
                <a:srgbClr val="000000"/>
              </a:solidFill>
              <a:ln w="9525">
                <a:noFill/>
                <a:miter lim="800000"/>
                <a:headEnd/>
                <a:tailEnd/>
              </a:ln>
            </p:spPr>
            <p:txBody>
              <a:bodyPr/>
              <a:lstStyle/>
              <a:p>
                <a:endParaRPr lang="en-US"/>
              </a:p>
            </p:txBody>
          </p:sp>
          <p:sp>
            <p:nvSpPr>
              <p:cNvPr id="2374" name="Rectangle 111"/>
              <p:cNvSpPr>
                <a:spLocks noChangeArrowheads="1"/>
              </p:cNvSpPr>
              <p:nvPr/>
            </p:nvSpPr>
            <p:spPr bwMode="auto">
              <a:xfrm>
                <a:off x="3404" y="1548"/>
                <a:ext cx="6" cy="7"/>
              </a:xfrm>
              <a:prstGeom prst="rect">
                <a:avLst/>
              </a:prstGeom>
              <a:solidFill>
                <a:srgbClr val="000000"/>
              </a:solidFill>
              <a:ln w="9525">
                <a:noFill/>
                <a:miter lim="800000"/>
                <a:headEnd/>
                <a:tailEnd/>
              </a:ln>
            </p:spPr>
            <p:txBody>
              <a:bodyPr/>
              <a:lstStyle/>
              <a:p>
                <a:endParaRPr lang="en-US"/>
              </a:p>
            </p:txBody>
          </p:sp>
          <p:sp>
            <p:nvSpPr>
              <p:cNvPr id="2375" name="Rectangle 112"/>
              <p:cNvSpPr>
                <a:spLocks noChangeArrowheads="1"/>
              </p:cNvSpPr>
              <p:nvPr/>
            </p:nvSpPr>
            <p:spPr bwMode="auto">
              <a:xfrm>
                <a:off x="3410" y="1548"/>
                <a:ext cx="308" cy="7"/>
              </a:xfrm>
              <a:prstGeom prst="rect">
                <a:avLst/>
              </a:prstGeom>
              <a:solidFill>
                <a:srgbClr val="000000"/>
              </a:solidFill>
              <a:ln w="9525">
                <a:noFill/>
                <a:miter lim="800000"/>
                <a:headEnd/>
                <a:tailEnd/>
              </a:ln>
            </p:spPr>
            <p:txBody>
              <a:bodyPr/>
              <a:lstStyle/>
              <a:p>
                <a:endParaRPr lang="en-US"/>
              </a:p>
            </p:txBody>
          </p:sp>
          <p:sp>
            <p:nvSpPr>
              <p:cNvPr id="2376" name="Rectangle 113"/>
              <p:cNvSpPr>
                <a:spLocks noChangeArrowheads="1"/>
              </p:cNvSpPr>
              <p:nvPr/>
            </p:nvSpPr>
            <p:spPr bwMode="auto">
              <a:xfrm>
                <a:off x="3718" y="1548"/>
                <a:ext cx="6" cy="7"/>
              </a:xfrm>
              <a:prstGeom prst="rect">
                <a:avLst/>
              </a:prstGeom>
              <a:solidFill>
                <a:srgbClr val="000000"/>
              </a:solidFill>
              <a:ln w="9525">
                <a:noFill/>
                <a:miter lim="800000"/>
                <a:headEnd/>
                <a:tailEnd/>
              </a:ln>
            </p:spPr>
            <p:txBody>
              <a:bodyPr/>
              <a:lstStyle/>
              <a:p>
                <a:endParaRPr lang="en-US"/>
              </a:p>
            </p:txBody>
          </p:sp>
          <p:sp>
            <p:nvSpPr>
              <p:cNvPr id="2377" name="Rectangle 114"/>
              <p:cNvSpPr>
                <a:spLocks noChangeArrowheads="1"/>
              </p:cNvSpPr>
              <p:nvPr/>
            </p:nvSpPr>
            <p:spPr bwMode="auto">
              <a:xfrm>
                <a:off x="3724" y="1548"/>
                <a:ext cx="307" cy="7"/>
              </a:xfrm>
              <a:prstGeom prst="rect">
                <a:avLst/>
              </a:prstGeom>
              <a:solidFill>
                <a:srgbClr val="000000"/>
              </a:solidFill>
              <a:ln w="9525">
                <a:noFill/>
                <a:miter lim="800000"/>
                <a:headEnd/>
                <a:tailEnd/>
              </a:ln>
            </p:spPr>
            <p:txBody>
              <a:bodyPr/>
              <a:lstStyle/>
              <a:p>
                <a:endParaRPr lang="en-US"/>
              </a:p>
            </p:txBody>
          </p:sp>
          <p:sp>
            <p:nvSpPr>
              <p:cNvPr id="2378" name="Rectangle 115"/>
              <p:cNvSpPr>
                <a:spLocks noChangeArrowheads="1"/>
              </p:cNvSpPr>
              <p:nvPr/>
            </p:nvSpPr>
            <p:spPr bwMode="auto">
              <a:xfrm>
                <a:off x="4031" y="1548"/>
                <a:ext cx="6" cy="7"/>
              </a:xfrm>
              <a:prstGeom prst="rect">
                <a:avLst/>
              </a:prstGeom>
              <a:solidFill>
                <a:srgbClr val="000000"/>
              </a:solidFill>
              <a:ln w="9525">
                <a:noFill/>
                <a:miter lim="800000"/>
                <a:headEnd/>
                <a:tailEnd/>
              </a:ln>
            </p:spPr>
            <p:txBody>
              <a:bodyPr/>
              <a:lstStyle/>
              <a:p>
                <a:endParaRPr lang="en-US"/>
              </a:p>
            </p:txBody>
          </p:sp>
          <p:sp>
            <p:nvSpPr>
              <p:cNvPr id="2379" name="Rectangle 116"/>
              <p:cNvSpPr>
                <a:spLocks noChangeArrowheads="1"/>
              </p:cNvSpPr>
              <p:nvPr/>
            </p:nvSpPr>
            <p:spPr bwMode="auto">
              <a:xfrm>
                <a:off x="4037" y="1548"/>
                <a:ext cx="308" cy="7"/>
              </a:xfrm>
              <a:prstGeom prst="rect">
                <a:avLst/>
              </a:prstGeom>
              <a:solidFill>
                <a:srgbClr val="000000"/>
              </a:solidFill>
              <a:ln w="9525">
                <a:noFill/>
                <a:miter lim="800000"/>
                <a:headEnd/>
                <a:tailEnd/>
              </a:ln>
            </p:spPr>
            <p:txBody>
              <a:bodyPr/>
              <a:lstStyle/>
              <a:p>
                <a:endParaRPr lang="en-US"/>
              </a:p>
            </p:txBody>
          </p:sp>
          <p:sp>
            <p:nvSpPr>
              <p:cNvPr id="2380" name="Rectangle 117"/>
              <p:cNvSpPr>
                <a:spLocks noChangeArrowheads="1"/>
              </p:cNvSpPr>
              <p:nvPr/>
            </p:nvSpPr>
            <p:spPr bwMode="auto">
              <a:xfrm>
                <a:off x="4345" y="1548"/>
                <a:ext cx="6" cy="7"/>
              </a:xfrm>
              <a:prstGeom prst="rect">
                <a:avLst/>
              </a:prstGeom>
              <a:solidFill>
                <a:srgbClr val="000000"/>
              </a:solidFill>
              <a:ln w="9525">
                <a:noFill/>
                <a:miter lim="800000"/>
                <a:headEnd/>
                <a:tailEnd/>
              </a:ln>
            </p:spPr>
            <p:txBody>
              <a:bodyPr/>
              <a:lstStyle/>
              <a:p>
                <a:endParaRPr lang="en-US"/>
              </a:p>
            </p:txBody>
          </p:sp>
          <p:sp>
            <p:nvSpPr>
              <p:cNvPr id="2381" name="Rectangle 118"/>
              <p:cNvSpPr>
                <a:spLocks noChangeArrowheads="1"/>
              </p:cNvSpPr>
              <p:nvPr/>
            </p:nvSpPr>
            <p:spPr bwMode="auto">
              <a:xfrm>
                <a:off x="4351" y="1548"/>
                <a:ext cx="307" cy="7"/>
              </a:xfrm>
              <a:prstGeom prst="rect">
                <a:avLst/>
              </a:prstGeom>
              <a:solidFill>
                <a:srgbClr val="000000"/>
              </a:solidFill>
              <a:ln w="9525">
                <a:noFill/>
                <a:miter lim="800000"/>
                <a:headEnd/>
                <a:tailEnd/>
              </a:ln>
            </p:spPr>
            <p:txBody>
              <a:bodyPr/>
              <a:lstStyle/>
              <a:p>
                <a:endParaRPr lang="en-US"/>
              </a:p>
            </p:txBody>
          </p:sp>
          <p:sp>
            <p:nvSpPr>
              <p:cNvPr id="2382" name="Rectangle 119"/>
              <p:cNvSpPr>
                <a:spLocks noChangeArrowheads="1"/>
              </p:cNvSpPr>
              <p:nvPr/>
            </p:nvSpPr>
            <p:spPr bwMode="auto">
              <a:xfrm>
                <a:off x="4658" y="1548"/>
                <a:ext cx="7" cy="7"/>
              </a:xfrm>
              <a:prstGeom prst="rect">
                <a:avLst/>
              </a:prstGeom>
              <a:solidFill>
                <a:srgbClr val="000000"/>
              </a:solidFill>
              <a:ln w="9525">
                <a:noFill/>
                <a:miter lim="800000"/>
                <a:headEnd/>
                <a:tailEnd/>
              </a:ln>
            </p:spPr>
            <p:txBody>
              <a:bodyPr/>
              <a:lstStyle/>
              <a:p>
                <a:endParaRPr lang="en-US"/>
              </a:p>
            </p:txBody>
          </p:sp>
          <p:sp>
            <p:nvSpPr>
              <p:cNvPr id="2383" name="Rectangle 120"/>
              <p:cNvSpPr>
                <a:spLocks noChangeArrowheads="1"/>
              </p:cNvSpPr>
              <p:nvPr/>
            </p:nvSpPr>
            <p:spPr bwMode="auto">
              <a:xfrm>
                <a:off x="4665" y="1548"/>
                <a:ext cx="307" cy="7"/>
              </a:xfrm>
              <a:prstGeom prst="rect">
                <a:avLst/>
              </a:prstGeom>
              <a:solidFill>
                <a:srgbClr val="000000"/>
              </a:solidFill>
              <a:ln w="9525">
                <a:noFill/>
                <a:miter lim="800000"/>
                <a:headEnd/>
                <a:tailEnd/>
              </a:ln>
            </p:spPr>
            <p:txBody>
              <a:bodyPr/>
              <a:lstStyle/>
              <a:p>
                <a:endParaRPr lang="en-US"/>
              </a:p>
            </p:txBody>
          </p:sp>
          <p:sp>
            <p:nvSpPr>
              <p:cNvPr id="2384" name="Rectangle 121"/>
              <p:cNvSpPr>
                <a:spLocks noChangeArrowheads="1"/>
              </p:cNvSpPr>
              <p:nvPr/>
            </p:nvSpPr>
            <p:spPr bwMode="auto">
              <a:xfrm>
                <a:off x="4972" y="1548"/>
                <a:ext cx="6" cy="7"/>
              </a:xfrm>
              <a:prstGeom prst="rect">
                <a:avLst/>
              </a:prstGeom>
              <a:solidFill>
                <a:srgbClr val="000000"/>
              </a:solidFill>
              <a:ln w="9525">
                <a:noFill/>
                <a:miter lim="800000"/>
                <a:headEnd/>
                <a:tailEnd/>
              </a:ln>
            </p:spPr>
            <p:txBody>
              <a:bodyPr/>
              <a:lstStyle/>
              <a:p>
                <a:endParaRPr lang="en-US"/>
              </a:p>
            </p:txBody>
          </p:sp>
          <p:sp>
            <p:nvSpPr>
              <p:cNvPr id="2385" name="Rectangle 122"/>
              <p:cNvSpPr>
                <a:spLocks noChangeArrowheads="1"/>
              </p:cNvSpPr>
              <p:nvPr/>
            </p:nvSpPr>
            <p:spPr bwMode="auto">
              <a:xfrm>
                <a:off x="4978" y="1548"/>
                <a:ext cx="308" cy="7"/>
              </a:xfrm>
              <a:prstGeom prst="rect">
                <a:avLst/>
              </a:prstGeom>
              <a:solidFill>
                <a:srgbClr val="000000"/>
              </a:solidFill>
              <a:ln w="9525">
                <a:noFill/>
                <a:miter lim="800000"/>
                <a:headEnd/>
                <a:tailEnd/>
              </a:ln>
            </p:spPr>
            <p:txBody>
              <a:bodyPr/>
              <a:lstStyle/>
              <a:p>
                <a:endParaRPr lang="en-US"/>
              </a:p>
            </p:txBody>
          </p:sp>
          <p:sp>
            <p:nvSpPr>
              <p:cNvPr id="2386" name="Rectangle 123"/>
              <p:cNvSpPr>
                <a:spLocks noChangeArrowheads="1"/>
              </p:cNvSpPr>
              <p:nvPr/>
            </p:nvSpPr>
            <p:spPr bwMode="auto">
              <a:xfrm>
                <a:off x="5286" y="1548"/>
                <a:ext cx="6" cy="7"/>
              </a:xfrm>
              <a:prstGeom prst="rect">
                <a:avLst/>
              </a:prstGeom>
              <a:solidFill>
                <a:srgbClr val="000000"/>
              </a:solidFill>
              <a:ln w="9525">
                <a:noFill/>
                <a:miter lim="800000"/>
                <a:headEnd/>
                <a:tailEnd/>
              </a:ln>
            </p:spPr>
            <p:txBody>
              <a:bodyPr/>
              <a:lstStyle/>
              <a:p>
                <a:endParaRPr lang="en-US"/>
              </a:p>
            </p:txBody>
          </p:sp>
          <p:sp>
            <p:nvSpPr>
              <p:cNvPr id="2387" name="Rectangle 124"/>
              <p:cNvSpPr>
                <a:spLocks noChangeArrowheads="1"/>
              </p:cNvSpPr>
              <p:nvPr/>
            </p:nvSpPr>
            <p:spPr bwMode="auto">
              <a:xfrm>
                <a:off x="5292" y="1548"/>
                <a:ext cx="307" cy="7"/>
              </a:xfrm>
              <a:prstGeom prst="rect">
                <a:avLst/>
              </a:prstGeom>
              <a:solidFill>
                <a:srgbClr val="000000"/>
              </a:solidFill>
              <a:ln w="9525">
                <a:noFill/>
                <a:miter lim="800000"/>
                <a:headEnd/>
                <a:tailEnd/>
              </a:ln>
            </p:spPr>
            <p:txBody>
              <a:bodyPr/>
              <a:lstStyle/>
              <a:p>
                <a:endParaRPr lang="en-US"/>
              </a:p>
            </p:txBody>
          </p:sp>
          <p:sp>
            <p:nvSpPr>
              <p:cNvPr id="2388" name="Rectangle 125"/>
              <p:cNvSpPr>
                <a:spLocks noChangeArrowheads="1"/>
              </p:cNvSpPr>
              <p:nvPr/>
            </p:nvSpPr>
            <p:spPr bwMode="auto">
              <a:xfrm>
                <a:off x="5599" y="1548"/>
                <a:ext cx="6" cy="7"/>
              </a:xfrm>
              <a:prstGeom prst="rect">
                <a:avLst/>
              </a:prstGeom>
              <a:solidFill>
                <a:srgbClr val="000000"/>
              </a:solidFill>
              <a:ln w="9525">
                <a:noFill/>
                <a:miter lim="800000"/>
                <a:headEnd/>
                <a:tailEnd/>
              </a:ln>
            </p:spPr>
            <p:txBody>
              <a:bodyPr/>
              <a:lstStyle/>
              <a:p>
                <a:endParaRPr lang="en-US"/>
              </a:p>
            </p:txBody>
          </p:sp>
          <p:sp>
            <p:nvSpPr>
              <p:cNvPr id="2389" name="Rectangle 126"/>
              <p:cNvSpPr>
                <a:spLocks noChangeArrowheads="1"/>
              </p:cNvSpPr>
              <p:nvPr/>
            </p:nvSpPr>
            <p:spPr bwMode="auto">
              <a:xfrm>
                <a:off x="1019" y="1555"/>
                <a:ext cx="6" cy="148"/>
              </a:xfrm>
              <a:prstGeom prst="rect">
                <a:avLst/>
              </a:prstGeom>
              <a:solidFill>
                <a:srgbClr val="000000"/>
              </a:solidFill>
              <a:ln w="9525">
                <a:noFill/>
                <a:miter lim="800000"/>
                <a:headEnd/>
                <a:tailEnd/>
              </a:ln>
            </p:spPr>
            <p:txBody>
              <a:bodyPr/>
              <a:lstStyle/>
              <a:p>
                <a:endParaRPr lang="en-US"/>
              </a:p>
            </p:txBody>
          </p:sp>
          <p:sp>
            <p:nvSpPr>
              <p:cNvPr id="2390" name="Rectangle 127"/>
              <p:cNvSpPr>
                <a:spLocks noChangeArrowheads="1"/>
              </p:cNvSpPr>
              <p:nvPr/>
            </p:nvSpPr>
            <p:spPr bwMode="auto">
              <a:xfrm>
                <a:off x="1836" y="1555"/>
                <a:ext cx="7" cy="148"/>
              </a:xfrm>
              <a:prstGeom prst="rect">
                <a:avLst/>
              </a:prstGeom>
              <a:solidFill>
                <a:srgbClr val="000000"/>
              </a:solidFill>
              <a:ln w="9525">
                <a:noFill/>
                <a:miter lim="800000"/>
                <a:headEnd/>
                <a:tailEnd/>
              </a:ln>
            </p:spPr>
            <p:txBody>
              <a:bodyPr/>
              <a:lstStyle/>
              <a:p>
                <a:endParaRPr lang="en-US"/>
              </a:p>
            </p:txBody>
          </p:sp>
          <p:sp>
            <p:nvSpPr>
              <p:cNvPr id="2391" name="Rectangle 128"/>
              <p:cNvSpPr>
                <a:spLocks noChangeArrowheads="1"/>
              </p:cNvSpPr>
              <p:nvPr/>
            </p:nvSpPr>
            <p:spPr bwMode="auto">
              <a:xfrm>
                <a:off x="2150" y="1555"/>
                <a:ext cx="6" cy="148"/>
              </a:xfrm>
              <a:prstGeom prst="rect">
                <a:avLst/>
              </a:prstGeom>
              <a:solidFill>
                <a:srgbClr val="000000"/>
              </a:solidFill>
              <a:ln w="9525">
                <a:noFill/>
                <a:miter lim="800000"/>
                <a:headEnd/>
                <a:tailEnd/>
              </a:ln>
            </p:spPr>
            <p:txBody>
              <a:bodyPr/>
              <a:lstStyle/>
              <a:p>
                <a:endParaRPr lang="en-US"/>
              </a:p>
            </p:txBody>
          </p:sp>
          <p:sp>
            <p:nvSpPr>
              <p:cNvPr id="2392" name="Rectangle 129"/>
              <p:cNvSpPr>
                <a:spLocks noChangeArrowheads="1"/>
              </p:cNvSpPr>
              <p:nvPr/>
            </p:nvSpPr>
            <p:spPr bwMode="auto">
              <a:xfrm>
                <a:off x="2464" y="1555"/>
                <a:ext cx="6" cy="148"/>
              </a:xfrm>
              <a:prstGeom prst="rect">
                <a:avLst/>
              </a:prstGeom>
              <a:solidFill>
                <a:srgbClr val="000000"/>
              </a:solidFill>
              <a:ln w="9525">
                <a:noFill/>
                <a:miter lim="800000"/>
                <a:headEnd/>
                <a:tailEnd/>
              </a:ln>
            </p:spPr>
            <p:txBody>
              <a:bodyPr/>
              <a:lstStyle/>
              <a:p>
                <a:endParaRPr lang="en-US"/>
              </a:p>
            </p:txBody>
          </p:sp>
          <p:sp>
            <p:nvSpPr>
              <p:cNvPr id="2393" name="Rectangle 130"/>
              <p:cNvSpPr>
                <a:spLocks noChangeArrowheads="1"/>
              </p:cNvSpPr>
              <p:nvPr/>
            </p:nvSpPr>
            <p:spPr bwMode="auto">
              <a:xfrm>
                <a:off x="2777" y="1555"/>
                <a:ext cx="6" cy="148"/>
              </a:xfrm>
              <a:prstGeom prst="rect">
                <a:avLst/>
              </a:prstGeom>
              <a:solidFill>
                <a:srgbClr val="000000"/>
              </a:solidFill>
              <a:ln w="9525">
                <a:noFill/>
                <a:miter lim="800000"/>
                <a:headEnd/>
                <a:tailEnd/>
              </a:ln>
            </p:spPr>
            <p:txBody>
              <a:bodyPr/>
              <a:lstStyle/>
              <a:p>
                <a:endParaRPr lang="en-US"/>
              </a:p>
            </p:txBody>
          </p:sp>
          <p:sp>
            <p:nvSpPr>
              <p:cNvPr id="2394" name="Rectangle 131"/>
              <p:cNvSpPr>
                <a:spLocks noChangeArrowheads="1"/>
              </p:cNvSpPr>
              <p:nvPr/>
            </p:nvSpPr>
            <p:spPr bwMode="auto">
              <a:xfrm>
                <a:off x="3091" y="1555"/>
                <a:ext cx="6" cy="148"/>
              </a:xfrm>
              <a:prstGeom prst="rect">
                <a:avLst/>
              </a:prstGeom>
              <a:solidFill>
                <a:srgbClr val="000000"/>
              </a:solidFill>
              <a:ln w="9525">
                <a:noFill/>
                <a:miter lim="800000"/>
                <a:headEnd/>
                <a:tailEnd/>
              </a:ln>
            </p:spPr>
            <p:txBody>
              <a:bodyPr/>
              <a:lstStyle/>
              <a:p>
                <a:endParaRPr lang="en-US"/>
              </a:p>
            </p:txBody>
          </p:sp>
          <p:sp>
            <p:nvSpPr>
              <p:cNvPr id="2395" name="Rectangle 132"/>
              <p:cNvSpPr>
                <a:spLocks noChangeArrowheads="1"/>
              </p:cNvSpPr>
              <p:nvPr/>
            </p:nvSpPr>
            <p:spPr bwMode="auto">
              <a:xfrm>
                <a:off x="3404" y="1555"/>
                <a:ext cx="6" cy="148"/>
              </a:xfrm>
              <a:prstGeom prst="rect">
                <a:avLst/>
              </a:prstGeom>
              <a:solidFill>
                <a:srgbClr val="000000"/>
              </a:solidFill>
              <a:ln w="9525">
                <a:noFill/>
                <a:miter lim="800000"/>
                <a:headEnd/>
                <a:tailEnd/>
              </a:ln>
            </p:spPr>
            <p:txBody>
              <a:bodyPr/>
              <a:lstStyle/>
              <a:p>
                <a:endParaRPr lang="en-US"/>
              </a:p>
            </p:txBody>
          </p:sp>
          <p:sp>
            <p:nvSpPr>
              <p:cNvPr id="2396" name="Rectangle 133"/>
              <p:cNvSpPr>
                <a:spLocks noChangeArrowheads="1"/>
              </p:cNvSpPr>
              <p:nvPr/>
            </p:nvSpPr>
            <p:spPr bwMode="auto">
              <a:xfrm>
                <a:off x="3718" y="1555"/>
                <a:ext cx="6" cy="148"/>
              </a:xfrm>
              <a:prstGeom prst="rect">
                <a:avLst/>
              </a:prstGeom>
              <a:solidFill>
                <a:srgbClr val="000000"/>
              </a:solidFill>
              <a:ln w="9525">
                <a:noFill/>
                <a:miter lim="800000"/>
                <a:headEnd/>
                <a:tailEnd/>
              </a:ln>
            </p:spPr>
            <p:txBody>
              <a:bodyPr/>
              <a:lstStyle/>
              <a:p>
                <a:endParaRPr lang="en-US"/>
              </a:p>
            </p:txBody>
          </p:sp>
          <p:sp>
            <p:nvSpPr>
              <p:cNvPr id="2397" name="Rectangle 134"/>
              <p:cNvSpPr>
                <a:spLocks noChangeArrowheads="1"/>
              </p:cNvSpPr>
              <p:nvPr/>
            </p:nvSpPr>
            <p:spPr bwMode="auto">
              <a:xfrm>
                <a:off x="4031" y="1555"/>
                <a:ext cx="6" cy="148"/>
              </a:xfrm>
              <a:prstGeom prst="rect">
                <a:avLst/>
              </a:prstGeom>
              <a:solidFill>
                <a:srgbClr val="000000"/>
              </a:solidFill>
              <a:ln w="9525">
                <a:noFill/>
                <a:miter lim="800000"/>
                <a:headEnd/>
                <a:tailEnd/>
              </a:ln>
            </p:spPr>
            <p:txBody>
              <a:bodyPr/>
              <a:lstStyle/>
              <a:p>
                <a:endParaRPr lang="en-US"/>
              </a:p>
            </p:txBody>
          </p:sp>
          <p:sp>
            <p:nvSpPr>
              <p:cNvPr id="2398" name="Rectangle 135"/>
              <p:cNvSpPr>
                <a:spLocks noChangeArrowheads="1"/>
              </p:cNvSpPr>
              <p:nvPr/>
            </p:nvSpPr>
            <p:spPr bwMode="auto">
              <a:xfrm>
                <a:off x="4345" y="1555"/>
                <a:ext cx="6" cy="148"/>
              </a:xfrm>
              <a:prstGeom prst="rect">
                <a:avLst/>
              </a:prstGeom>
              <a:solidFill>
                <a:srgbClr val="000000"/>
              </a:solidFill>
              <a:ln w="9525">
                <a:noFill/>
                <a:miter lim="800000"/>
                <a:headEnd/>
                <a:tailEnd/>
              </a:ln>
            </p:spPr>
            <p:txBody>
              <a:bodyPr/>
              <a:lstStyle/>
              <a:p>
                <a:endParaRPr lang="en-US"/>
              </a:p>
            </p:txBody>
          </p:sp>
          <p:sp>
            <p:nvSpPr>
              <p:cNvPr id="2399" name="Rectangle 136"/>
              <p:cNvSpPr>
                <a:spLocks noChangeArrowheads="1"/>
              </p:cNvSpPr>
              <p:nvPr/>
            </p:nvSpPr>
            <p:spPr bwMode="auto">
              <a:xfrm>
                <a:off x="4658" y="1555"/>
                <a:ext cx="7" cy="148"/>
              </a:xfrm>
              <a:prstGeom prst="rect">
                <a:avLst/>
              </a:prstGeom>
              <a:solidFill>
                <a:srgbClr val="000000"/>
              </a:solidFill>
              <a:ln w="9525">
                <a:noFill/>
                <a:miter lim="800000"/>
                <a:headEnd/>
                <a:tailEnd/>
              </a:ln>
            </p:spPr>
            <p:txBody>
              <a:bodyPr/>
              <a:lstStyle/>
              <a:p>
                <a:endParaRPr lang="en-US"/>
              </a:p>
            </p:txBody>
          </p:sp>
          <p:sp>
            <p:nvSpPr>
              <p:cNvPr id="2400" name="Rectangle 137"/>
              <p:cNvSpPr>
                <a:spLocks noChangeArrowheads="1"/>
              </p:cNvSpPr>
              <p:nvPr/>
            </p:nvSpPr>
            <p:spPr bwMode="auto">
              <a:xfrm>
                <a:off x="4972" y="1555"/>
                <a:ext cx="6" cy="148"/>
              </a:xfrm>
              <a:prstGeom prst="rect">
                <a:avLst/>
              </a:prstGeom>
              <a:solidFill>
                <a:srgbClr val="000000"/>
              </a:solidFill>
              <a:ln w="9525">
                <a:noFill/>
                <a:miter lim="800000"/>
                <a:headEnd/>
                <a:tailEnd/>
              </a:ln>
            </p:spPr>
            <p:txBody>
              <a:bodyPr/>
              <a:lstStyle/>
              <a:p>
                <a:endParaRPr lang="en-US"/>
              </a:p>
            </p:txBody>
          </p:sp>
          <p:sp>
            <p:nvSpPr>
              <p:cNvPr id="2401" name="Rectangle 138"/>
              <p:cNvSpPr>
                <a:spLocks noChangeArrowheads="1"/>
              </p:cNvSpPr>
              <p:nvPr/>
            </p:nvSpPr>
            <p:spPr bwMode="auto">
              <a:xfrm>
                <a:off x="5286" y="1555"/>
                <a:ext cx="6" cy="148"/>
              </a:xfrm>
              <a:prstGeom prst="rect">
                <a:avLst/>
              </a:prstGeom>
              <a:solidFill>
                <a:srgbClr val="000000"/>
              </a:solidFill>
              <a:ln w="9525">
                <a:noFill/>
                <a:miter lim="800000"/>
                <a:headEnd/>
                <a:tailEnd/>
              </a:ln>
            </p:spPr>
            <p:txBody>
              <a:bodyPr/>
              <a:lstStyle/>
              <a:p>
                <a:endParaRPr lang="en-US"/>
              </a:p>
            </p:txBody>
          </p:sp>
          <p:sp>
            <p:nvSpPr>
              <p:cNvPr id="2402" name="Rectangle 139"/>
              <p:cNvSpPr>
                <a:spLocks noChangeArrowheads="1"/>
              </p:cNvSpPr>
              <p:nvPr/>
            </p:nvSpPr>
            <p:spPr bwMode="auto">
              <a:xfrm>
                <a:off x="5599" y="1555"/>
                <a:ext cx="6" cy="148"/>
              </a:xfrm>
              <a:prstGeom prst="rect">
                <a:avLst/>
              </a:prstGeom>
              <a:solidFill>
                <a:srgbClr val="000000"/>
              </a:solidFill>
              <a:ln w="9525">
                <a:noFill/>
                <a:miter lim="800000"/>
                <a:headEnd/>
                <a:tailEnd/>
              </a:ln>
            </p:spPr>
            <p:txBody>
              <a:bodyPr/>
              <a:lstStyle/>
              <a:p>
                <a:endParaRPr lang="en-US"/>
              </a:p>
            </p:txBody>
          </p:sp>
          <p:sp>
            <p:nvSpPr>
              <p:cNvPr id="2403" name="Rectangle 140"/>
              <p:cNvSpPr>
                <a:spLocks noChangeArrowheads="1"/>
              </p:cNvSpPr>
              <p:nvPr/>
            </p:nvSpPr>
            <p:spPr bwMode="auto">
              <a:xfrm>
                <a:off x="1025" y="1709"/>
                <a:ext cx="811" cy="149"/>
              </a:xfrm>
              <a:prstGeom prst="rect">
                <a:avLst/>
              </a:prstGeom>
              <a:solidFill>
                <a:srgbClr val="FFFF00"/>
              </a:solidFill>
              <a:ln w="9525">
                <a:noFill/>
                <a:miter lim="800000"/>
                <a:headEnd/>
                <a:tailEnd/>
              </a:ln>
            </p:spPr>
            <p:txBody>
              <a:bodyPr/>
              <a:lstStyle/>
              <a:p>
                <a:endParaRPr lang="en-US"/>
              </a:p>
            </p:txBody>
          </p:sp>
          <p:sp>
            <p:nvSpPr>
              <p:cNvPr id="2404" name="Rectangle 141"/>
              <p:cNvSpPr>
                <a:spLocks noChangeArrowheads="1"/>
              </p:cNvSpPr>
              <p:nvPr/>
            </p:nvSpPr>
            <p:spPr bwMode="auto">
              <a:xfrm>
                <a:off x="1041" y="1707"/>
                <a:ext cx="707" cy="158"/>
              </a:xfrm>
              <a:prstGeom prst="rect">
                <a:avLst/>
              </a:prstGeom>
              <a:noFill/>
              <a:ln w="9525">
                <a:noFill/>
                <a:miter lim="800000"/>
                <a:headEnd/>
                <a:tailEnd/>
              </a:ln>
            </p:spPr>
            <p:txBody>
              <a:bodyPr wrap="none" lIns="0" tIns="0" rIns="0" bIns="0">
                <a:spAutoFit/>
              </a:bodyPr>
              <a:lstStyle/>
              <a:p>
                <a:r>
                  <a:rPr lang="en-US" sz="1100" b="1">
                    <a:solidFill>
                      <a:srgbClr val="010000"/>
                    </a:solidFill>
                  </a:rPr>
                  <a:t>BASE TWO</a:t>
                </a:r>
                <a:endParaRPr lang="en-US" sz="2000" b="1">
                  <a:solidFill>
                    <a:schemeClr val="accent2"/>
                  </a:solidFill>
                </a:endParaRPr>
              </a:p>
            </p:txBody>
          </p:sp>
          <p:sp>
            <p:nvSpPr>
              <p:cNvPr id="2405" name="Rectangle 142"/>
              <p:cNvSpPr>
                <a:spLocks noChangeArrowheads="1"/>
              </p:cNvSpPr>
              <p:nvPr/>
            </p:nvSpPr>
            <p:spPr bwMode="auto">
              <a:xfrm>
                <a:off x="1843" y="1709"/>
                <a:ext cx="307" cy="149"/>
              </a:xfrm>
              <a:prstGeom prst="rect">
                <a:avLst/>
              </a:prstGeom>
              <a:solidFill>
                <a:srgbClr val="00FF00"/>
              </a:solidFill>
              <a:ln w="9525">
                <a:noFill/>
                <a:miter lim="800000"/>
                <a:headEnd/>
                <a:tailEnd/>
              </a:ln>
            </p:spPr>
            <p:txBody>
              <a:bodyPr/>
              <a:lstStyle/>
              <a:p>
                <a:endParaRPr lang="en-US"/>
              </a:p>
            </p:txBody>
          </p:sp>
          <p:sp>
            <p:nvSpPr>
              <p:cNvPr id="2406" name="Rectangle 143"/>
              <p:cNvSpPr>
                <a:spLocks noChangeArrowheads="1"/>
              </p:cNvSpPr>
              <p:nvPr/>
            </p:nvSpPr>
            <p:spPr bwMode="auto">
              <a:xfrm>
                <a:off x="1892"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1.94</a:t>
                </a:r>
                <a:endParaRPr lang="en-US" sz="2000" b="1">
                  <a:solidFill>
                    <a:schemeClr val="accent2"/>
                  </a:solidFill>
                </a:endParaRPr>
              </a:p>
            </p:txBody>
          </p:sp>
          <p:sp>
            <p:nvSpPr>
              <p:cNvPr id="2407" name="Rectangle 144"/>
              <p:cNvSpPr>
                <a:spLocks noChangeArrowheads="1"/>
              </p:cNvSpPr>
              <p:nvPr/>
            </p:nvSpPr>
            <p:spPr bwMode="auto">
              <a:xfrm>
                <a:off x="2156" y="1709"/>
                <a:ext cx="308" cy="149"/>
              </a:xfrm>
              <a:prstGeom prst="rect">
                <a:avLst/>
              </a:prstGeom>
              <a:solidFill>
                <a:srgbClr val="00FF00"/>
              </a:solidFill>
              <a:ln w="9525">
                <a:noFill/>
                <a:miter lim="800000"/>
                <a:headEnd/>
                <a:tailEnd/>
              </a:ln>
            </p:spPr>
            <p:txBody>
              <a:bodyPr/>
              <a:lstStyle/>
              <a:p>
                <a:endParaRPr lang="en-US"/>
              </a:p>
            </p:txBody>
          </p:sp>
          <p:sp>
            <p:nvSpPr>
              <p:cNvPr id="2408" name="Rectangle 145"/>
              <p:cNvSpPr>
                <a:spLocks noChangeArrowheads="1"/>
              </p:cNvSpPr>
              <p:nvPr/>
            </p:nvSpPr>
            <p:spPr bwMode="auto">
              <a:xfrm>
                <a:off x="2205" y="1707"/>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2.03</a:t>
                </a:r>
                <a:endParaRPr lang="en-US" sz="2000" b="1">
                  <a:solidFill>
                    <a:schemeClr val="accent2"/>
                  </a:solidFill>
                </a:endParaRPr>
              </a:p>
            </p:txBody>
          </p:sp>
          <p:sp>
            <p:nvSpPr>
              <p:cNvPr id="2409" name="Rectangle 146"/>
              <p:cNvSpPr>
                <a:spLocks noChangeArrowheads="1"/>
              </p:cNvSpPr>
              <p:nvPr/>
            </p:nvSpPr>
            <p:spPr bwMode="auto">
              <a:xfrm>
                <a:off x="2470" y="1709"/>
                <a:ext cx="307" cy="149"/>
              </a:xfrm>
              <a:prstGeom prst="rect">
                <a:avLst/>
              </a:prstGeom>
              <a:solidFill>
                <a:srgbClr val="00FF00"/>
              </a:solidFill>
              <a:ln w="9525">
                <a:noFill/>
                <a:miter lim="800000"/>
                <a:headEnd/>
                <a:tailEnd/>
              </a:ln>
            </p:spPr>
            <p:txBody>
              <a:bodyPr/>
              <a:lstStyle/>
              <a:p>
                <a:endParaRPr lang="en-US"/>
              </a:p>
            </p:txBody>
          </p:sp>
          <p:sp>
            <p:nvSpPr>
              <p:cNvPr id="2410" name="Rectangle 147"/>
              <p:cNvSpPr>
                <a:spLocks noChangeArrowheads="1"/>
              </p:cNvSpPr>
              <p:nvPr/>
            </p:nvSpPr>
            <p:spPr bwMode="auto">
              <a:xfrm>
                <a:off x="2517"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411" name="Rectangle 148"/>
              <p:cNvSpPr>
                <a:spLocks noChangeArrowheads="1"/>
              </p:cNvSpPr>
              <p:nvPr/>
            </p:nvSpPr>
            <p:spPr bwMode="auto">
              <a:xfrm>
                <a:off x="2783" y="1709"/>
                <a:ext cx="308" cy="149"/>
              </a:xfrm>
              <a:prstGeom prst="rect">
                <a:avLst/>
              </a:prstGeom>
              <a:solidFill>
                <a:srgbClr val="00FF00"/>
              </a:solidFill>
              <a:ln w="9525">
                <a:noFill/>
                <a:miter lim="800000"/>
                <a:headEnd/>
                <a:tailEnd/>
              </a:ln>
            </p:spPr>
            <p:txBody>
              <a:bodyPr/>
              <a:lstStyle/>
              <a:p>
                <a:endParaRPr lang="en-US"/>
              </a:p>
            </p:txBody>
          </p:sp>
          <p:sp>
            <p:nvSpPr>
              <p:cNvPr id="2412" name="Rectangle 149"/>
              <p:cNvSpPr>
                <a:spLocks noChangeArrowheads="1"/>
              </p:cNvSpPr>
              <p:nvPr/>
            </p:nvSpPr>
            <p:spPr bwMode="auto">
              <a:xfrm>
                <a:off x="2834"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413" name="Rectangle 150"/>
              <p:cNvSpPr>
                <a:spLocks noChangeArrowheads="1"/>
              </p:cNvSpPr>
              <p:nvPr/>
            </p:nvSpPr>
            <p:spPr bwMode="auto">
              <a:xfrm>
                <a:off x="3097" y="1709"/>
                <a:ext cx="307" cy="149"/>
              </a:xfrm>
              <a:prstGeom prst="rect">
                <a:avLst/>
              </a:prstGeom>
              <a:solidFill>
                <a:srgbClr val="00FF00"/>
              </a:solidFill>
              <a:ln w="9525">
                <a:noFill/>
                <a:miter lim="800000"/>
                <a:headEnd/>
                <a:tailEnd/>
              </a:ln>
            </p:spPr>
            <p:txBody>
              <a:bodyPr/>
              <a:lstStyle/>
              <a:p>
                <a:endParaRPr lang="en-US"/>
              </a:p>
            </p:txBody>
          </p:sp>
          <p:sp>
            <p:nvSpPr>
              <p:cNvPr id="2414" name="Rectangle 151"/>
              <p:cNvSpPr>
                <a:spLocks noChangeArrowheads="1"/>
              </p:cNvSpPr>
              <p:nvPr/>
            </p:nvSpPr>
            <p:spPr bwMode="auto">
              <a:xfrm>
                <a:off x="3145"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415" name="Rectangle 152"/>
              <p:cNvSpPr>
                <a:spLocks noChangeArrowheads="1"/>
              </p:cNvSpPr>
              <p:nvPr/>
            </p:nvSpPr>
            <p:spPr bwMode="auto">
              <a:xfrm>
                <a:off x="3410" y="1709"/>
                <a:ext cx="308" cy="149"/>
              </a:xfrm>
              <a:prstGeom prst="rect">
                <a:avLst/>
              </a:prstGeom>
              <a:solidFill>
                <a:srgbClr val="00FF00"/>
              </a:solidFill>
              <a:ln w="9525">
                <a:noFill/>
                <a:miter lim="800000"/>
                <a:headEnd/>
                <a:tailEnd/>
              </a:ln>
            </p:spPr>
            <p:txBody>
              <a:bodyPr/>
              <a:lstStyle/>
              <a:p>
                <a:endParaRPr lang="en-US"/>
              </a:p>
            </p:txBody>
          </p:sp>
          <p:sp>
            <p:nvSpPr>
              <p:cNvPr id="2416" name="Rectangle 153"/>
              <p:cNvSpPr>
                <a:spLocks noChangeArrowheads="1"/>
              </p:cNvSpPr>
              <p:nvPr/>
            </p:nvSpPr>
            <p:spPr bwMode="auto">
              <a:xfrm>
                <a:off x="3461" y="1707"/>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417" name="Rectangle 154"/>
              <p:cNvSpPr>
                <a:spLocks noChangeArrowheads="1"/>
              </p:cNvSpPr>
              <p:nvPr/>
            </p:nvSpPr>
            <p:spPr bwMode="auto">
              <a:xfrm>
                <a:off x="3724" y="1709"/>
                <a:ext cx="307" cy="149"/>
              </a:xfrm>
              <a:prstGeom prst="rect">
                <a:avLst/>
              </a:prstGeom>
              <a:solidFill>
                <a:srgbClr val="00FF00"/>
              </a:solidFill>
              <a:ln w="9525">
                <a:noFill/>
                <a:miter lim="800000"/>
                <a:headEnd/>
                <a:tailEnd/>
              </a:ln>
            </p:spPr>
            <p:txBody>
              <a:bodyPr/>
              <a:lstStyle/>
              <a:p>
                <a:endParaRPr lang="en-US"/>
              </a:p>
            </p:txBody>
          </p:sp>
          <p:sp>
            <p:nvSpPr>
              <p:cNvPr id="2418" name="Rectangle 155"/>
              <p:cNvSpPr>
                <a:spLocks noChangeArrowheads="1"/>
              </p:cNvSpPr>
              <p:nvPr/>
            </p:nvSpPr>
            <p:spPr bwMode="auto">
              <a:xfrm>
                <a:off x="3773"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419" name="Rectangle 156"/>
              <p:cNvSpPr>
                <a:spLocks noChangeArrowheads="1"/>
              </p:cNvSpPr>
              <p:nvPr/>
            </p:nvSpPr>
            <p:spPr bwMode="auto">
              <a:xfrm>
                <a:off x="4037" y="1709"/>
                <a:ext cx="308" cy="149"/>
              </a:xfrm>
              <a:prstGeom prst="rect">
                <a:avLst/>
              </a:prstGeom>
              <a:solidFill>
                <a:srgbClr val="00FF00"/>
              </a:solidFill>
              <a:ln w="9525">
                <a:noFill/>
                <a:miter lim="800000"/>
                <a:headEnd/>
                <a:tailEnd/>
              </a:ln>
            </p:spPr>
            <p:txBody>
              <a:bodyPr/>
              <a:lstStyle/>
              <a:p>
                <a:endParaRPr lang="en-US"/>
              </a:p>
            </p:txBody>
          </p:sp>
          <p:sp>
            <p:nvSpPr>
              <p:cNvPr id="2420" name="Rectangle 157"/>
              <p:cNvSpPr>
                <a:spLocks noChangeArrowheads="1"/>
              </p:cNvSpPr>
              <p:nvPr/>
            </p:nvSpPr>
            <p:spPr bwMode="auto">
              <a:xfrm>
                <a:off x="4090"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421" name="Rectangle 158"/>
              <p:cNvSpPr>
                <a:spLocks noChangeArrowheads="1"/>
              </p:cNvSpPr>
              <p:nvPr/>
            </p:nvSpPr>
            <p:spPr bwMode="auto">
              <a:xfrm>
                <a:off x="4351" y="1709"/>
                <a:ext cx="307" cy="149"/>
              </a:xfrm>
              <a:prstGeom prst="rect">
                <a:avLst/>
              </a:prstGeom>
              <a:solidFill>
                <a:srgbClr val="008000"/>
              </a:solidFill>
              <a:ln w="9525">
                <a:noFill/>
                <a:miter lim="800000"/>
                <a:headEnd/>
                <a:tailEnd/>
              </a:ln>
            </p:spPr>
            <p:txBody>
              <a:bodyPr/>
              <a:lstStyle/>
              <a:p>
                <a:endParaRPr lang="en-US"/>
              </a:p>
            </p:txBody>
          </p:sp>
          <p:sp>
            <p:nvSpPr>
              <p:cNvPr id="2422" name="Rectangle 159"/>
              <p:cNvSpPr>
                <a:spLocks noChangeArrowheads="1"/>
              </p:cNvSpPr>
              <p:nvPr/>
            </p:nvSpPr>
            <p:spPr bwMode="auto">
              <a:xfrm>
                <a:off x="4403" y="1707"/>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423" name="Rectangle 160"/>
              <p:cNvSpPr>
                <a:spLocks noChangeArrowheads="1"/>
              </p:cNvSpPr>
              <p:nvPr/>
            </p:nvSpPr>
            <p:spPr bwMode="auto">
              <a:xfrm>
                <a:off x="4665" y="1709"/>
                <a:ext cx="307" cy="149"/>
              </a:xfrm>
              <a:prstGeom prst="rect">
                <a:avLst/>
              </a:prstGeom>
              <a:solidFill>
                <a:srgbClr val="008000"/>
              </a:solidFill>
              <a:ln w="9525">
                <a:noFill/>
                <a:miter lim="800000"/>
                <a:headEnd/>
                <a:tailEnd/>
              </a:ln>
            </p:spPr>
            <p:txBody>
              <a:bodyPr/>
              <a:lstStyle/>
              <a:p>
                <a:endParaRPr lang="en-US"/>
              </a:p>
            </p:txBody>
          </p:sp>
          <p:sp>
            <p:nvSpPr>
              <p:cNvPr id="2424" name="Rectangle 161"/>
              <p:cNvSpPr>
                <a:spLocks noChangeArrowheads="1"/>
              </p:cNvSpPr>
              <p:nvPr/>
            </p:nvSpPr>
            <p:spPr bwMode="auto">
              <a:xfrm>
                <a:off x="4712"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425" name="Rectangle 162"/>
              <p:cNvSpPr>
                <a:spLocks noChangeArrowheads="1"/>
              </p:cNvSpPr>
              <p:nvPr/>
            </p:nvSpPr>
            <p:spPr bwMode="auto">
              <a:xfrm>
                <a:off x="4978" y="1709"/>
                <a:ext cx="308" cy="149"/>
              </a:xfrm>
              <a:prstGeom prst="rect">
                <a:avLst/>
              </a:prstGeom>
              <a:solidFill>
                <a:srgbClr val="008000"/>
              </a:solidFill>
              <a:ln w="9525">
                <a:noFill/>
                <a:miter lim="800000"/>
                <a:headEnd/>
                <a:tailEnd/>
              </a:ln>
            </p:spPr>
            <p:txBody>
              <a:bodyPr/>
              <a:lstStyle/>
              <a:p>
                <a:endParaRPr lang="en-US"/>
              </a:p>
            </p:txBody>
          </p:sp>
          <p:sp>
            <p:nvSpPr>
              <p:cNvPr id="2426" name="Rectangle 163"/>
              <p:cNvSpPr>
                <a:spLocks noChangeArrowheads="1"/>
              </p:cNvSpPr>
              <p:nvPr/>
            </p:nvSpPr>
            <p:spPr bwMode="auto">
              <a:xfrm>
                <a:off x="5029" y="1707"/>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427" name="Rectangle 164"/>
              <p:cNvSpPr>
                <a:spLocks noChangeArrowheads="1"/>
              </p:cNvSpPr>
              <p:nvPr/>
            </p:nvSpPr>
            <p:spPr bwMode="auto">
              <a:xfrm>
                <a:off x="5292" y="1709"/>
                <a:ext cx="307" cy="149"/>
              </a:xfrm>
              <a:prstGeom prst="rect">
                <a:avLst/>
              </a:prstGeom>
              <a:solidFill>
                <a:srgbClr val="008000"/>
              </a:solidFill>
              <a:ln w="9525">
                <a:noFill/>
                <a:miter lim="800000"/>
                <a:headEnd/>
                <a:tailEnd/>
              </a:ln>
            </p:spPr>
            <p:txBody>
              <a:bodyPr/>
              <a:lstStyle/>
              <a:p>
                <a:endParaRPr lang="en-US"/>
              </a:p>
            </p:txBody>
          </p:sp>
          <p:sp>
            <p:nvSpPr>
              <p:cNvPr id="2428" name="Rectangle 165"/>
              <p:cNvSpPr>
                <a:spLocks noChangeArrowheads="1"/>
              </p:cNvSpPr>
              <p:nvPr/>
            </p:nvSpPr>
            <p:spPr bwMode="auto">
              <a:xfrm>
                <a:off x="5342" y="1707"/>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429" name="Rectangle 166"/>
              <p:cNvSpPr>
                <a:spLocks noChangeArrowheads="1"/>
              </p:cNvSpPr>
              <p:nvPr/>
            </p:nvSpPr>
            <p:spPr bwMode="auto">
              <a:xfrm>
                <a:off x="1019" y="1703"/>
                <a:ext cx="6" cy="6"/>
              </a:xfrm>
              <a:prstGeom prst="rect">
                <a:avLst/>
              </a:prstGeom>
              <a:solidFill>
                <a:srgbClr val="000000"/>
              </a:solidFill>
              <a:ln w="9525">
                <a:noFill/>
                <a:miter lim="800000"/>
                <a:headEnd/>
                <a:tailEnd/>
              </a:ln>
            </p:spPr>
            <p:txBody>
              <a:bodyPr/>
              <a:lstStyle/>
              <a:p>
                <a:endParaRPr lang="en-US"/>
              </a:p>
            </p:txBody>
          </p:sp>
          <p:sp>
            <p:nvSpPr>
              <p:cNvPr id="2430" name="Rectangle 167"/>
              <p:cNvSpPr>
                <a:spLocks noChangeArrowheads="1"/>
              </p:cNvSpPr>
              <p:nvPr/>
            </p:nvSpPr>
            <p:spPr bwMode="auto">
              <a:xfrm>
                <a:off x="1025" y="1703"/>
                <a:ext cx="811" cy="6"/>
              </a:xfrm>
              <a:prstGeom prst="rect">
                <a:avLst/>
              </a:prstGeom>
              <a:solidFill>
                <a:srgbClr val="000000"/>
              </a:solidFill>
              <a:ln w="9525">
                <a:noFill/>
                <a:miter lim="800000"/>
                <a:headEnd/>
                <a:tailEnd/>
              </a:ln>
            </p:spPr>
            <p:txBody>
              <a:bodyPr/>
              <a:lstStyle/>
              <a:p>
                <a:endParaRPr lang="en-US"/>
              </a:p>
            </p:txBody>
          </p:sp>
          <p:sp>
            <p:nvSpPr>
              <p:cNvPr id="2431" name="Rectangle 168"/>
              <p:cNvSpPr>
                <a:spLocks noChangeArrowheads="1"/>
              </p:cNvSpPr>
              <p:nvPr/>
            </p:nvSpPr>
            <p:spPr bwMode="auto">
              <a:xfrm>
                <a:off x="1836" y="1703"/>
                <a:ext cx="7" cy="6"/>
              </a:xfrm>
              <a:prstGeom prst="rect">
                <a:avLst/>
              </a:prstGeom>
              <a:solidFill>
                <a:srgbClr val="000000"/>
              </a:solidFill>
              <a:ln w="9525">
                <a:noFill/>
                <a:miter lim="800000"/>
                <a:headEnd/>
                <a:tailEnd/>
              </a:ln>
            </p:spPr>
            <p:txBody>
              <a:bodyPr/>
              <a:lstStyle/>
              <a:p>
                <a:endParaRPr lang="en-US"/>
              </a:p>
            </p:txBody>
          </p:sp>
          <p:sp>
            <p:nvSpPr>
              <p:cNvPr id="2432" name="Rectangle 169"/>
              <p:cNvSpPr>
                <a:spLocks noChangeArrowheads="1"/>
              </p:cNvSpPr>
              <p:nvPr/>
            </p:nvSpPr>
            <p:spPr bwMode="auto">
              <a:xfrm>
                <a:off x="1843" y="1703"/>
                <a:ext cx="307" cy="6"/>
              </a:xfrm>
              <a:prstGeom prst="rect">
                <a:avLst/>
              </a:prstGeom>
              <a:solidFill>
                <a:srgbClr val="000000"/>
              </a:solidFill>
              <a:ln w="9525">
                <a:noFill/>
                <a:miter lim="800000"/>
                <a:headEnd/>
                <a:tailEnd/>
              </a:ln>
            </p:spPr>
            <p:txBody>
              <a:bodyPr/>
              <a:lstStyle/>
              <a:p>
                <a:endParaRPr lang="en-US"/>
              </a:p>
            </p:txBody>
          </p:sp>
          <p:sp>
            <p:nvSpPr>
              <p:cNvPr id="2433" name="Rectangle 170"/>
              <p:cNvSpPr>
                <a:spLocks noChangeArrowheads="1"/>
              </p:cNvSpPr>
              <p:nvPr/>
            </p:nvSpPr>
            <p:spPr bwMode="auto">
              <a:xfrm>
                <a:off x="2150" y="1703"/>
                <a:ext cx="6" cy="6"/>
              </a:xfrm>
              <a:prstGeom prst="rect">
                <a:avLst/>
              </a:prstGeom>
              <a:solidFill>
                <a:srgbClr val="000000"/>
              </a:solidFill>
              <a:ln w="9525">
                <a:noFill/>
                <a:miter lim="800000"/>
                <a:headEnd/>
                <a:tailEnd/>
              </a:ln>
            </p:spPr>
            <p:txBody>
              <a:bodyPr/>
              <a:lstStyle/>
              <a:p>
                <a:endParaRPr lang="en-US"/>
              </a:p>
            </p:txBody>
          </p:sp>
          <p:sp>
            <p:nvSpPr>
              <p:cNvPr id="2434" name="Rectangle 171"/>
              <p:cNvSpPr>
                <a:spLocks noChangeArrowheads="1"/>
              </p:cNvSpPr>
              <p:nvPr/>
            </p:nvSpPr>
            <p:spPr bwMode="auto">
              <a:xfrm>
                <a:off x="2156" y="1703"/>
                <a:ext cx="308" cy="6"/>
              </a:xfrm>
              <a:prstGeom prst="rect">
                <a:avLst/>
              </a:prstGeom>
              <a:solidFill>
                <a:srgbClr val="000000"/>
              </a:solidFill>
              <a:ln w="9525">
                <a:noFill/>
                <a:miter lim="800000"/>
                <a:headEnd/>
                <a:tailEnd/>
              </a:ln>
            </p:spPr>
            <p:txBody>
              <a:bodyPr/>
              <a:lstStyle/>
              <a:p>
                <a:endParaRPr lang="en-US"/>
              </a:p>
            </p:txBody>
          </p:sp>
          <p:sp>
            <p:nvSpPr>
              <p:cNvPr id="2435" name="Rectangle 172"/>
              <p:cNvSpPr>
                <a:spLocks noChangeArrowheads="1"/>
              </p:cNvSpPr>
              <p:nvPr/>
            </p:nvSpPr>
            <p:spPr bwMode="auto">
              <a:xfrm>
                <a:off x="2464" y="1703"/>
                <a:ext cx="6" cy="6"/>
              </a:xfrm>
              <a:prstGeom prst="rect">
                <a:avLst/>
              </a:prstGeom>
              <a:solidFill>
                <a:srgbClr val="000000"/>
              </a:solidFill>
              <a:ln w="9525">
                <a:noFill/>
                <a:miter lim="800000"/>
                <a:headEnd/>
                <a:tailEnd/>
              </a:ln>
            </p:spPr>
            <p:txBody>
              <a:bodyPr/>
              <a:lstStyle/>
              <a:p>
                <a:endParaRPr lang="en-US"/>
              </a:p>
            </p:txBody>
          </p:sp>
          <p:sp>
            <p:nvSpPr>
              <p:cNvPr id="2436" name="Rectangle 173"/>
              <p:cNvSpPr>
                <a:spLocks noChangeArrowheads="1"/>
              </p:cNvSpPr>
              <p:nvPr/>
            </p:nvSpPr>
            <p:spPr bwMode="auto">
              <a:xfrm>
                <a:off x="2470" y="1703"/>
                <a:ext cx="307" cy="6"/>
              </a:xfrm>
              <a:prstGeom prst="rect">
                <a:avLst/>
              </a:prstGeom>
              <a:solidFill>
                <a:srgbClr val="000000"/>
              </a:solidFill>
              <a:ln w="9525">
                <a:noFill/>
                <a:miter lim="800000"/>
                <a:headEnd/>
                <a:tailEnd/>
              </a:ln>
            </p:spPr>
            <p:txBody>
              <a:bodyPr/>
              <a:lstStyle/>
              <a:p>
                <a:endParaRPr lang="en-US"/>
              </a:p>
            </p:txBody>
          </p:sp>
          <p:sp>
            <p:nvSpPr>
              <p:cNvPr id="2437" name="Rectangle 174"/>
              <p:cNvSpPr>
                <a:spLocks noChangeArrowheads="1"/>
              </p:cNvSpPr>
              <p:nvPr/>
            </p:nvSpPr>
            <p:spPr bwMode="auto">
              <a:xfrm>
                <a:off x="2777" y="1703"/>
                <a:ext cx="6" cy="6"/>
              </a:xfrm>
              <a:prstGeom prst="rect">
                <a:avLst/>
              </a:prstGeom>
              <a:solidFill>
                <a:srgbClr val="000000"/>
              </a:solidFill>
              <a:ln w="9525">
                <a:noFill/>
                <a:miter lim="800000"/>
                <a:headEnd/>
                <a:tailEnd/>
              </a:ln>
            </p:spPr>
            <p:txBody>
              <a:bodyPr/>
              <a:lstStyle/>
              <a:p>
                <a:endParaRPr lang="en-US"/>
              </a:p>
            </p:txBody>
          </p:sp>
          <p:sp>
            <p:nvSpPr>
              <p:cNvPr id="2438" name="Rectangle 175"/>
              <p:cNvSpPr>
                <a:spLocks noChangeArrowheads="1"/>
              </p:cNvSpPr>
              <p:nvPr/>
            </p:nvSpPr>
            <p:spPr bwMode="auto">
              <a:xfrm>
                <a:off x="2783" y="1703"/>
                <a:ext cx="308" cy="6"/>
              </a:xfrm>
              <a:prstGeom prst="rect">
                <a:avLst/>
              </a:prstGeom>
              <a:solidFill>
                <a:srgbClr val="000000"/>
              </a:solidFill>
              <a:ln w="9525">
                <a:noFill/>
                <a:miter lim="800000"/>
                <a:headEnd/>
                <a:tailEnd/>
              </a:ln>
            </p:spPr>
            <p:txBody>
              <a:bodyPr/>
              <a:lstStyle/>
              <a:p>
                <a:endParaRPr lang="en-US"/>
              </a:p>
            </p:txBody>
          </p:sp>
          <p:sp>
            <p:nvSpPr>
              <p:cNvPr id="2439" name="Rectangle 176"/>
              <p:cNvSpPr>
                <a:spLocks noChangeArrowheads="1"/>
              </p:cNvSpPr>
              <p:nvPr/>
            </p:nvSpPr>
            <p:spPr bwMode="auto">
              <a:xfrm>
                <a:off x="3091" y="1703"/>
                <a:ext cx="6" cy="6"/>
              </a:xfrm>
              <a:prstGeom prst="rect">
                <a:avLst/>
              </a:prstGeom>
              <a:solidFill>
                <a:srgbClr val="000000"/>
              </a:solidFill>
              <a:ln w="9525">
                <a:noFill/>
                <a:miter lim="800000"/>
                <a:headEnd/>
                <a:tailEnd/>
              </a:ln>
            </p:spPr>
            <p:txBody>
              <a:bodyPr/>
              <a:lstStyle/>
              <a:p>
                <a:endParaRPr lang="en-US"/>
              </a:p>
            </p:txBody>
          </p:sp>
          <p:sp>
            <p:nvSpPr>
              <p:cNvPr id="2440" name="Rectangle 177"/>
              <p:cNvSpPr>
                <a:spLocks noChangeArrowheads="1"/>
              </p:cNvSpPr>
              <p:nvPr/>
            </p:nvSpPr>
            <p:spPr bwMode="auto">
              <a:xfrm>
                <a:off x="3097" y="1703"/>
                <a:ext cx="307" cy="6"/>
              </a:xfrm>
              <a:prstGeom prst="rect">
                <a:avLst/>
              </a:prstGeom>
              <a:solidFill>
                <a:srgbClr val="000000"/>
              </a:solidFill>
              <a:ln w="9525">
                <a:noFill/>
                <a:miter lim="800000"/>
                <a:headEnd/>
                <a:tailEnd/>
              </a:ln>
            </p:spPr>
            <p:txBody>
              <a:bodyPr/>
              <a:lstStyle/>
              <a:p>
                <a:endParaRPr lang="en-US"/>
              </a:p>
            </p:txBody>
          </p:sp>
          <p:sp>
            <p:nvSpPr>
              <p:cNvPr id="2441" name="Rectangle 178"/>
              <p:cNvSpPr>
                <a:spLocks noChangeArrowheads="1"/>
              </p:cNvSpPr>
              <p:nvPr/>
            </p:nvSpPr>
            <p:spPr bwMode="auto">
              <a:xfrm>
                <a:off x="3404" y="1703"/>
                <a:ext cx="6" cy="6"/>
              </a:xfrm>
              <a:prstGeom prst="rect">
                <a:avLst/>
              </a:prstGeom>
              <a:solidFill>
                <a:srgbClr val="000000"/>
              </a:solidFill>
              <a:ln w="9525">
                <a:noFill/>
                <a:miter lim="800000"/>
                <a:headEnd/>
                <a:tailEnd/>
              </a:ln>
            </p:spPr>
            <p:txBody>
              <a:bodyPr/>
              <a:lstStyle/>
              <a:p>
                <a:endParaRPr lang="en-US"/>
              </a:p>
            </p:txBody>
          </p:sp>
          <p:sp>
            <p:nvSpPr>
              <p:cNvPr id="2442" name="Rectangle 179"/>
              <p:cNvSpPr>
                <a:spLocks noChangeArrowheads="1"/>
              </p:cNvSpPr>
              <p:nvPr/>
            </p:nvSpPr>
            <p:spPr bwMode="auto">
              <a:xfrm>
                <a:off x="3410" y="1703"/>
                <a:ext cx="308" cy="6"/>
              </a:xfrm>
              <a:prstGeom prst="rect">
                <a:avLst/>
              </a:prstGeom>
              <a:solidFill>
                <a:srgbClr val="000000"/>
              </a:solidFill>
              <a:ln w="9525">
                <a:noFill/>
                <a:miter lim="800000"/>
                <a:headEnd/>
                <a:tailEnd/>
              </a:ln>
            </p:spPr>
            <p:txBody>
              <a:bodyPr/>
              <a:lstStyle/>
              <a:p>
                <a:endParaRPr lang="en-US"/>
              </a:p>
            </p:txBody>
          </p:sp>
          <p:sp>
            <p:nvSpPr>
              <p:cNvPr id="2443" name="Rectangle 180"/>
              <p:cNvSpPr>
                <a:spLocks noChangeArrowheads="1"/>
              </p:cNvSpPr>
              <p:nvPr/>
            </p:nvSpPr>
            <p:spPr bwMode="auto">
              <a:xfrm>
                <a:off x="3718" y="1703"/>
                <a:ext cx="6" cy="6"/>
              </a:xfrm>
              <a:prstGeom prst="rect">
                <a:avLst/>
              </a:prstGeom>
              <a:solidFill>
                <a:srgbClr val="000000"/>
              </a:solidFill>
              <a:ln w="9525">
                <a:noFill/>
                <a:miter lim="800000"/>
                <a:headEnd/>
                <a:tailEnd/>
              </a:ln>
            </p:spPr>
            <p:txBody>
              <a:bodyPr/>
              <a:lstStyle/>
              <a:p>
                <a:endParaRPr lang="en-US"/>
              </a:p>
            </p:txBody>
          </p:sp>
          <p:sp>
            <p:nvSpPr>
              <p:cNvPr id="2444" name="Rectangle 181"/>
              <p:cNvSpPr>
                <a:spLocks noChangeArrowheads="1"/>
              </p:cNvSpPr>
              <p:nvPr/>
            </p:nvSpPr>
            <p:spPr bwMode="auto">
              <a:xfrm>
                <a:off x="3724" y="1703"/>
                <a:ext cx="307" cy="6"/>
              </a:xfrm>
              <a:prstGeom prst="rect">
                <a:avLst/>
              </a:prstGeom>
              <a:solidFill>
                <a:srgbClr val="000000"/>
              </a:solidFill>
              <a:ln w="9525">
                <a:noFill/>
                <a:miter lim="800000"/>
                <a:headEnd/>
                <a:tailEnd/>
              </a:ln>
            </p:spPr>
            <p:txBody>
              <a:bodyPr/>
              <a:lstStyle/>
              <a:p>
                <a:endParaRPr lang="en-US"/>
              </a:p>
            </p:txBody>
          </p:sp>
          <p:sp>
            <p:nvSpPr>
              <p:cNvPr id="2445" name="Rectangle 182"/>
              <p:cNvSpPr>
                <a:spLocks noChangeArrowheads="1"/>
              </p:cNvSpPr>
              <p:nvPr/>
            </p:nvSpPr>
            <p:spPr bwMode="auto">
              <a:xfrm>
                <a:off x="4031" y="1703"/>
                <a:ext cx="6" cy="6"/>
              </a:xfrm>
              <a:prstGeom prst="rect">
                <a:avLst/>
              </a:prstGeom>
              <a:solidFill>
                <a:srgbClr val="000000"/>
              </a:solidFill>
              <a:ln w="9525">
                <a:noFill/>
                <a:miter lim="800000"/>
                <a:headEnd/>
                <a:tailEnd/>
              </a:ln>
            </p:spPr>
            <p:txBody>
              <a:bodyPr/>
              <a:lstStyle/>
              <a:p>
                <a:endParaRPr lang="en-US"/>
              </a:p>
            </p:txBody>
          </p:sp>
          <p:sp>
            <p:nvSpPr>
              <p:cNvPr id="2446" name="Rectangle 183"/>
              <p:cNvSpPr>
                <a:spLocks noChangeArrowheads="1"/>
              </p:cNvSpPr>
              <p:nvPr/>
            </p:nvSpPr>
            <p:spPr bwMode="auto">
              <a:xfrm>
                <a:off x="4037" y="1703"/>
                <a:ext cx="308" cy="6"/>
              </a:xfrm>
              <a:prstGeom prst="rect">
                <a:avLst/>
              </a:prstGeom>
              <a:solidFill>
                <a:srgbClr val="000000"/>
              </a:solidFill>
              <a:ln w="9525">
                <a:noFill/>
                <a:miter lim="800000"/>
                <a:headEnd/>
                <a:tailEnd/>
              </a:ln>
            </p:spPr>
            <p:txBody>
              <a:bodyPr/>
              <a:lstStyle/>
              <a:p>
                <a:endParaRPr lang="en-US"/>
              </a:p>
            </p:txBody>
          </p:sp>
          <p:sp>
            <p:nvSpPr>
              <p:cNvPr id="2447" name="Rectangle 184"/>
              <p:cNvSpPr>
                <a:spLocks noChangeArrowheads="1"/>
              </p:cNvSpPr>
              <p:nvPr/>
            </p:nvSpPr>
            <p:spPr bwMode="auto">
              <a:xfrm>
                <a:off x="4345" y="1703"/>
                <a:ext cx="6" cy="6"/>
              </a:xfrm>
              <a:prstGeom prst="rect">
                <a:avLst/>
              </a:prstGeom>
              <a:solidFill>
                <a:srgbClr val="000000"/>
              </a:solidFill>
              <a:ln w="9525">
                <a:noFill/>
                <a:miter lim="800000"/>
                <a:headEnd/>
                <a:tailEnd/>
              </a:ln>
            </p:spPr>
            <p:txBody>
              <a:bodyPr/>
              <a:lstStyle/>
              <a:p>
                <a:endParaRPr lang="en-US"/>
              </a:p>
            </p:txBody>
          </p:sp>
          <p:sp>
            <p:nvSpPr>
              <p:cNvPr id="2448" name="Rectangle 185"/>
              <p:cNvSpPr>
                <a:spLocks noChangeArrowheads="1"/>
              </p:cNvSpPr>
              <p:nvPr/>
            </p:nvSpPr>
            <p:spPr bwMode="auto">
              <a:xfrm>
                <a:off x="4351" y="1703"/>
                <a:ext cx="307" cy="6"/>
              </a:xfrm>
              <a:prstGeom prst="rect">
                <a:avLst/>
              </a:prstGeom>
              <a:solidFill>
                <a:srgbClr val="000000"/>
              </a:solidFill>
              <a:ln w="9525">
                <a:noFill/>
                <a:miter lim="800000"/>
                <a:headEnd/>
                <a:tailEnd/>
              </a:ln>
            </p:spPr>
            <p:txBody>
              <a:bodyPr/>
              <a:lstStyle/>
              <a:p>
                <a:endParaRPr lang="en-US"/>
              </a:p>
            </p:txBody>
          </p:sp>
          <p:sp>
            <p:nvSpPr>
              <p:cNvPr id="2449" name="Rectangle 186"/>
              <p:cNvSpPr>
                <a:spLocks noChangeArrowheads="1"/>
              </p:cNvSpPr>
              <p:nvPr/>
            </p:nvSpPr>
            <p:spPr bwMode="auto">
              <a:xfrm>
                <a:off x="4658" y="1703"/>
                <a:ext cx="7" cy="6"/>
              </a:xfrm>
              <a:prstGeom prst="rect">
                <a:avLst/>
              </a:prstGeom>
              <a:solidFill>
                <a:srgbClr val="000000"/>
              </a:solidFill>
              <a:ln w="9525">
                <a:noFill/>
                <a:miter lim="800000"/>
                <a:headEnd/>
                <a:tailEnd/>
              </a:ln>
            </p:spPr>
            <p:txBody>
              <a:bodyPr/>
              <a:lstStyle/>
              <a:p>
                <a:endParaRPr lang="en-US"/>
              </a:p>
            </p:txBody>
          </p:sp>
          <p:sp>
            <p:nvSpPr>
              <p:cNvPr id="2450" name="Rectangle 187"/>
              <p:cNvSpPr>
                <a:spLocks noChangeArrowheads="1"/>
              </p:cNvSpPr>
              <p:nvPr/>
            </p:nvSpPr>
            <p:spPr bwMode="auto">
              <a:xfrm>
                <a:off x="4665" y="1703"/>
                <a:ext cx="307" cy="6"/>
              </a:xfrm>
              <a:prstGeom prst="rect">
                <a:avLst/>
              </a:prstGeom>
              <a:solidFill>
                <a:srgbClr val="000000"/>
              </a:solidFill>
              <a:ln w="9525">
                <a:noFill/>
                <a:miter lim="800000"/>
                <a:headEnd/>
                <a:tailEnd/>
              </a:ln>
            </p:spPr>
            <p:txBody>
              <a:bodyPr/>
              <a:lstStyle/>
              <a:p>
                <a:endParaRPr lang="en-US"/>
              </a:p>
            </p:txBody>
          </p:sp>
          <p:sp>
            <p:nvSpPr>
              <p:cNvPr id="2451" name="Rectangle 188"/>
              <p:cNvSpPr>
                <a:spLocks noChangeArrowheads="1"/>
              </p:cNvSpPr>
              <p:nvPr/>
            </p:nvSpPr>
            <p:spPr bwMode="auto">
              <a:xfrm>
                <a:off x="4972" y="1703"/>
                <a:ext cx="6" cy="6"/>
              </a:xfrm>
              <a:prstGeom prst="rect">
                <a:avLst/>
              </a:prstGeom>
              <a:solidFill>
                <a:srgbClr val="000000"/>
              </a:solidFill>
              <a:ln w="9525">
                <a:noFill/>
                <a:miter lim="800000"/>
                <a:headEnd/>
                <a:tailEnd/>
              </a:ln>
            </p:spPr>
            <p:txBody>
              <a:bodyPr/>
              <a:lstStyle/>
              <a:p>
                <a:endParaRPr lang="en-US"/>
              </a:p>
            </p:txBody>
          </p:sp>
          <p:sp>
            <p:nvSpPr>
              <p:cNvPr id="2452" name="Rectangle 189"/>
              <p:cNvSpPr>
                <a:spLocks noChangeArrowheads="1"/>
              </p:cNvSpPr>
              <p:nvPr/>
            </p:nvSpPr>
            <p:spPr bwMode="auto">
              <a:xfrm>
                <a:off x="4978" y="1703"/>
                <a:ext cx="308" cy="6"/>
              </a:xfrm>
              <a:prstGeom prst="rect">
                <a:avLst/>
              </a:prstGeom>
              <a:solidFill>
                <a:srgbClr val="000000"/>
              </a:solidFill>
              <a:ln w="9525">
                <a:noFill/>
                <a:miter lim="800000"/>
                <a:headEnd/>
                <a:tailEnd/>
              </a:ln>
            </p:spPr>
            <p:txBody>
              <a:bodyPr/>
              <a:lstStyle/>
              <a:p>
                <a:endParaRPr lang="en-US"/>
              </a:p>
            </p:txBody>
          </p:sp>
          <p:sp>
            <p:nvSpPr>
              <p:cNvPr id="2453" name="Rectangle 190"/>
              <p:cNvSpPr>
                <a:spLocks noChangeArrowheads="1"/>
              </p:cNvSpPr>
              <p:nvPr/>
            </p:nvSpPr>
            <p:spPr bwMode="auto">
              <a:xfrm>
                <a:off x="5286" y="1703"/>
                <a:ext cx="6" cy="6"/>
              </a:xfrm>
              <a:prstGeom prst="rect">
                <a:avLst/>
              </a:prstGeom>
              <a:solidFill>
                <a:srgbClr val="000000"/>
              </a:solidFill>
              <a:ln w="9525">
                <a:noFill/>
                <a:miter lim="800000"/>
                <a:headEnd/>
                <a:tailEnd/>
              </a:ln>
            </p:spPr>
            <p:txBody>
              <a:bodyPr/>
              <a:lstStyle/>
              <a:p>
                <a:endParaRPr lang="en-US"/>
              </a:p>
            </p:txBody>
          </p:sp>
          <p:sp>
            <p:nvSpPr>
              <p:cNvPr id="2454" name="Rectangle 191"/>
              <p:cNvSpPr>
                <a:spLocks noChangeArrowheads="1"/>
              </p:cNvSpPr>
              <p:nvPr/>
            </p:nvSpPr>
            <p:spPr bwMode="auto">
              <a:xfrm>
                <a:off x="5292" y="1703"/>
                <a:ext cx="307" cy="6"/>
              </a:xfrm>
              <a:prstGeom prst="rect">
                <a:avLst/>
              </a:prstGeom>
              <a:solidFill>
                <a:srgbClr val="000000"/>
              </a:solidFill>
              <a:ln w="9525">
                <a:noFill/>
                <a:miter lim="800000"/>
                <a:headEnd/>
                <a:tailEnd/>
              </a:ln>
            </p:spPr>
            <p:txBody>
              <a:bodyPr/>
              <a:lstStyle/>
              <a:p>
                <a:endParaRPr lang="en-US"/>
              </a:p>
            </p:txBody>
          </p:sp>
          <p:sp>
            <p:nvSpPr>
              <p:cNvPr id="2455" name="Rectangle 192"/>
              <p:cNvSpPr>
                <a:spLocks noChangeArrowheads="1"/>
              </p:cNvSpPr>
              <p:nvPr/>
            </p:nvSpPr>
            <p:spPr bwMode="auto">
              <a:xfrm>
                <a:off x="5599" y="1703"/>
                <a:ext cx="6" cy="6"/>
              </a:xfrm>
              <a:prstGeom prst="rect">
                <a:avLst/>
              </a:prstGeom>
              <a:solidFill>
                <a:srgbClr val="000000"/>
              </a:solidFill>
              <a:ln w="9525">
                <a:noFill/>
                <a:miter lim="800000"/>
                <a:headEnd/>
                <a:tailEnd/>
              </a:ln>
            </p:spPr>
            <p:txBody>
              <a:bodyPr/>
              <a:lstStyle/>
              <a:p>
                <a:endParaRPr lang="en-US"/>
              </a:p>
            </p:txBody>
          </p:sp>
          <p:sp>
            <p:nvSpPr>
              <p:cNvPr id="2456" name="Rectangle 193"/>
              <p:cNvSpPr>
                <a:spLocks noChangeArrowheads="1"/>
              </p:cNvSpPr>
              <p:nvPr/>
            </p:nvSpPr>
            <p:spPr bwMode="auto">
              <a:xfrm>
                <a:off x="1019" y="1709"/>
                <a:ext cx="6" cy="149"/>
              </a:xfrm>
              <a:prstGeom prst="rect">
                <a:avLst/>
              </a:prstGeom>
              <a:solidFill>
                <a:srgbClr val="000000"/>
              </a:solidFill>
              <a:ln w="9525">
                <a:noFill/>
                <a:miter lim="800000"/>
                <a:headEnd/>
                <a:tailEnd/>
              </a:ln>
            </p:spPr>
            <p:txBody>
              <a:bodyPr/>
              <a:lstStyle/>
              <a:p>
                <a:endParaRPr lang="en-US"/>
              </a:p>
            </p:txBody>
          </p:sp>
          <p:sp>
            <p:nvSpPr>
              <p:cNvPr id="2457" name="Rectangle 194"/>
              <p:cNvSpPr>
                <a:spLocks noChangeArrowheads="1"/>
              </p:cNvSpPr>
              <p:nvPr/>
            </p:nvSpPr>
            <p:spPr bwMode="auto">
              <a:xfrm>
                <a:off x="1836" y="1709"/>
                <a:ext cx="7" cy="149"/>
              </a:xfrm>
              <a:prstGeom prst="rect">
                <a:avLst/>
              </a:prstGeom>
              <a:solidFill>
                <a:srgbClr val="000000"/>
              </a:solidFill>
              <a:ln w="9525">
                <a:noFill/>
                <a:miter lim="800000"/>
                <a:headEnd/>
                <a:tailEnd/>
              </a:ln>
            </p:spPr>
            <p:txBody>
              <a:bodyPr/>
              <a:lstStyle/>
              <a:p>
                <a:endParaRPr lang="en-US"/>
              </a:p>
            </p:txBody>
          </p:sp>
          <p:sp>
            <p:nvSpPr>
              <p:cNvPr id="2458" name="Rectangle 195"/>
              <p:cNvSpPr>
                <a:spLocks noChangeArrowheads="1"/>
              </p:cNvSpPr>
              <p:nvPr/>
            </p:nvSpPr>
            <p:spPr bwMode="auto">
              <a:xfrm>
                <a:off x="2150" y="1709"/>
                <a:ext cx="6" cy="149"/>
              </a:xfrm>
              <a:prstGeom prst="rect">
                <a:avLst/>
              </a:prstGeom>
              <a:solidFill>
                <a:srgbClr val="000000"/>
              </a:solidFill>
              <a:ln w="9525">
                <a:noFill/>
                <a:miter lim="800000"/>
                <a:headEnd/>
                <a:tailEnd/>
              </a:ln>
            </p:spPr>
            <p:txBody>
              <a:bodyPr/>
              <a:lstStyle/>
              <a:p>
                <a:endParaRPr lang="en-US"/>
              </a:p>
            </p:txBody>
          </p:sp>
          <p:sp>
            <p:nvSpPr>
              <p:cNvPr id="2459" name="Rectangle 196"/>
              <p:cNvSpPr>
                <a:spLocks noChangeArrowheads="1"/>
              </p:cNvSpPr>
              <p:nvPr/>
            </p:nvSpPr>
            <p:spPr bwMode="auto">
              <a:xfrm>
                <a:off x="2464" y="1709"/>
                <a:ext cx="6" cy="149"/>
              </a:xfrm>
              <a:prstGeom prst="rect">
                <a:avLst/>
              </a:prstGeom>
              <a:solidFill>
                <a:srgbClr val="000000"/>
              </a:solidFill>
              <a:ln w="9525">
                <a:noFill/>
                <a:miter lim="800000"/>
                <a:headEnd/>
                <a:tailEnd/>
              </a:ln>
            </p:spPr>
            <p:txBody>
              <a:bodyPr/>
              <a:lstStyle/>
              <a:p>
                <a:endParaRPr lang="en-US"/>
              </a:p>
            </p:txBody>
          </p:sp>
          <p:sp>
            <p:nvSpPr>
              <p:cNvPr id="2460" name="Rectangle 197"/>
              <p:cNvSpPr>
                <a:spLocks noChangeArrowheads="1"/>
              </p:cNvSpPr>
              <p:nvPr/>
            </p:nvSpPr>
            <p:spPr bwMode="auto">
              <a:xfrm>
                <a:off x="2777" y="1709"/>
                <a:ext cx="6" cy="149"/>
              </a:xfrm>
              <a:prstGeom prst="rect">
                <a:avLst/>
              </a:prstGeom>
              <a:solidFill>
                <a:srgbClr val="000000"/>
              </a:solidFill>
              <a:ln w="9525">
                <a:noFill/>
                <a:miter lim="800000"/>
                <a:headEnd/>
                <a:tailEnd/>
              </a:ln>
            </p:spPr>
            <p:txBody>
              <a:bodyPr/>
              <a:lstStyle/>
              <a:p>
                <a:endParaRPr lang="en-US"/>
              </a:p>
            </p:txBody>
          </p:sp>
          <p:sp>
            <p:nvSpPr>
              <p:cNvPr id="2461" name="Rectangle 198"/>
              <p:cNvSpPr>
                <a:spLocks noChangeArrowheads="1"/>
              </p:cNvSpPr>
              <p:nvPr/>
            </p:nvSpPr>
            <p:spPr bwMode="auto">
              <a:xfrm>
                <a:off x="3091" y="1709"/>
                <a:ext cx="6" cy="149"/>
              </a:xfrm>
              <a:prstGeom prst="rect">
                <a:avLst/>
              </a:prstGeom>
              <a:solidFill>
                <a:srgbClr val="000000"/>
              </a:solidFill>
              <a:ln w="9525">
                <a:noFill/>
                <a:miter lim="800000"/>
                <a:headEnd/>
                <a:tailEnd/>
              </a:ln>
            </p:spPr>
            <p:txBody>
              <a:bodyPr/>
              <a:lstStyle/>
              <a:p>
                <a:endParaRPr lang="en-US"/>
              </a:p>
            </p:txBody>
          </p:sp>
          <p:sp>
            <p:nvSpPr>
              <p:cNvPr id="2462" name="Rectangle 199"/>
              <p:cNvSpPr>
                <a:spLocks noChangeArrowheads="1"/>
              </p:cNvSpPr>
              <p:nvPr/>
            </p:nvSpPr>
            <p:spPr bwMode="auto">
              <a:xfrm>
                <a:off x="3404" y="1709"/>
                <a:ext cx="6" cy="149"/>
              </a:xfrm>
              <a:prstGeom prst="rect">
                <a:avLst/>
              </a:prstGeom>
              <a:solidFill>
                <a:srgbClr val="000000"/>
              </a:solidFill>
              <a:ln w="9525">
                <a:noFill/>
                <a:miter lim="800000"/>
                <a:headEnd/>
                <a:tailEnd/>
              </a:ln>
            </p:spPr>
            <p:txBody>
              <a:bodyPr/>
              <a:lstStyle/>
              <a:p>
                <a:endParaRPr lang="en-US"/>
              </a:p>
            </p:txBody>
          </p:sp>
          <p:sp>
            <p:nvSpPr>
              <p:cNvPr id="2463" name="Rectangle 200"/>
              <p:cNvSpPr>
                <a:spLocks noChangeArrowheads="1"/>
              </p:cNvSpPr>
              <p:nvPr/>
            </p:nvSpPr>
            <p:spPr bwMode="auto">
              <a:xfrm>
                <a:off x="3718" y="1709"/>
                <a:ext cx="6" cy="149"/>
              </a:xfrm>
              <a:prstGeom prst="rect">
                <a:avLst/>
              </a:prstGeom>
              <a:solidFill>
                <a:srgbClr val="000000"/>
              </a:solidFill>
              <a:ln w="9525">
                <a:noFill/>
                <a:miter lim="800000"/>
                <a:headEnd/>
                <a:tailEnd/>
              </a:ln>
            </p:spPr>
            <p:txBody>
              <a:bodyPr/>
              <a:lstStyle/>
              <a:p>
                <a:endParaRPr lang="en-US"/>
              </a:p>
            </p:txBody>
          </p:sp>
          <p:sp>
            <p:nvSpPr>
              <p:cNvPr id="2464" name="Rectangle 201"/>
              <p:cNvSpPr>
                <a:spLocks noChangeArrowheads="1"/>
              </p:cNvSpPr>
              <p:nvPr/>
            </p:nvSpPr>
            <p:spPr bwMode="auto">
              <a:xfrm>
                <a:off x="4031" y="1709"/>
                <a:ext cx="6" cy="149"/>
              </a:xfrm>
              <a:prstGeom prst="rect">
                <a:avLst/>
              </a:prstGeom>
              <a:solidFill>
                <a:srgbClr val="000000"/>
              </a:solidFill>
              <a:ln w="9525">
                <a:noFill/>
                <a:miter lim="800000"/>
                <a:headEnd/>
                <a:tailEnd/>
              </a:ln>
            </p:spPr>
            <p:txBody>
              <a:bodyPr/>
              <a:lstStyle/>
              <a:p>
                <a:endParaRPr lang="en-US"/>
              </a:p>
            </p:txBody>
          </p:sp>
          <p:sp>
            <p:nvSpPr>
              <p:cNvPr id="2465" name="Rectangle 202"/>
              <p:cNvSpPr>
                <a:spLocks noChangeArrowheads="1"/>
              </p:cNvSpPr>
              <p:nvPr/>
            </p:nvSpPr>
            <p:spPr bwMode="auto">
              <a:xfrm>
                <a:off x="4345" y="1709"/>
                <a:ext cx="6" cy="149"/>
              </a:xfrm>
              <a:prstGeom prst="rect">
                <a:avLst/>
              </a:prstGeom>
              <a:solidFill>
                <a:srgbClr val="000000"/>
              </a:solidFill>
              <a:ln w="9525">
                <a:noFill/>
                <a:miter lim="800000"/>
                <a:headEnd/>
                <a:tailEnd/>
              </a:ln>
            </p:spPr>
            <p:txBody>
              <a:bodyPr/>
              <a:lstStyle/>
              <a:p>
                <a:endParaRPr lang="en-US"/>
              </a:p>
            </p:txBody>
          </p:sp>
          <p:sp>
            <p:nvSpPr>
              <p:cNvPr id="2466" name="Rectangle 203"/>
              <p:cNvSpPr>
                <a:spLocks noChangeArrowheads="1"/>
              </p:cNvSpPr>
              <p:nvPr/>
            </p:nvSpPr>
            <p:spPr bwMode="auto">
              <a:xfrm>
                <a:off x="4658" y="1709"/>
                <a:ext cx="7" cy="149"/>
              </a:xfrm>
              <a:prstGeom prst="rect">
                <a:avLst/>
              </a:prstGeom>
              <a:solidFill>
                <a:srgbClr val="000000"/>
              </a:solidFill>
              <a:ln w="9525">
                <a:noFill/>
                <a:miter lim="800000"/>
                <a:headEnd/>
                <a:tailEnd/>
              </a:ln>
            </p:spPr>
            <p:txBody>
              <a:bodyPr/>
              <a:lstStyle/>
              <a:p>
                <a:endParaRPr lang="en-US"/>
              </a:p>
            </p:txBody>
          </p:sp>
          <p:sp>
            <p:nvSpPr>
              <p:cNvPr id="2467" name="Rectangle 204"/>
              <p:cNvSpPr>
                <a:spLocks noChangeArrowheads="1"/>
              </p:cNvSpPr>
              <p:nvPr/>
            </p:nvSpPr>
            <p:spPr bwMode="auto">
              <a:xfrm>
                <a:off x="4972" y="1709"/>
                <a:ext cx="6" cy="149"/>
              </a:xfrm>
              <a:prstGeom prst="rect">
                <a:avLst/>
              </a:prstGeom>
              <a:solidFill>
                <a:srgbClr val="000000"/>
              </a:solidFill>
              <a:ln w="9525">
                <a:noFill/>
                <a:miter lim="800000"/>
                <a:headEnd/>
                <a:tailEnd/>
              </a:ln>
            </p:spPr>
            <p:txBody>
              <a:bodyPr/>
              <a:lstStyle/>
              <a:p>
                <a:endParaRPr lang="en-US"/>
              </a:p>
            </p:txBody>
          </p:sp>
          <p:sp>
            <p:nvSpPr>
              <p:cNvPr id="2468" name="Rectangle 205"/>
              <p:cNvSpPr>
                <a:spLocks noChangeArrowheads="1"/>
              </p:cNvSpPr>
              <p:nvPr/>
            </p:nvSpPr>
            <p:spPr bwMode="auto">
              <a:xfrm>
                <a:off x="5286" y="1709"/>
                <a:ext cx="6" cy="149"/>
              </a:xfrm>
              <a:prstGeom prst="rect">
                <a:avLst/>
              </a:prstGeom>
              <a:solidFill>
                <a:srgbClr val="000000"/>
              </a:solidFill>
              <a:ln w="9525">
                <a:noFill/>
                <a:miter lim="800000"/>
                <a:headEnd/>
                <a:tailEnd/>
              </a:ln>
            </p:spPr>
            <p:txBody>
              <a:bodyPr/>
              <a:lstStyle/>
              <a:p>
                <a:endParaRPr lang="en-US"/>
              </a:p>
            </p:txBody>
          </p:sp>
          <p:sp>
            <p:nvSpPr>
              <p:cNvPr id="2469" name="Rectangle 206"/>
              <p:cNvSpPr>
                <a:spLocks noChangeArrowheads="1"/>
              </p:cNvSpPr>
              <p:nvPr/>
            </p:nvSpPr>
            <p:spPr bwMode="auto">
              <a:xfrm>
                <a:off x="5599" y="1709"/>
                <a:ext cx="6" cy="149"/>
              </a:xfrm>
              <a:prstGeom prst="rect">
                <a:avLst/>
              </a:prstGeom>
              <a:solidFill>
                <a:srgbClr val="000000"/>
              </a:solidFill>
              <a:ln w="9525">
                <a:noFill/>
                <a:miter lim="800000"/>
                <a:headEnd/>
                <a:tailEnd/>
              </a:ln>
            </p:spPr>
            <p:txBody>
              <a:bodyPr/>
              <a:lstStyle/>
              <a:p>
                <a:endParaRPr lang="en-US"/>
              </a:p>
            </p:txBody>
          </p:sp>
          <p:sp>
            <p:nvSpPr>
              <p:cNvPr id="2470" name="Rectangle 207"/>
              <p:cNvSpPr>
                <a:spLocks noChangeArrowheads="1"/>
              </p:cNvSpPr>
              <p:nvPr/>
            </p:nvSpPr>
            <p:spPr bwMode="auto">
              <a:xfrm>
                <a:off x="1025" y="1864"/>
                <a:ext cx="811" cy="148"/>
              </a:xfrm>
              <a:prstGeom prst="rect">
                <a:avLst/>
              </a:prstGeom>
              <a:solidFill>
                <a:srgbClr val="FFFF00"/>
              </a:solidFill>
              <a:ln w="9525">
                <a:noFill/>
                <a:miter lim="800000"/>
                <a:headEnd/>
                <a:tailEnd/>
              </a:ln>
            </p:spPr>
            <p:txBody>
              <a:bodyPr/>
              <a:lstStyle/>
              <a:p>
                <a:endParaRPr lang="en-US"/>
              </a:p>
            </p:txBody>
          </p:sp>
        </p:grpSp>
        <p:grpSp>
          <p:nvGrpSpPr>
            <p:cNvPr id="2064" name="Group 208"/>
            <p:cNvGrpSpPr>
              <a:grpSpLocks/>
            </p:cNvGrpSpPr>
            <p:nvPr/>
          </p:nvGrpSpPr>
          <p:grpSpPr bwMode="auto">
            <a:xfrm>
              <a:off x="1019" y="1858"/>
              <a:ext cx="4586" cy="473"/>
              <a:chOff x="1019" y="1858"/>
              <a:chExt cx="4586" cy="473"/>
            </a:xfrm>
          </p:grpSpPr>
          <p:sp>
            <p:nvSpPr>
              <p:cNvPr id="2071" name="Rectangle 209"/>
              <p:cNvSpPr>
                <a:spLocks noChangeArrowheads="1"/>
              </p:cNvSpPr>
              <p:nvPr/>
            </p:nvSpPr>
            <p:spPr bwMode="auto">
              <a:xfrm>
                <a:off x="1041" y="1862"/>
                <a:ext cx="670" cy="316"/>
              </a:xfrm>
              <a:prstGeom prst="rect">
                <a:avLst/>
              </a:prstGeom>
              <a:noFill/>
              <a:ln w="9525">
                <a:noFill/>
                <a:miter lim="800000"/>
                <a:headEnd/>
                <a:tailEnd/>
              </a:ln>
            </p:spPr>
            <p:txBody>
              <a:bodyPr lIns="0" tIns="0" rIns="0" bIns="0">
                <a:spAutoFit/>
              </a:bodyPr>
              <a:lstStyle/>
              <a:p>
                <a:r>
                  <a:rPr lang="en-US" sz="1100" b="1">
                    <a:solidFill>
                      <a:srgbClr val="010000"/>
                    </a:solidFill>
                  </a:rPr>
                  <a:t>BASE  THR</a:t>
                </a:r>
                <a:endParaRPr lang="en-US" sz="2000" b="1">
                  <a:solidFill>
                    <a:schemeClr val="accent2"/>
                  </a:solidFill>
                </a:endParaRPr>
              </a:p>
            </p:txBody>
          </p:sp>
          <p:sp>
            <p:nvSpPr>
              <p:cNvPr id="2072" name="Rectangle 210"/>
              <p:cNvSpPr>
                <a:spLocks noChangeArrowheads="1"/>
              </p:cNvSpPr>
              <p:nvPr/>
            </p:nvSpPr>
            <p:spPr bwMode="auto">
              <a:xfrm>
                <a:off x="1843" y="1864"/>
                <a:ext cx="307" cy="148"/>
              </a:xfrm>
              <a:prstGeom prst="rect">
                <a:avLst/>
              </a:prstGeom>
              <a:solidFill>
                <a:srgbClr val="00FF00"/>
              </a:solidFill>
              <a:ln w="9525">
                <a:noFill/>
                <a:miter lim="800000"/>
                <a:headEnd/>
                <a:tailEnd/>
              </a:ln>
            </p:spPr>
            <p:txBody>
              <a:bodyPr/>
              <a:lstStyle/>
              <a:p>
                <a:endParaRPr lang="en-US"/>
              </a:p>
            </p:txBody>
          </p:sp>
          <p:sp>
            <p:nvSpPr>
              <p:cNvPr id="2073" name="Rectangle 211"/>
              <p:cNvSpPr>
                <a:spLocks noChangeArrowheads="1"/>
              </p:cNvSpPr>
              <p:nvPr/>
            </p:nvSpPr>
            <p:spPr bwMode="auto">
              <a:xfrm>
                <a:off x="1892"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074" name="Rectangle 212"/>
              <p:cNvSpPr>
                <a:spLocks noChangeArrowheads="1"/>
              </p:cNvSpPr>
              <p:nvPr/>
            </p:nvSpPr>
            <p:spPr bwMode="auto">
              <a:xfrm>
                <a:off x="2156" y="1864"/>
                <a:ext cx="308" cy="148"/>
              </a:xfrm>
              <a:prstGeom prst="rect">
                <a:avLst/>
              </a:prstGeom>
              <a:solidFill>
                <a:srgbClr val="00FF00"/>
              </a:solidFill>
              <a:ln w="9525">
                <a:noFill/>
                <a:miter lim="800000"/>
                <a:headEnd/>
                <a:tailEnd/>
              </a:ln>
            </p:spPr>
            <p:txBody>
              <a:bodyPr/>
              <a:lstStyle/>
              <a:p>
                <a:endParaRPr lang="en-US"/>
              </a:p>
            </p:txBody>
          </p:sp>
          <p:sp>
            <p:nvSpPr>
              <p:cNvPr id="2075" name="Rectangle 213"/>
              <p:cNvSpPr>
                <a:spLocks noChangeArrowheads="1"/>
              </p:cNvSpPr>
              <p:nvPr/>
            </p:nvSpPr>
            <p:spPr bwMode="auto">
              <a:xfrm>
                <a:off x="2205" y="1862"/>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076" name="Rectangle 214"/>
              <p:cNvSpPr>
                <a:spLocks noChangeArrowheads="1"/>
              </p:cNvSpPr>
              <p:nvPr/>
            </p:nvSpPr>
            <p:spPr bwMode="auto">
              <a:xfrm>
                <a:off x="2470" y="1864"/>
                <a:ext cx="307" cy="148"/>
              </a:xfrm>
              <a:prstGeom prst="rect">
                <a:avLst/>
              </a:prstGeom>
              <a:solidFill>
                <a:srgbClr val="00FF00"/>
              </a:solidFill>
              <a:ln w="9525">
                <a:noFill/>
                <a:miter lim="800000"/>
                <a:headEnd/>
                <a:tailEnd/>
              </a:ln>
            </p:spPr>
            <p:txBody>
              <a:bodyPr/>
              <a:lstStyle/>
              <a:p>
                <a:endParaRPr lang="en-US"/>
              </a:p>
            </p:txBody>
          </p:sp>
          <p:sp>
            <p:nvSpPr>
              <p:cNvPr id="2077" name="Rectangle 215"/>
              <p:cNvSpPr>
                <a:spLocks noChangeArrowheads="1"/>
              </p:cNvSpPr>
              <p:nvPr/>
            </p:nvSpPr>
            <p:spPr bwMode="auto">
              <a:xfrm>
                <a:off x="2517"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078" name="Rectangle 216"/>
              <p:cNvSpPr>
                <a:spLocks noChangeArrowheads="1"/>
              </p:cNvSpPr>
              <p:nvPr/>
            </p:nvSpPr>
            <p:spPr bwMode="auto">
              <a:xfrm>
                <a:off x="2783" y="1864"/>
                <a:ext cx="308" cy="148"/>
              </a:xfrm>
              <a:prstGeom prst="rect">
                <a:avLst/>
              </a:prstGeom>
              <a:solidFill>
                <a:srgbClr val="00FF00"/>
              </a:solidFill>
              <a:ln w="9525">
                <a:noFill/>
                <a:miter lim="800000"/>
                <a:headEnd/>
                <a:tailEnd/>
              </a:ln>
            </p:spPr>
            <p:txBody>
              <a:bodyPr/>
              <a:lstStyle/>
              <a:p>
                <a:endParaRPr lang="en-US"/>
              </a:p>
            </p:txBody>
          </p:sp>
          <p:sp>
            <p:nvSpPr>
              <p:cNvPr id="2079" name="Rectangle 217"/>
              <p:cNvSpPr>
                <a:spLocks noChangeArrowheads="1"/>
              </p:cNvSpPr>
              <p:nvPr/>
            </p:nvSpPr>
            <p:spPr bwMode="auto">
              <a:xfrm>
                <a:off x="2834"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2.09</a:t>
                </a:r>
                <a:endParaRPr lang="en-US" sz="2000" b="1">
                  <a:solidFill>
                    <a:schemeClr val="accent2"/>
                  </a:solidFill>
                </a:endParaRPr>
              </a:p>
            </p:txBody>
          </p:sp>
          <p:sp>
            <p:nvSpPr>
              <p:cNvPr id="2080" name="Rectangle 218"/>
              <p:cNvSpPr>
                <a:spLocks noChangeArrowheads="1"/>
              </p:cNvSpPr>
              <p:nvPr/>
            </p:nvSpPr>
            <p:spPr bwMode="auto">
              <a:xfrm>
                <a:off x="3097" y="1864"/>
                <a:ext cx="307" cy="148"/>
              </a:xfrm>
              <a:prstGeom prst="rect">
                <a:avLst/>
              </a:prstGeom>
              <a:solidFill>
                <a:srgbClr val="00FF00"/>
              </a:solidFill>
              <a:ln w="9525">
                <a:noFill/>
                <a:miter lim="800000"/>
                <a:headEnd/>
                <a:tailEnd/>
              </a:ln>
            </p:spPr>
            <p:txBody>
              <a:bodyPr/>
              <a:lstStyle/>
              <a:p>
                <a:endParaRPr lang="en-US"/>
              </a:p>
            </p:txBody>
          </p:sp>
          <p:sp>
            <p:nvSpPr>
              <p:cNvPr id="2081" name="Rectangle 219"/>
              <p:cNvSpPr>
                <a:spLocks noChangeArrowheads="1"/>
              </p:cNvSpPr>
              <p:nvPr/>
            </p:nvSpPr>
            <p:spPr bwMode="auto">
              <a:xfrm>
                <a:off x="3145"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082" name="Rectangle 220"/>
              <p:cNvSpPr>
                <a:spLocks noChangeArrowheads="1"/>
              </p:cNvSpPr>
              <p:nvPr/>
            </p:nvSpPr>
            <p:spPr bwMode="auto">
              <a:xfrm>
                <a:off x="3410" y="1864"/>
                <a:ext cx="308" cy="148"/>
              </a:xfrm>
              <a:prstGeom prst="rect">
                <a:avLst/>
              </a:prstGeom>
              <a:solidFill>
                <a:srgbClr val="00FF00"/>
              </a:solidFill>
              <a:ln w="9525">
                <a:noFill/>
                <a:miter lim="800000"/>
                <a:headEnd/>
                <a:tailEnd/>
              </a:ln>
            </p:spPr>
            <p:txBody>
              <a:bodyPr/>
              <a:lstStyle/>
              <a:p>
                <a:endParaRPr lang="en-US"/>
              </a:p>
            </p:txBody>
          </p:sp>
          <p:sp>
            <p:nvSpPr>
              <p:cNvPr id="2083" name="Rectangle 221"/>
              <p:cNvSpPr>
                <a:spLocks noChangeArrowheads="1"/>
              </p:cNvSpPr>
              <p:nvPr/>
            </p:nvSpPr>
            <p:spPr bwMode="auto">
              <a:xfrm>
                <a:off x="3461" y="1862"/>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084" name="Rectangle 222"/>
              <p:cNvSpPr>
                <a:spLocks noChangeArrowheads="1"/>
              </p:cNvSpPr>
              <p:nvPr/>
            </p:nvSpPr>
            <p:spPr bwMode="auto">
              <a:xfrm>
                <a:off x="3724" y="1864"/>
                <a:ext cx="307" cy="148"/>
              </a:xfrm>
              <a:prstGeom prst="rect">
                <a:avLst/>
              </a:prstGeom>
              <a:solidFill>
                <a:srgbClr val="00FF00"/>
              </a:solidFill>
              <a:ln w="9525">
                <a:noFill/>
                <a:miter lim="800000"/>
                <a:headEnd/>
                <a:tailEnd/>
              </a:ln>
            </p:spPr>
            <p:txBody>
              <a:bodyPr/>
              <a:lstStyle/>
              <a:p>
                <a:endParaRPr lang="en-US"/>
              </a:p>
            </p:txBody>
          </p:sp>
          <p:sp>
            <p:nvSpPr>
              <p:cNvPr id="2085" name="Rectangle 223"/>
              <p:cNvSpPr>
                <a:spLocks noChangeArrowheads="1"/>
              </p:cNvSpPr>
              <p:nvPr/>
            </p:nvSpPr>
            <p:spPr bwMode="auto">
              <a:xfrm>
                <a:off x="3773"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086" name="Rectangle 224"/>
              <p:cNvSpPr>
                <a:spLocks noChangeArrowheads="1"/>
              </p:cNvSpPr>
              <p:nvPr/>
            </p:nvSpPr>
            <p:spPr bwMode="auto">
              <a:xfrm>
                <a:off x="4037" y="1864"/>
                <a:ext cx="308" cy="148"/>
              </a:xfrm>
              <a:prstGeom prst="rect">
                <a:avLst/>
              </a:prstGeom>
              <a:solidFill>
                <a:srgbClr val="00FF00"/>
              </a:solidFill>
              <a:ln w="9525">
                <a:noFill/>
                <a:miter lim="800000"/>
                <a:headEnd/>
                <a:tailEnd/>
              </a:ln>
            </p:spPr>
            <p:txBody>
              <a:bodyPr/>
              <a:lstStyle/>
              <a:p>
                <a:endParaRPr lang="en-US"/>
              </a:p>
            </p:txBody>
          </p:sp>
          <p:sp>
            <p:nvSpPr>
              <p:cNvPr id="2087" name="Rectangle 225"/>
              <p:cNvSpPr>
                <a:spLocks noChangeArrowheads="1"/>
              </p:cNvSpPr>
              <p:nvPr/>
            </p:nvSpPr>
            <p:spPr bwMode="auto">
              <a:xfrm>
                <a:off x="4090"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2.29</a:t>
                </a:r>
                <a:endParaRPr lang="en-US" sz="2000" b="1">
                  <a:solidFill>
                    <a:schemeClr val="accent2"/>
                  </a:solidFill>
                </a:endParaRPr>
              </a:p>
            </p:txBody>
          </p:sp>
          <p:sp>
            <p:nvSpPr>
              <p:cNvPr id="2088" name="Rectangle 226"/>
              <p:cNvSpPr>
                <a:spLocks noChangeArrowheads="1"/>
              </p:cNvSpPr>
              <p:nvPr/>
            </p:nvSpPr>
            <p:spPr bwMode="auto">
              <a:xfrm>
                <a:off x="4351" y="1864"/>
                <a:ext cx="307" cy="148"/>
              </a:xfrm>
              <a:prstGeom prst="rect">
                <a:avLst/>
              </a:prstGeom>
              <a:solidFill>
                <a:srgbClr val="008000"/>
              </a:solidFill>
              <a:ln w="9525">
                <a:noFill/>
                <a:miter lim="800000"/>
                <a:headEnd/>
                <a:tailEnd/>
              </a:ln>
            </p:spPr>
            <p:txBody>
              <a:bodyPr/>
              <a:lstStyle/>
              <a:p>
                <a:endParaRPr lang="en-US"/>
              </a:p>
            </p:txBody>
          </p:sp>
          <p:sp>
            <p:nvSpPr>
              <p:cNvPr id="2089" name="Rectangle 227"/>
              <p:cNvSpPr>
                <a:spLocks noChangeArrowheads="1"/>
              </p:cNvSpPr>
              <p:nvPr/>
            </p:nvSpPr>
            <p:spPr bwMode="auto">
              <a:xfrm>
                <a:off x="4403" y="1862"/>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090" name="Rectangle 228"/>
              <p:cNvSpPr>
                <a:spLocks noChangeArrowheads="1"/>
              </p:cNvSpPr>
              <p:nvPr/>
            </p:nvSpPr>
            <p:spPr bwMode="auto">
              <a:xfrm>
                <a:off x="4665" y="1864"/>
                <a:ext cx="307" cy="148"/>
              </a:xfrm>
              <a:prstGeom prst="rect">
                <a:avLst/>
              </a:prstGeom>
              <a:solidFill>
                <a:srgbClr val="008000"/>
              </a:solidFill>
              <a:ln w="9525">
                <a:noFill/>
                <a:miter lim="800000"/>
                <a:headEnd/>
                <a:tailEnd/>
              </a:ln>
            </p:spPr>
            <p:txBody>
              <a:bodyPr/>
              <a:lstStyle/>
              <a:p>
                <a:endParaRPr lang="en-US"/>
              </a:p>
            </p:txBody>
          </p:sp>
          <p:sp>
            <p:nvSpPr>
              <p:cNvPr id="2091" name="Rectangle 229"/>
              <p:cNvSpPr>
                <a:spLocks noChangeArrowheads="1"/>
              </p:cNvSpPr>
              <p:nvPr/>
            </p:nvSpPr>
            <p:spPr bwMode="auto">
              <a:xfrm>
                <a:off x="4712"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092" name="Rectangle 230"/>
              <p:cNvSpPr>
                <a:spLocks noChangeArrowheads="1"/>
              </p:cNvSpPr>
              <p:nvPr/>
            </p:nvSpPr>
            <p:spPr bwMode="auto">
              <a:xfrm>
                <a:off x="4978" y="1864"/>
                <a:ext cx="308" cy="148"/>
              </a:xfrm>
              <a:prstGeom prst="rect">
                <a:avLst/>
              </a:prstGeom>
              <a:solidFill>
                <a:srgbClr val="008000"/>
              </a:solidFill>
              <a:ln w="9525">
                <a:noFill/>
                <a:miter lim="800000"/>
                <a:headEnd/>
                <a:tailEnd/>
              </a:ln>
            </p:spPr>
            <p:txBody>
              <a:bodyPr/>
              <a:lstStyle/>
              <a:p>
                <a:endParaRPr lang="en-US"/>
              </a:p>
            </p:txBody>
          </p:sp>
          <p:sp>
            <p:nvSpPr>
              <p:cNvPr id="2093" name="Rectangle 231"/>
              <p:cNvSpPr>
                <a:spLocks noChangeArrowheads="1"/>
              </p:cNvSpPr>
              <p:nvPr/>
            </p:nvSpPr>
            <p:spPr bwMode="auto">
              <a:xfrm>
                <a:off x="5029" y="1862"/>
                <a:ext cx="255"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094" name="Rectangle 232"/>
              <p:cNvSpPr>
                <a:spLocks noChangeArrowheads="1"/>
              </p:cNvSpPr>
              <p:nvPr/>
            </p:nvSpPr>
            <p:spPr bwMode="auto">
              <a:xfrm>
                <a:off x="5292" y="1864"/>
                <a:ext cx="307" cy="148"/>
              </a:xfrm>
              <a:prstGeom prst="rect">
                <a:avLst/>
              </a:prstGeom>
              <a:solidFill>
                <a:srgbClr val="008000"/>
              </a:solidFill>
              <a:ln w="9525">
                <a:noFill/>
                <a:miter lim="800000"/>
                <a:headEnd/>
                <a:tailEnd/>
              </a:ln>
            </p:spPr>
            <p:txBody>
              <a:bodyPr/>
              <a:lstStyle/>
              <a:p>
                <a:endParaRPr lang="en-US"/>
              </a:p>
            </p:txBody>
          </p:sp>
          <p:sp>
            <p:nvSpPr>
              <p:cNvPr id="2095" name="Rectangle 233"/>
              <p:cNvSpPr>
                <a:spLocks noChangeArrowheads="1"/>
              </p:cNvSpPr>
              <p:nvPr/>
            </p:nvSpPr>
            <p:spPr bwMode="auto">
              <a:xfrm>
                <a:off x="5342" y="1862"/>
                <a:ext cx="254" cy="158"/>
              </a:xfrm>
              <a:prstGeom prst="rect">
                <a:avLst/>
              </a:prstGeom>
              <a:noFill/>
              <a:ln w="9525">
                <a:noFill/>
                <a:miter lim="800000"/>
                <a:headEnd/>
                <a:tailEnd/>
              </a:ln>
            </p:spPr>
            <p:txBody>
              <a:bodyPr wrap="none" lIns="0" tIns="0" rIns="0" bIns="0">
                <a:spAutoFit/>
              </a:bodyPr>
              <a:lstStyle/>
              <a:p>
                <a:r>
                  <a:rPr lang="en-US" sz="1100" b="1">
                    <a:solidFill>
                      <a:srgbClr val="010000"/>
                    </a:solidFill>
                  </a:rPr>
                  <a:t>3.05</a:t>
                </a:r>
                <a:endParaRPr lang="en-US" sz="2000" b="1">
                  <a:solidFill>
                    <a:schemeClr val="accent2"/>
                  </a:solidFill>
                </a:endParaRPr>
              </a:p>
            </p:txBody>
          </p:sp>
          <p:sp>
            <p:nvSpPr>
              <p:cNvPr id="2096" name="Rectangle 234"/>
              <p:cNvSpPr>
                <a:spLocks noChangeArrowheads="1"/>
              </p:cNvSpPr>
              <p:nvPr/>
            </p:nvSpPr>
            <p:spPr bwMode="auto">
              <a:xfrm>
                <a:off x="1019" y="1858"/>
                <a:ext cx="6" cy="6"/>
              </a:xfrm>
              <a:prstGeom prst="rect">
                <a:avLst/>
              </a:prstGeom>
              <a:solidFill>
                <a:srgbClr val="000000"/>
              </a:solidFill>
              <a:ln w="9525">
                <a:noFill/>
                <a:miter lim="800000"/>
                <a:headEnd/>
                <a:tailEnd/>
              </a:ln>
            </p:spPr>
            <p:txBody>
              <a:bodyPr/>
              <a:lstStyle/>
              <a:p>
                <a:endParaRPr lang="en-US"/>
              </a:p>
            </p:txBody>
          </p:sp>
          <p:sp>
            <p:nvSpPr>
              <p:cNvPr id="2097" name="Rectangle 235"/>
              <p:cNvSpPr>
                <a:spLocks noChangeArrowheads="1"/>
              </p:cNvSpPr>
              <p:nvPr/>
            </p:nvSpPr>
            <p:spPr bwMode="auto">
              <a:xfrm>
                <a:off x="1025" y="1858"/>
                <a:ext cx="811" cy="6"/>
              </a:xfrm>
              <a:prstGeom prst="rect">
                <a:avLst/>
              </a:prstGeom>
              <a:solidFill>
                <a:srgbClr val="000000"/>
              </a:solidFill>
              <a:ln w="9525">
                <a:noFill/>
                <a:miter lim="800000"/>
                <a:headEnd/>
                <a:tailEnd/>
              </a:ln>
            </p:spPr>
            <p:txBody>
              <a:bodyPr/>
              <a:lstStyle/>
              <a:p>
                <a:endParaRPr lang="en-US"/>
              </a:p>
            </p:txBody>
          </p:sp>
          <p:sp>
            <p:nvSpPr>
              <p:cNvPr id="2098" name="Rectangle 236"/>
              <p:cNvSpPr>
                <a:spLocks noChangeArrowheads="1"/>
              </p:cNvSpPr>
              <p:nvPr/>
            </p:nvSpPr>
            <p:spPr bwMode="auto">
              <a:xfrm>
                <a:off x="1836" y="1858"/>
                <a:ext cx="7" cy="6"/>
              </a:xfrm>
              <a:prstGeom prst="rect">
                <a:avLst/>
              </a:prstGeom>
              <a:solidFill>
                <a:srgbClr val="000000"/>
              </a:solidFill>
              <a:ln w="9525">
                <a:noFill/>
                <a:miter lim="800000"/>
                <a:headEnd/>
                <a:tailEnd/>
              </a:ln>
            </p:spPr>
            <p:txBody>
              <a:bodyPr/>
              <a:lstStyle/>
              <a:p>
                <a:endParaRPr lang="en-US"/>
              </a:p>
            </p:txBody>
          </p:sp>
          <p:sp>
            <p:nvSpPr>
              <p:cNvPr id="2099" name="Rectangle 237"/>
              <p:cNvSpPr>
                <a:spLocks noChangeArrowheads="1"/>
              </p:cNvSpPr>
              <p:nvPr/>
            </p:nvSpPr>
            <p:spPr bwMode="auto">
              <a:xfrm>
                <a:off x="1843" y="1858"/>
                <a:ext cx="307" cy="6"/>
              </a:xfrm>
              <a:prstGeom prst="rect">
                <a:avLst/>
              </a:prstGeom>
              <a:solidFill>
                <a:srgbClr val="000000"/>
              </a:solidFill>
              <a:ln w="9525">
                <a:noFill/>
                <a:miter lim="800000"/>
                <a:headEnd/>
                <a:tailEnd/>
              </a:ln>
            </p:spPr>
            <p:txBody>
              <a:bodyPr/>
              <a:lstStyle/>
              <a:p>
                <a:endParaRPr lang="en-US"/>
              </a:p>
            </p:txBody>
          </p:sp>
          <p:sp>
            <p:nvSpPr>
              <p:cNvPr id="2100" name="Rectangle 238"/>
              <p:cNvSpPr>
                <a:spLocks noChangeArrowheads="1"/>
              </p:cNvSpPr>
              <p:nvPr/>
            </p:nvSpPr>
            <p:spPr bwMode="auto">
              <a:xfrm>
                <a:off x="2150" y="1858"/>
                <a:ext cx="6" cy="6"/>
              </a:xfrm>
              <a:prstGeom prst="rect">
                <a:avLst/>
              </a:prstGeom>
              <a:solidFill>
                <a:srgbClr val="000000"/>
              </a:solidFill>
              <a:ln w="9525">
                <a:noFill/>
                <a:miter lim="800000"/>
                <a:headEnd/>
                <a:tailEnd/>
              </a:ln>
            </p:spPr>
            <p:txBody>
              <a:bodyPr/>
              <a:lstStyle/>
              <a:p>
                <a:endParaRPr lang="en-US"/>
              </a:p>
            </p:txBody>
          </p:sp>
          <p:sp>
            <p:nvSpPr>
              <p:cNvPr id="2101" name="Rectangle 239"/>
              <p:cNvSpPr>
                <a:spLocks noChangeArrowheads="1"/>
              </p:cNvSpPr>
              <p:nvPr/>
            </p:nvSpPr>
            <p:spPr bwMode="auto">
              <a:xfrm>
                <a:off x="2156" y="1858"/>
                <a:ext cx="308" cy="6"/>
              </a:xfrm>
              <a:prstGeom prst="rect">
                <a:avLst/>
              </a:prstGeom>
              <a:solidFill>
                <a:srgbClr val="000000"/>
              </a:solidFill>
              <a:ln w="9525">
                <a:noFill/>
                <a:miter lim="800000"/>
                <a:headEnd/>
                <a:tailEnd/>
              </a:ln>
            </p:spPr>
            <p:txBody>
              <a:bodyPr/>
              <a:lstStyle/>
              <a:p>
                <a:endParaRPr lang="en-US"/>
              </a:p>
            </p:txBody>
          </p:sp>
          <p:sp>
            <p:nvSpPr>
              <p:cNvPr id="2102" name="Rectangle 240"/>
              <p:cNvSpPr>
                <a:spLocks noChangeArrowheads="1"/>
              </p:cNvSpPr>
              <p:nvPr/>
            </p:nvSpPr>
            <p:spPr bwMode="auto">
              <a:xfrm>
                <a:off x="2464" y="1858"/>
                <a:ext cx="6" cy="6"/>
              </a:xfrm>
              <a:prstGeom prst="rect">
                <a:avLst/>
              </a:prstGeom>
              <a:solidFill>
                <a:srgbClr val="000000"/>
              </a:solidFill>
              <a:ln w="9525">
                <a:noFill/>
                <a:miter lim="800000"/>
                <a:headEnd/>
                <a:tailEnd/>
              </a:ln>
            </p:spPr>
            <p:txBody>
              <a:bodyPr/>
              <a:lstStyle/>
              <a:p>
                <a:endParaRPr lang="en-US"/>
              </a:p>
            </p:txBody>
          </p:sp>
          <p:sp>
            <p:nvSpPr>
              <p:cNvPr id="2103" name="Rectangle 241"/>
              <p:cNvSpPr>
                <a:spLocks noChangeArrowheads="1"/>
              </p:cNvSpPr>
              <p:nvPr/>
            </p:nvSpPr>
            <p:spPr bwMode="auto">
              <a:xfrm>
                <a:off x="2470" y="1858"/>
                <a:ext cx="307" cy="6"/>
              </a:xfrm>
              <a:prstGeom prst="rect">
                <a:avLst/>
              </a:prstGeom>
              <a:solidFill>
                <a:srgbClr val="000000"/>
              </a:solidFill>
              <a:ln w="9525">
                <a:noFill/>
                <a:miter lim="800000"/>
                <a:headEnd/>
                <a:tailEnd/>
              </a:ln>
            </p:spPr>
            <p:txBody>
              <a:bodyPr/>
              <a:lstStyle/>
              <a:p>
                <a:endParaRPr lang="en-US"/>
              </a:p>
            </p:txBody>
          </p:sp>
          <p:sp>
            <p:nvSpPr>
              <p:cNvPr id="2104" name="Rectangle 242"/>
              <p:cNvSpPr>
                <a:spLocks noChangeArrowheads="1"/>
              </p:cNvSpPr>
              <p:nvPr/>
            </p:nvSpPr>
            <p:spPr bwMode="auto">
              <a:xfrm>
                <a:off x="2777" y="1858"/>
                <a:ext cx="6" cy="6"/>
              </a:xfrm>
              <a:prstGeom prst="rect">
                <a:avLst/>
              </a:prstGeom>
              <a:solidFill>
                <a:srgbClr val="000000"/>
              </a:solidFill>
              <a:ln w="9525">
                <a:noFill/>
                <a:miter lim="800000"/>
                <a:headEnd/>
                <a:tailEnd/>
              </a:ln>
            </p:spPr>
            <p:txBody>
              <a:bodyPr/>
              <a:lstStyle/>
              <a:p>
                <a:endParaRPr lang="en-US"/>
              </a:p>
            </p:txBody>
          </p:sp>
          <p:sp>
            <p:nvSpPr>
              <p:cNvPr id="2105" name="Rectangle 243"/>
              <p:cNvSpPr>
                <a:spLocks noChangeArrowheads="1"/>
              </p:cNvSpPr>
              <p:nvPr/>
            </p:nvSpPr>
            <p:spPr bwMode="auto">
              <a:xfrm>
                <a:off x="2783" y="1858"/>
                <a:ext cx="308" cy="6"/>
              </a:xfrm>
              <a:prstGeom prst="rect">
                <a:avLst/>
              </a:prstGeom>
              <a:solidFill>
                <a:srgbClr val="000000"/>
              </a:solidFill>
              <a:ln w="9525">
                <a:noFill/>
                <a:miter lim="800000"/>
                <a:headEnd/>
                <a:tailEnd/>
              </a:ln>
            </p:spPr>
            <p:txBody>
              <a:bodyPr/>
              <a:lstStyle/>
              <a:p>
                <a:endParaRPr lang="en-US"/>
              </a:p>
            </p:txBody>
          </p:sp>
          <p:sp>
            <p:nvSpPr>
              <p:cNvPr id="2106" name="Rectangle 244"/>
              <p:cNvSpPr>
                <a:spLocks noChangeArrowheads="1"/>
              </p:cNvSpPr>
              <p:nvPr/>
            </p:nvSpPr>
            <p:spPr bwMode="auto">
              <a:xfrm>
                <a:off x="3091" y="1858"/>
                <a:ext cx="6" cy="6"/>
              </a:xfrm>
              <a:prstGeom prst="rect">
                <a:avLst/>
              </a:prstGeom>
              <a:solidFill>
                <a:srgbClr val="000000"/>
              </a:solidFill>
              <a:ln w="9525">
                <a:noFill/>
                <a:miter lim="800000"/>
                <a:headEnd/>
                <a:tailEnd/>
              </a:ln>
            </p:spPr>
            <p:txBody>
              <a:bodyPr/>
              <a:lstStyle/>
              <a:p>
                <a:endParaRPr lang="en-US"/>
              </a:p>
            </p:txBody>
          </p:sp>
          <p:sp>
            <p:nvSpPr>
              <p:cNvPr id="2107" name="Rectangle 245"/>
              <p:cNvSpPr>
                <a:spLocks noChangeArrowheads="1"/>
              </p:cNvSpPr>
              <p:nvPr/>
            </p:nvSpPr>
            <p:spPr bwMode="auto">
              <a:xfrm>
                <a:off x="3097" y="1858"/>
                <a:ext cx="307" cy="6"/>
              </a:xfrm>
              <a:prstGeom prst="rect">
                <a:avLst/>
              </a:prstGeom>
              <a:solidFill>
                <a:srgbClr val="000000"/>
              </a:solidFill>
              <a:ln w="9525">
                <a:noFill/>
                <a:miter lim="800000"/>
                <a:headEnd/>
                <a:tailEnd/>
              </a:ln>
            </p:spPr>
            <p:txBody>
              <a:bodyPr/>
              <a:lstStyle/>
              <a:p>
                <a:endParaRPr lang="en-US"/>
              </a:p>
            </p:txBody>
          </p:sp>
          <p:sp>
            <p:nvSpPr>
              <p:cNvPr id="2108" name="Rectangle 246"/>
              <p:cNvSpPr>
                <a:spLocks noChangeArrowheads="1"/>
              </p:cNvSpPr>
              <p:nvPr/>
            </p:nvSpPr>
            <p:spPr bwMode="auto">
              <a:xfrm>
                <a:off x="3404" y="1858"/>
                <a:ext cx="6" cy="6"/>
              </a:xfrm>
              <a:prstGeom prst="rect">
                <a:avLst/>
              </a:prstGeom>
              <a:solidFill>
                <a:srgbClr val="000000"/>
              </a:solidFill>
              <a:ln w="9525">
                <a:noFill/>
                <a:miter lim="800000"/>
                <a:headEnd/>
                <a:tailEnd/>
              </a:ln>
            </p:spPr>
            <p:txBody>
              <a:bodyPr/>
              <a:lstStyle/>
              <a:p>
                <a:endParaRPr lang="en-US"/>
              </a:p>
            </p:txBody>
          </p:sp>
          <p:sp>
            <p:nvSpPr>
              <p:cNvPr id="2109" name="Rectangle 247"/>
              <p:cNvSpPr>
                <a:spLocks noChangeArrowheads="1"/>
              </p:cNvSpPr>
              <p:nvPr/>
            </p:nvSpPr>
            <p:spPr bwMode="auto">
              <a:xfrm>
                <a:off x="3410" y="1858"/>
                <a:ext cx="308" cy="6"/>
              </a:xfrm>
              <a:prstGeom prst="rect">
                <a:avLst/>
              </a:prstGeom>
              <a:solidFill>
                <a:srgbClr val="000000"/>
              </a:solidFill>
              <a:ln w="9525">
                <a:noFill/>
                <a:miter lim="800000"/>
                <a:headEnd/>
                <a:tailEnd/>
              </a:ln>
            </p:spPr>
            <p:txBody>
              <a:bodyPr/>
              <a:lstStyle/>
              <a:p>
                <a:endParaRPr lang="en-US"/>
              </a:p>
            </p:txBody>
          </p:sp>
          <p:sp>
            <p:nvSpPr>
              <p:cNvPr id="2110" name="Rectangle 248"/>
              <p:cNvSpPr>
                <a:spLocks noChangeArrowheads="1"/>
              </p:cNvSpPr>
              <p:nvPr/>
            </p:nvSpPr>
            <p:spPr bwMode="auto">
              <a:xfrm>
                <a:off x="3718" y="1858"/>
                <a:ext cx="6" cy="6"/>
              </a:xfrm>
              <a:prstGeom prst="rect">
                <a:avLst/>
              </a:prstGeom>
              <a:solidFill>
                <a:srgbClr val="000000"/>
              </a:solidFill>
              <a:ln w="9525">
                <a:noFill/>
                <a:miter lim="800000"/>
                <a:headEnd/>
                <a:tailEnd/>
              </a:ln>
            </p:spPr>
            <p:txBody>
              <a:bodyPr/>
              <a:lstStyle/>
              <a:p>
                <a:endParaRPr lang="en-US"/>
              </a:p>
            </p:txBody>
          </p:sp>
          <p:sp>
            <p:nvSpPr>
              <p:cNvPr id="2111" name="Rectangle 249"/>
              <p:cNvSpPr>
                <a:spLocks noChangeArrowheads="1"/>
              </p:cNvSpPr>
              <p:nvPr/>
            </p:nvSpPr>
            <p:spPr bwMode="auto">
              <a:xfrm>
                <a:off x="3724" y="1858"/>
                <a:ext cx="307" cy="6"/>
              </a:xfrm>
              <a:prstGeom prst="rect">
                <a:avLst/>
              </a:prstGeom>
              <a:solidFill>
                <a:srgbClr val="000000"/>
              </a:solidFill>
              <a:ln w="9525">
                <a:noFill/>
                <a:miter lim="800000"/>
                <a:headEnd/>
                <a:tailEnd/>
              </a:ln>
            </p:spPr>
            <p:txBody>
              <a:bodyPr/>
              <a:lstStyle/>
              <a:p>
                <a:endParaRPr lang="en-US"/>
              </a:p>
            </p:txBody>
          </p:sp>
          <p:sp>
            <p:nvSpPr>
              <p:cNvPr id="2112" name="Rectangle 250"/>
              <p:cNvSpPr>
                <a:spLocks noChangeArrowheads="1"/>
              </p:cNvSpPr>
              <p:nvPr/>
            </p:nvSpPr>
            <p:spPr bwMode="auto">
              <a:xfrm>
                <a:off x="4031" y="1858"/>
                <a:ext cx="6" cy="6"/>
              </a:xfrm>
              <a:prstGeom prst="rect">
                <a:avLst/>
              </a:prstGeom>
              <a:solidFill>
                <a:srgbClr val="000000"/>
              </a:solidFill>
              <a:ln w="9525">
                <a:noFill/>
                <a:miter lim="800000"/>
                <a:headEnd/>
                <a:tailEnd/>
              </a:ln>
            </p:spPr>
            <p:txBody>
              <a:bodyPr/>
              <a:lstStyle/>
              <a:p>
                <a:endParaRPr lang="en-US"/>
              </a:p>
            </p:txBody>
          </p:sp>
          <p:sp>
            <p:nvSpPr>
              <p:cNvPr id="2113" name="Rectangle 251"/>
              <p:cNvSpPr>
                <a:spLocks noChangeArrowheads="1"/>
              </p:cNvSpPr>
              <p:nvPr/>
            </p:nvSpPr>
            <p:spPr bwMode="auto">
              <a:xfrm>
                <a:off x="4037" y="1858"/>
                <a:ext cx="308" cy="6"/>
              </a:xfrm>
              <a:prstGeom prst="rect">
                <a:avLst/>
              </a:prstGeom>
              <a:solidFill>
                <a:srgbClr val="000000"/>
              </a:solidFill>
              <a:ln w="9525">
                <a:noFill/>
                <a:miter lim="800000"/>
                <a:headEnd/>
                <a:tailEnd/>
              </a:ln>
            </p:spPr>
            <p:txBody>
              <a:bodyPr/>
              <a:lstStyle/>
              <a:p>
                <a:endParaRPr lang="en-US"/>
              </a:p>
            </p:txBody>
          </p:sp>
          <p:sp>
            <p:nvSpPr>
              <p:cNvPr id="2114" name="Rectangle 252"/>
              <p:cNvSpPr>
                <a:spLocks noChangeArrowheads="1"/>
              </p:cNvSpPr>
              <p:nvPr/>
            </p:nvSpPr>
            <p:spPr bwMode="auto">
              <a:xfrm>
                <a:off x="4345" y="1858"/>
                <a:ext cx="6" cy="6"/>
              </a:xfrm>
              <a:prstGeom prst="rect">
                <a:avLst/>
              </a:prstGeom>
              <a:solidFill>
                <a:srgbClr val="000000"/>
              </a:solidFill>
              <a:ln w="9525">
                <a:noFill/>
                <a:miter lim="800000"/>
                <a:headEnd/>
                <a:tailEnd/>
              </a:ln>
            </p:spPr>
            <p:txBody>
              <a:bodyPr/>
              <a:lstStyle/>
              <a:p>
                <a:endParaRPr lang="en-US"/>
              </a:p>
            </p:txBody>
          </p:sp>
          <p:sp>
            <p:nvSpPr>
              <p:cNvPr id="2115" name="Rectangle 253"/>
              <p:cNvSpPr>
                <a:spLocks noChangeArrowheads="1"/>
              </p:cNvSpPr>
              <p:nvPr/>
            </p:nvSpPr>
            <p:spPr bwMode="auto">
              <a:xfrm>
                <a:off x="4351" y="1858"/>
                <a:ext cx="307" cy="6"/>
              </a:xfrm>
              <a:prstGeom prst="rect">
                <a:avLst/>
              </a:prstGeom>
              <a:solidFill>
                <a:srgbClr val="000000"/>
              </a:solidFill>
              <a:ln w="9525">
                <a:noFill/>
                <a:miter lim="800000"/>
                <a:headEnd/>
                <a:tailEnd/>
              </a:ln>
            </p:spPr>
            <p:txBody>
              <a:bodyPr/>
              <a:lstStyle/>
              <a:p>
                <a:endParaRPr lang="en-US"/>
              </a:p>
            </p:txBody>
          </p:sp>
          <p:sp>
            <p:nvSpPr>
              <p:cNvPr id="2116" name="Rectangle 254"/>
              <p:cNvSpPr>
                <a:spLocks noChangeArrowheads="1"/>
              </p:cNvSpPr>
              <p:nvPr/>
            </p:nvSpPr>
            <p:spPr bwMode="auto">
              <a:xfrm>
                <a:off x="4658" y="1858"/>
                <a:ext cx="7" cy="6"/>
              </a:xfrm>
              <a:prstGeom prst="rect">
                <a:avLst/>
              </a:prstGeom>
              <a:solidFill>
                <a:srgbClr val="000000"/>
              </a:solidFill>
              <a:ln w="9525">
                <a:noFill/>
                <a:miter lim="800000"/>
                <a:headEnd/>
                <a:tailEnd/>
              </a:ln>
            </p:spPr>
            <p:txBody>
              <a:bodyPr/>
              <a:lstStyle/>
              <a:p>
                <a:endParaRPr lang="en-US"/>
              </a:p>
            </p:txBody>
          </p:sp>
          <p:sp>
            <p:nvSpPr>
              <p:cNvPr id="2117" name="Rectangle 255"/>
              <p:cNvSpPr>
                <a:spLocks noChangeArrowheads="1"/>
              </p:cNvSpPr>
              <p:nvPr/>
            </p:nvSpPr>
            <p:spPr bwMode="auto">
              <a:xfrm>
                <a:off x="4665" y="1858"/>
                <a:ext cx="307" cy="6"/>
              </a:xfrm>
              <a:prstGeom prst="rect">
                <a:avLst/>
              </a:prstGeom>
              <a:solidFill>
                <a:srgbClr val="000000"/>
              </a:solidFill>
              <a:ln w="9525">
                <a:noFill/>
                <a:miter lim="800000"/>
                <a:headEnd/>
                <a:tailEnd/>
              </a:ln>
            </p:spPr>
            <p:txBody>
              <a:bodyPr/>
              <a:lstStyle/>
              <a:p>
                <a:endParaRPr lang="en-US"/>
              </a:p>
            </p:txBody>
          </p:sp>
          <p:sp>
            <p:nvSpPr>
              <p:cNvPr id="2118" name="Rectangle 256"/>
              <p:cNvSpPr>
                <a:spLocks noChangeArrowheads="1"/>
              </p:cNvSpPr>
              <p:nvPr/>
            </p:nvSpPr>
            <p:spPr bwMode="auto">
              <a:xfrm>
                <a:off x="4972" y="1858"/>
                <a:ext cx="6" cy="6"/>
              </a:xfrm>
              <a:prstGeom prst="rect">
                <a:avLst/>
              </a:prstGeom>
              <a:solidFill>
                <a:srgbClr val="000000"/>
              </a:solidFill>
              <a:ln w="9525">
                <a:noFill/>
                <a:miter lim="800000"/>
                <a:headEnd/>
                <a:tailEnd/>
              </a:ln>
            </p:spPr>
            <p:txBody>
              <a:bodyPr/>
              <a:lstStyle/>
              <a:p>
                <a:endParaRPr lang="en-US"/>
              </a:p>
            </p:txBody>
          </p:sp>
          <p:sp>
            <p:nvSpPr>
              <p:cNvPr id="2119" name="Rectangle 257"/>
              <p:cNvSpPr>
                <a:spLocks noChangeArrowheads="1"/>
              </p:cNvSpPr>
              <p:nvPr/>
            </p:nvSpPr>
            <p:spPr bwMode="auto">
              <a:xfrm>
                <a:off x="4978" y="1858"/>
                <a:ext cx="308" cy="6"/>
              </a:xfrm>
              <a:prstGeom prst="rect">
                <a:avLst/>
              </a:prstGeom>
              <a:solidFill>
                <a:srgbClr val="000000"/>
              </a:solidFill>
              <a:ln w="9525">
                <a:noFill/>
                <a:miter lim="800000"/>
                <a:headEnd/>
                <a:tailEnd/>
              </a:ln>
            </p:spPr>
            <p:txBody>
              <a:bodyPr/>
              <a:lstStyle/>
              <a:p>
                <a:endParaRPr lang="en-US"/>
              </a:p>
            </p:txBody>
          </p:sp>
          <p:sp>
            <p:nvSpPr>
              <p:cNvPr id="2120" name="Rectangle 258"/>
              <p:cNvSpPr>
                <a:spLocks noChangeArrowheads="1"/>
              </p:cNvSpPr>
              <p:nvPr/>
            </p:nvSpPr>
            <p:spPr bwMode="auto">
              <a:xfrm>
                <a:off x="5286" y="1858"/>
                <a:ext cx="6" cy="6"/>
              </a:xfrm>
              <a:prstGeom prst="rect">
                <a:avLst/>
              </a:prstGeom>
              <a:solidFill>
                <a:srgbClr val="000000"/>
              </a:solidFill>
              <a:ln w="9525">
                <a:noFill/>
                <a:miter lim="800000"/>
                <a:headEnd/>
                <a:tailEnd/>
              </a:ln>
            </p:spPr>
            <p:txBody>
              <a:bodyPr/>
              <a:lstStyle/>
              <a:p>
                <a:endParaRPr lang="en-US"/>
              </a:p>
            </p:txBody>
          </p:sp>
          <p:sp>
            <p:nvSpPr>
              <p:cNvPr id="2121" name="Rectangle 259"/>
              <p:cNvSpPr>
                <a:spLocks noChangeArrowheads="1"/>
              </p:cNvSpPr>
              <p:nvPr/>
            </p:nvSpPr>
            <p:spPr bwMode="auto">
              <a:xfrm>
                <a:off x="5292" y="1858"/>
                <a:ext cx="307" cy="6"/>
              </a:xfrm>
              <a:prstGeom prst="rect">
                <a:avLst/>
              </a:prstGeom>
              <a:solidFill>
                <a:srgbClr val="000000"/>
              </a:solidFill>
              <a:ln w="9525">
                <a:noFill/>
                <a:miter lim="800000"/>
                <a:headEnd/>
                <a:tailEnd/>
              </a:ln>
            </p:spPr>
            <p:txBody>
              <a:bodyPr/>
              <a:lstStyle/>
              <a:p>
                <a:endParaRPr lang="en-US"/>
              </a:p>
            </p:txBody>
          </p:sp>
          <p:sp>
            <p:nvSpPr>
              <p:cNvPr id="2122" name="Rectangle 260"/>
              <p:cNvSpPr>
                <a:spLocks noChangeArrowheads="1"/>
              </p:cNvSpPr>
              <p:nvPr/>
            </p:nvSpPr>
            <p:spPr bwMode="auto">
              <a:xfrm>
                <a:off x="5599" y="1858"/>
                <a:ext cx="6" cy="6"/>
              </a:xfrm>
              <a:prstGeom prst="rect">
                <a:avLst/>
              </a:prstGeom>
              <a:solidFill>
                <a:srgbClr val="000000"/>
              </a:solidFill>
              <a:ln w="9525">
                <a:noFill/>
                <a:miter lim="800000"/>
                <a:headEnd/>
                <a:tailEnd/>
              </a:ln>
            </p:spPr>
            <p:txBody>
              <a:bodyPr/>
              <a:lstStyle/>
              <a:p>
                <a:endParaRPr lang="en-US"/>
              </a:p>
            </p:txBody>
          </p:sp>
          <p:sp>
            <p:nvSpPr>
              <p:cNvPr id="2123" name="Rectangle 261"/>
              <p:cNvSpPr>
                <a:spLocks noChangeArrowheads="1"/>
              </p:cNvSpPr>
              <p:nvPr/>
            </p:nvSpPr>
            <p:spPr bwMode="auto">
              <a:xfrm>
                <a:off x="1019" y="1864"/>
                <a:ext cx="6" cy="148"/>
              </a:xfrm>
              <a:prstGeom prst="rect">
                <a:avLst/>
              </a:prstGeom>
              <a:solidFill>
                <a:srgbClr val="000000"/>
              </a:solidFill>
              <a:ln w="9525">
                <a:noFill/>
                <a:miter lim="800000"/>
                <a:headEnd/>
                <a:tailEnd/>
              </a:ln>
            </p:spPr>
            <p:txBody>
              <a:bodyPr/>
              <a:lstStyle/>
              <a:p>
                <a:endParaRPr lang="en-US"/>
              </a:p>
            </p:txBody>
          </p:sp>
          <p:sp>
            <p:nvSpPr>
              <p:cNvPr id="2124" name="Rectangle 262"/>
              <p:cNvSpPr>
                <a:spLocks noChangeArrowheads="1"/>
              </p:cNvSpPr>
              <p:nvPr/>
            </p:nvSpPr>
            <p:spPr bwMode="auto">
              <a:xfrm>
                <a:off x="1836" y="1864"/>
                <a:ext cx="7" cy="148"/>
              </a:xfrm>
              <a:prstGeom prst="rect">
                <a:avLst/>
              </a:prstGeom>
              <a:solidFill>
                <a:srgbClr val="000000"/>
              </a:solidFill>
              <a:ln w="9525">
                <a:noFill/>
                <a:miter lim="800000"/>
                <a:headEnd/>
                <a:tailEnd/>
              </a:ln>
            </p:spPr>
            <p:txBody>
              <a:bodyPr/>
              <a:lstStyle/>
              <a:p>
                <a:endParaRPr lang="en-US"/>
              </a:p>
            </p:txBody>
          </p:sp>
          <p:sp>
            <p:nvSpPr>
              <p:cNvPr id="2125" name="Rectangle 263"/>
              <p:cNvSpPr>
                <a:spLocks noChangeArrowheads="1"/>
              </p:cNvSpPr>
              <p:nvPr/>
            </p:nvSpPr>
            <p:spPr bwMode="auto">
              <a:xfrm>
                <a:off x="2150" y="1864"/>
                <a:ext cx="6" cy="148"/>
              </a:xfrm>
              <a:prstGeom prst="rect">
                <a:avLst/>
              </a:prstGeom>
              <a:solidFill>
                <a:srgbClr val="000000"/>
              </a:solidFill>
              <a:ln w="9525">
                <a:noFill/>
                <a:miter lim="800000"/>
                <a:headEnd/>
                <a:tailEnd/>
              </a:ln>
            </p:spPr>
            <p:txBody>
              <a:bodyPr/>
              <a:lstStyle/>
              <a:p>
                <a:endParaRPr lang="en-US"/>
              </a:p>
            </p:txBody>
          </p:sp>
          <p:sp>
            <p:nvSpPr>
              <p:cNvPr id="2126" name="Rectangle 264"/>
              <p:cNvSpPr>
                <a:spLocks noChangeArrowheads="1"/>
              </p:cNvSpPr>
              <p:nvPr/>
            </p:nvSpPr>
            <p:spPr bwMode="auto">
              <a:xfrm>
                <a:off x="2464" y="1864"/>
                <a:ext cx="6" cy="148"/>
              </a:xfrm>
              <a:prstGeom prst="rect">
                <a:avLst/>
              </a:prstGeom>
              <a:solidFill>
                <a:srgbClr val="000000"/>
              </a:solidFill>
              <a:ln w="9525">
                <a:noFill/>
                <a:miter lim="800000"/>
                <a:headEnd/>
                <a:tailEnd/>
              </a:ln>
            </p:spPr>
            <p:txBody>
              <a:bodyPr/>
              <a:lstStyle/>
              <a:p>
                <a:endParaRPr lang="en-US"/>
              </a:p>
            </p:txBody>
          </p:sp>
          <p:sp>
            <p:nvSpPr>
              <p:cNvPr id="2127" name="Rectangle 265"/>
              <p:cNvSpPr>
                <a:spLocks noChangeArrowheads="1"/>
              </p:cNvSpPr>
              <p:nvPr/>
            </p:nvSpPr>
            <p:spPr bwMode="auto">
              <a:xfrm>
                <a:off x="2777" y="1864"/>
                <a:ext cx="6" cy="148"/>
              </a:xfrm>
              <a:prstGeom prst="rect">
                <a:avLst/>
              </a:prstGeom>
              <a:solidFill>
                <a:srgbClr val="000000"/>
              </a:solidFill>
              <a:ln w="9525">
                <a:noFill/>
                <a:miter lim="800000"/>
                <a:headEnd/>
                <a:tailEnd/>
              </a:ln>
            </p:spPr>
            <p:txBody>
              <a:bodyPr/>
              <a:lstStyle/>
              <a:p>
                <a:endParaRPr lang="en-US"/>
              </a:p>
            </p:txBody>
          </p:sp>
          <p:sp>
            <p:nvSpPr>
              <p:cNvPr id="2128" name="Rectangle 266"/>
              <p:cNvSpPr>
                <a:spLocks noChangeArrowheads="1"/>
              </p:cNvSpPr>
              <p:nvPr/>
            </p:nvSpPr>
            <p:spPr bwMode="auto">
              <a:xfrm>
                <a:off x="3091" y="1864"/>
                <a:ext cx="6" cy="148"/>
              </a:xfrm>
              <a:prstGeom prst="rect">
                <a:avLst/>
              </a:prstGeom>
              <a:solidFill>
                <a:srgbClr val="000000"/>
              </a:solidFill>
              <a:ln w="9525">
                <a:noFill/>
                <a:miter lim="800000"/>
                <a:headEnd/>
                <a:tailEnd/>
              </a:ln>
            </p:spPr>
            <p:txBody>
              <a:bodyPr/>
              <a:lstStyle/>
              <a:p>
                <a:endParaRPr lang="en-US"/>
              </a:p>
            </p:txBody>
          </p:sp>
          <p:sp>
            <p:nvSpPr>
              <p:cNvPr id="2129" name="Rectangle 267"/>
              <p:cNvSpPr>
                <a:spLocks noChangeArrowheads="1"/>
              </p:cNvSpPr>
              <p:nvPr/>
            </p:nvSpPr>
            <p:spPr bwMode="auto">
              <a:xfrm>
                <a:off x="3404" y="1864"/>
                <a:ext cx="6" cy="148"/>
              </a:xfrm>
              <a:prstGeom prst="rect">
                <a:avLst/>
              </a:prstGeom>
              <a:solidFill>
                <a:srgbClr val="000000"/>
              </a:solidFill>
              <a:ln w="9525">
                <a:noFill/>
                <a:miter lim="800000"/>
                <a:headEnd/>
                <a:tailEnd/>
              </a:ln>
            </p:spPr>
            <p:txBody>
              <a:bodyPr/>
              <a:lstStyle/>
              <a:p>
                <a:endParaRPr lang="en-US"/>
              </a:p>
            </p:txBody>
          </p:sp>
          <p:sp>
            <p:nvSpPr>
              <p:cNvPr id="2130" name="Rectangle 268"/>
              <p:cNvSpPr>
                <a:spLocks noChangeArrowheads="1"/>
              </p:cNvSpPr>
              <p:nvPr/>
            </p:nvSpPr>
            <p:spPr bwMode="auto">
              <a:xfrm>
                <a:off x="3718" y="1864"/>
                <a:ext cx="6" cy="148"/>
              </a:xfrm>
              <a:prstGeom prst="rect">
                <a:avLst/>
              </a:prstGeom>
              <a:solidFill>
                <a:srgbClr val="000000"/>
              </a:solidFill>
              <a:ln w="9525">
                <a:noFill/>
                <a:miter lim="800000"/>
                <a:headEnd/>
                <a:tailEnd/>
              </a:ln>
            </p:spPr>
            <p:txBody>
              <a:bodyPr/>
              <a:lstStyle/>
              <a:p>
                <a:endParaRPr lang="en-US"/>
              </a:p>
            </p:txBody>
          </p:sp>
          <p:sp>
            <p:nvSpPr>
              <p:cNvPr id="2131" name="Rectangle 269"/>
              <p:cNvSpPr>
                <a:spLocks noChangeArrowheads="1"/>
              </p:cNvSpPr>
              <p:nvPr/>
            </p:nvSpPr>
            <p:spPr bwMode="auto">
              <a:xfrm>
                <a:off x="4031" y="1864"/>
                <a:ext cx="6" cy="148"/>
              </a:xfrm>
              <a:prstGeom prst="rect">
                <a:avLst/>
              </a:prstGeom>
              <a:solidFill>
                <a:srgbClr val="000000"/>
              </a:solidFill>
              <a:ln w="9525">
                <a:noFill/>
                <a:miter lim="800000"/>
                <a:headEnd/>
                <a:tailEnd/>
              </a:ln>
            </p:spPr>
            <p:txBody>
              <a:bodyPr/>
              <a:lstStyle/>
              <a:p>
                <a:endParaRPr lang="en-US"/>
              </a:p>
            </p:txBody>
          </p:sp>
          <p:sp>
            <p:nvSpPr>
              <p:cNvPr id="2132" name="Rectangle 270"/>
              <p:cNvSpPr>
                <a:spLocks noChangeArrowheads="1"/>
              </p:cNvSpPr>
              <p:nvPr/>
            </p:nvSpPr>
            <p:spPr bwMode="auto">
              <a:xfrm>
                <a:off x="4345" y="1864"/>
                <a:ext cx="6" cy="148"/>
              </a:xfrm>
              <a:prstGeom prst="rect">
                <a:avLst/>
              </a:prstGeom>
              <a:solidFill>
                <a:srgbClr val="000000"/>
              </a:solidFill>
              <a:ln w="9525">
                <a:noFill/>
                <a:miter lim="800000"/>
                <a:headEnd/>
                <a:tailEnd/>
              </a:ln>
            </p:spPr>
            <p:txBody>
              <a:bodyPr/>
              <a:lstStyle/>
              <a:p>
                <a:endParaRPr lang="en-US"/>
              </a:p>
            </p:txBody>
          </p:sp>
          <p:sp>
            <p:nvSpPr>
              <p:cNvPr id="2133" name="Rectangle 271"/>
              <p:cNvSpPr>
                <a:spLocks noChangeArrowheads="1"/>
              </p:cNvSpPr>
              <p:nvPr/>
            </p:nvSpPr>
            <p:spPr bwMode="auto">
              <a:xfrm>
                <a:off x="4658" y="1864"/>
                <a:ext cx="7" cy="148"/>
              </a:xfrm>
              <a:prstGeom prst="rect">
                <a:avLst/>
              </a:prstGeom>
              <a:solidFill>
                <a:srgbClr val="000000"/>
              </a:solidFill>
              <a:ln w="9525">
                <a:noFill/>
                <a:miter lim="800000"/>
                <a:headEnd/>
                <a:tailEnd/>
              </a:ln>
            </p:spPr>
            <p:txBody>
              <a:bodyPr/>
              <a:lstStyle/>
              <a:p>
                <a:endParaRPr lang="en-US"/>
              </a:p>
            </p:txBody>
          </p:sp>
          <p:sp>
            <p:nvSpPr>
              <p:cNvPr id="2134" name="Rectangle 272"/>
              <p:cNvSpPr>
                <a:spLocks noChangeArrowheads="1"/>
              </p:cNvSpPr>
              <p:nvPr/>
            </p:nvSpPr>
            <p:spPr bwMode="auto">
              <a:xfrm>
                <a:off x="4972" y="1864"/>
                <a:ext cx="6" cy="148"/>
              </a:xfrm>
              <a:prstGeom prst="rect">
                <a:avLst/>
              </a:prstGeom>
              <a:solidFill>
                <a:srgbClr val="000000"/>
              </a:solidFill>
              <a:ln w="9525">
                <a:noFill/>
                <a:miter lim="800000"/>
                <a:headEnd/>
                <a:tailEnd/>
              </a:ln>
            </p:spPr>
            <p:txBody>
              <a:bodyPr/>
              <a:lstStyle/>
              <a:p>
                <a:endParaRPr lang="en-US"/>
              </a:p>
            </p:txBody>
          </p:sp>
          <p:sp>
            <p:nvSpPr>
              <p:cNvPr id="2135" name="Rectangle 273"/>
              <p:cNvSpPr>
                <a:spLocks noChangeArrowheads="1"/>
              </p:cNvSpPr>
              <p:nvPr/>
            </p:nvSpPr>
            <p:spPr bwMode="auto">
              <a:xfrm>
                <a:off x="5286" y="1864"/>
                <a:ext cx="6" cy="148"/>
              </a:xfrm>
              <a:prstGeom prst="rect">
                <a:avLst/>
              </a:prstGeom>
              <a:solidFill>
                <a:srgbClr val="000000"/>
              </a:solidFill>
              <a:ln w="9525">
                <a:noFill/>
                <a:miter lim="800000"/>
                <a:headEnd/>
                <a:tailEnd/>
              </a:ln>
            </p:spPr>
            <p:txBody>
              <a:bodyPr/>
              <a:lstStyle/>
              <a:p>
                <a:endParaRPr lang="en-US"/>
              </a:p>
            </p:txBody>
          </p:sp>
          <p:sp>
            <p:nvSpPr>
              <p:cNvPr id="2136" name="Rectangle 274"/>
              <p:cNvSpPr>
                <a:spLocks noChangeArrowheads="1"/>
              </p:cNvSpPr>
              <p:nvPr/>
            </p:nvSpPr>
            <p:spPr bwMode="auto">
              <a:xfrm>
                <a:off x="5599" y="1864"/>
                <a:ext cx="6" cy="148"/>
              </a:xfrm>
              <a:prstGeom prst="rect">
                <a:avLst/>
              </a:prstGeom>
              <a:solidFill>
                <a:srgbClr val="000000"/>
              </a:solidFill>
              <a:ln w="9525">
                <a:noFill/>
                <a:miter lim="800000"/>
                <a:headEnd/>
                <a:tailEnd/>
              </a:ln>
            </p:spPr>
            <p:txBody>
              <a:bodyPr/>
              <a:lstStyle/>
              <a:p>
                <a:endParaRPr lang="en-US"/>
              </a:p>
            </p:txBody>
          </p:sp>
          <p:sp>
            <p:nvSpPr>
              <p:cNvPr id="2137" name="Rectangle 275"/>
              <p:cNvSpPr>
                <a:spLocks noChangeArrowheads="1"/>
              </p:cNvSpPr>
              <p:nvPr/>
            </p:nvSpPr>
            <p:spPr bwMode="auto">
              <a:xfrm>
                <a:off x="1025" y="2020"/>
                <a:ext cx="811" cy="149"/>
              </a:xfrm>
              <a:prstGeom prst="rect">
                <a:avLst/>
              </a:prstGeom>
              <a:solidFill>
                <a:srgbClr val="FFFF00"/>
              </a:solidFill>
              <a:ln w="9525">
                <a:noFill/>
                <a:miter lim="800000"/>
                <a:headEnd/>
                <a:tailEnd/>
              </a:ln>
            </p:spPr>
            <p:txBody>
              <a:bodyPr/>
              <a:lstStyle/>
              <a:p>
                <a:endParaRPr lang="en-US"/>
              </a:p>
            </p:txBody>
          </p:sp>
          <p:sp>
            <p:nvSpPr>
              <p:cNvPr id="2138" name="Rectangle 276"/>
              <p:cNvSpPr>
                <a:spLocks noChangeArrowheads="1"/>
              </p:cNvSpPr>
              <p:nvPr/>
            </p:nvSpPr>
            <p:spPr bwMode="auto">
              <a:xfrm>
                <a:off x="1041" y="2019"/>
                <a:ext cx="774" cy="157"/>
              </a:xfrm>
              <a:prstGeom prst="rect">
                <a:avLst/>
              </a:prstGeom>
              <a:noFill/>
              <a:ln w="9525">
                <a:noFill/>
                <a:miter lim="800000"/>
                <a:headEnd/>
                <a:tailEnd/>
              </a:ln>
            </p:spPr>
            <p:txBody>
              <a:bodyPr wrap="none" lIns="0" tIns="0" rIns="0" bIns="0">
                <a:spAutoFit/>
              </a:bodyPr>
              <a:lstStyle/>
              <a:p>
                <a:r>
                  <a:rPr lang="en-US" sz="1100" b="1">
                    <a:solidFill>
                      <a:srgbClr val="010000"/>
                    </a:solidFill>
                  </a:rPr>
                  <a:t>BASE FOUR</a:t>
                </a:r>
                <a:endParaRPr lang="en-US" sz="2000" b="1">
                  <a:solidFill>
                    <a:schemeClr val="accent2"/>
                  </a:solidFill>
                </a:endParaRPr>
              </a:p>
            </p:txBody>
          </p:sp>
          <p:sp>
            <p:nvSpPr>
              <p:cNvPr id="2139" name="Rectangle 277"/>
              <p:cNvSpPr>
                <a:spLocks noChangeArrowheads="1"/>
              </p:cNvSpPr>
              <p:nvPr/>
            </p:nvSpPr>
            <p:spPr bwMode="auto">
              <a:xfrm>
                <a:off x="1892"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2.69</a:t>
                </a:r>
                <a:endParaRPr lang="en-US" sz="2000" b="1">
                  <a:solidFill>
                    <a:srgbClr val="CC0000"/>
                  </a:solidFill>
                </a:endParaRPr>
              </a:p>
            </p:txBody>
          </p:sp>
          <p:sp>
            <p:nvSpPr>
              <p:cNvPr id="2140" name="Rectangle 278"/>
              <p:cNvSpPr>
                <a:spLocks noChangeArrowheads="1"/>
              </p:cNvSpPr>
              <p:nvPr/>
            </p:nvSpPr>
            <p:spPr bwMode="auto">
              <a:xfrm>
                <a:off x="2205" y="2019"/>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2.71</a:t>
                </a:r>
                <a:endParaRPr lang="en-US" sz="2000" b="1">
                  <a:solidFill>
                    <a:srgbClr val="CC0000"/>
                  </a:solidFill>
                </a:endParaRPr>
              </a:p>
            </p:txBody>
          </p:sp>
          <p:sp>
            <p:nvSpPr>
              <p:cNvPr id="2141" name="Rectangle 279"/>
              <p:cNvSpPr>
                <a:spLocks noChangeArrowheads="1"/>
              </p:cNvSpPr>
              <p:nvPr/>
            </p:nvSpPr>
            <p:spPr bwMode="auto">
              <a:xfrm>
                <a:off x="2517"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2.72</a:t>
                </a:r>
                <a:endParaRPr lang="en-US" sz="2000" b="1">
                  <a:solidFill>
                    <a:srgbClr val="CC0000"/>
                  </a:solidFill>
                </a:endParaRPr>
              </a:p>
            </p:txBody>
          </p:sp>
          <p:sp>
            <p:nvSpPr>
              <p:cNvPr id="2142" name="Rectangle 280"/>
              <p:cNvSpPr>
                <a:spLocks noChangeArrowheads="1"/>
              </p:cNvSpPr>
              <p:nvPr/>
            </p:nvSpPr>
            <p:spPr bwMode="auto">
              <a:xfrm>
                <a:off x="2834"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2.74</a:t>
                </a:r>
                <a:endParaRPr lang="en-US" sz="2000" b="1">
                  <a:solidFill>
                    <a:srgbClr val="CC0000"/>
                  </a:solidFill>
                </a:endParaRPr>
              </a:p>
            </p:txBody>
          </p:sp>
          <p:sp>
            <p:nvSpPr>
              <p:cNvPr id="2143" name="Rectangle 281"/>
              <p:cNvSpPr>
                <a:spLocks noChangeArrowheads="1"/>
              </p:cNvSpPr>
              <p:nvPr/>
            </p:nvSpPr>
            <p:spPr bwMode="auto">
              <a:xfrm>
                <a:off x="3145"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2.80</a:t>
                </a:r>
                <a:endParaRPr lang="en-US" sz="2000" b="1">
                  <a:solidFill>
                    <a:srgbClr val="CC0000"/>
                  </a:solidFill>
                </a:endParaRPr>
              </a:p>
            </p:txBody>
          </p:sp>
          <p:sp>
            <p:nvSpPr>
              <p:cNvPr id="2144" name="Rectangle 282"/>
              <p:cNvSpPr>
                <a:spLocks noChangeArrowheads="1"/>
              </p:cNvSpPr>
              <p:nvPr/>
            </p:nvSpPr>
            <p:spPr bwMode="auto">
              <a:xfrm>
                <a:off x="3461" y="2019"/>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2.95</a:t>
                </a:r>
                <a:endParaRPr lang="en-US" sz="2000" b="1">
                  <a:solidFill>
                    <a:srgbClr val="CC0000"/>
                  </a:solidFill>
                </a:endParaRPr>
              </a:p>
            </p:txBody>
          </p:sp>
          <p:sp>
            <p:nvSpPr>
              <p:cNvPr id="2145" name="Rectangle 283"/>
              <p:cNvSpPr>
                <a:spLocks noChangeArrowheads="1"/>
              </p:cNvSpPr>
              <p:nvPr/>
            </p:nvSpPr>
            <p:spPr bwMode="auto">
              <a:xfrm>
                <a:off x="3773"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3.11</a:t>
                </a:r>
                <a:endParaRPr lang="en-US" sz="2000" b="1">
                  <a:solidFill>
                    <a:srgbClr val="CC0000"/>
                  </a:solidFill>
                </a:endParaRPr>
              </a:p>
            </p:txBody>
          </p:sp>
          <p:sp>
            <p:nvSpPr>
              <p:cNvPr id="2146" name="Rectangle 284"/>
              <p:cNvSpPr>
                <a:spLocks noChangeArrowheads="1"/>
              </p:cNvSpPr>
              <p:nvPr/>
            </p:nvSpPr>
            <p:spPr bwMode="auto">
              <a:xfrm>
                <a:off x="4090"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3.21</a:t>
                </a:r>
                <a:endParaRPr lang="en-US" sz="2000" b="1">
                  <a:solidFill>
                    <a:srgbClr val="CC0000"/>
                  </a:solidFill>
                </a:endParaRPr>
              </a:p>
            </p:txBody>
          </p:sp>
          <p:sp>
            <p:nvSpPr>
              <p:cNvPr id="2147" name="Rectangle 285"/>
              <p:cNvSpPr>
                <a:spLocks noChangeArrowheads="1"/>
              </p:cNvSpPr>
              <p:nvPr/>
            </p:nvSpPr>
            <p:spPr bwMode="auto">
              <a:xfrm>
                <a:off x="4403" y="2019"/>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3.51</a:t>
                </a:r>
                <a:endParaRPr lang="en-US" sz="2000" b="1">
                  <a:solidFill>
                    <a:srgbClr val="CC0000"/>
                  </a:solidFill>
                </a:endParaRPr>
              </a:p>
            </p:txBody>
          </p:sp>
          <p:sp>
            <p:nvSpPr>
              <p:cNvPr id="2148" name="Rectangle 286"/>
              <p:cNvSpPr>
                <a:spLocks noChangeArrowheads="1"/>
              </p:cNvSpPr>
              <p:nvPr/>
            </p:nvSpPr>
            <p:spPr bwMode="auto">
              <a:xfrm>
                <a:off x="4712" y="2019"/>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3.72</a:t>
                </a:r>
                <a:endParaRPr lang="en-US" sz="2000" b="1">
                  <a:solidFill>
                    <a:srgbClr val="CC0000"/>
                  </a:solidFill>
                </a:endParaRPr>
              </a:p>
            </p:txBody>
          </p:sp>
          <p:sp>
            <p:nvSpPr>
              <p:cNvPr id="2149" name="Rectangle 287"/>
              <p:cNvSpPr>
                <a:spLocks noChangeArrowheads="1"/>
              </p:cNvSpPr>
              <p:nvPr/>
            </p:nvSpPr>
            <p:spPr bwMode="auto">
              <a:xfrm>
                <a:off x="5029" y="2019"/>
                <a:ext cx="255" cy="157"/>
              </a:xfrm>
              <a:prstGeom prst="rect">
                <a:avLst/>
              </a:prstGeom>
              <a:noFill/>
              <a:ln w="9525">
                <a:noFill/>
                <a:miter lim="800000"/>
                <a:headEnd/>
                <a:tailEnd/>
              </a:ln>
            </p:spPr>
            <p:txBody>
              <a:bodyPr wrap="none" lIns="0" tIns="0" rIns="0" bIns="0">
                <a:spAutoFit/>
              </a:bodyPr>
              <a:lstStyle/>
              <a:p>
                <a:r>
                  <a:rPr lang="en-US" sz="1100" b="1">
                    <a:solidFill>
                      <a:srgbClr val="010000"/>
                    </a:solidFill>
                  </a:rPr>
                  <a:t>3.90</a:t>
                </a:r>
                <a:endParaRPr lang="en-US" sz="2000" b="1">
                  <a:solidFill>
                    <a:schemeClr val="accent2"/>
                  </a:solidFill>
                </a:endParaRPr>
              </a:p>
            </p:txBody>
          </p:sp>
          <p:sp>
            <p:nvSpPr>
              <p:cNvPr id="2150" name="Rectangle 288"/>
              <p:cNvSpPr>
                <a:spLocks noChangeArrowheads="1"/>
              </p:cNvSpPr>
              <p:nvPr/>
            </p:nvSpPr>
            <p:spPr bwMode="auto">
              <a:xfrm>
                <a:off x="5342" y="2019"/>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4.10</a:t>
                </a:r>
                <a:endParaRPr lang="en-US" sz="2000" b="1">
                  <a:solidFill>
                    <a:srgbClr val="CC0000"/>
                  </a:solidFill>
                </a:endParaRPr>
              </a:p>
            </p:txBody>
          </p:sp>
          <p:sp>
            <p:nvSpPr>
              <p:cNvPr id="2151" name="Rectangle 289"/>
              <p:cNvSpPr>
                <a:spLocks noChangeArrowheads="1"/>
              </p:cNvSpPr>
              <p:nvPr/>
            </p:nvSpPr>
            <p:spPr bwMode="auto">
              <a:xfrm>
                <a:off x="1019" y="2014"/>
                <a:ext cx="6" cy="6"/>
              </a:xfrm>
              <a:prstGeom prst="rect">
                <a:avLst/>
              </a:prstGeom>
              <a:solidFill>
                <a:srgbClr val="000000"/>
              </a:solidFill>
              <a:ln w="9525">
                <a:noFill/>
                <a:miter lim="800000"/>
                <a:headEnd/>
                <a:tailEnd/>
              </a:ln>
            </p:spPr>
            <p:txBody>
              <a:bodyPr/>
              <a:lstStyle/>
              <a:p>
                <a:endParaRPr lang="en-US"/>
              </a:p>
            </p:txBody>
          </p:sp>
          <p:sp>
            <p:nvSpPr>
              <p:cNvPr id="2152" name="Rectangle 290"/>
              <p:cNvSpPr>
                <a:spLocks noChangeArrowheads="1"/>
              </p:cNvSpPr>
              <p:nvPr/>
            </p:nvSpPr>
            <p:spPr bwMode="auto">
              <a:xfrm>
                <a:off x="1025" y="2014"/>
                <a:ext cx="811" cy="6"/>
              </a:xfrm>
              <a:prstGeom prst="rect">
                <a:avLst/>
              </a:prstGeom>
              <a:solidFill>
                <a:srgbClr val="000000"/>
              </a:solidFill>
              <a:ln w="9525">
                <a:noFill/>
                <a:miter lim="800000"/>
                <a:headEnd/>
                <a:tailEnd/>
              </a:ln>
            </p:spPr>
            <p:txBody>
              <a:bodyPr/>
              <a:lstStyle/>
              <a:p>
                <a:endParaRPr lang="en-US"/>
              </a:p>
            </p:txBody>
          </p:sp>
          <p:sp>
            <p:nvSpPr>
              <p:cNvPr id="2153" name="Rectangle 291"/>
              <p:cNvSpPr>
                <a:spLocks noChangeArrowheads="1"/>
              </p:cNvSpPr>
              <p:nvPr/>
            </p:nvSpPr>
            <p:spPr bwMode="auto">
              <a:xfrm>
                <a:off x="1836" y="2014"/>
                <a:ext cx="7" cy="6"/>
              </a:xfrm>
              <a:prstGeom prst="rect">
                <a:avLst/>
              </a:prstGeom>
              <a:solidFill>
                <a:srgbClr val="000000"/>
              </a:solidFill>
              <a:ln w="9525">
                <a:noFill/>
                <a:miter lim="800000"/>
                <a:headEnd/>
                <a:tailEnd/>
              </a:ln>
            </p:spPr>
            <p:txBody>
              <a:bodyPr/>
              <a:lstStyle/>
              <a:p>
                <a:endParaRPr lang="en-US"/>
              </a:p>
            </p:txBody>
          </p:sp>
          <p:sp>
            <p:nvSpPr>
              <p:cNvPr id="2154" name="Rectangle 292"/>
              <p:cNvSpPr>
                <a:spLocks noChangeArrowheads="1"/>
              </p:cNvSpPr>
              <p:nvPr/>
            </p:nvSpPr>
            <p:spPr bwMode="auto">
              <a:xfrm>
                <a:off x="1843" y="2014"/>
                <a:ext cx="307" cy="6"/>
              </a:xfrm>
              <a:prstGeom prst="rect">
                <a:avLst/>
              </a:prstGeom>
              <a:solidFill>
                <a:srgbClr val="000000"/>
              </a:solidFill>
              <a:ln w="9525">
                <a:noFill/>
                <a:miter lim="800000"/>
                <a:headEnd/>
                <a:tailEnd/>
              </a:ln>
            </p:spPr>
            <p:txBody>
              <a:bodyPr/>
              <a:lstStyle/>
              <a:p>
                <a:endParaRPr lang="en-US"/>
              </a:p>
            </p:txBody>
          </p:sp>
          <p:sp>
            <p:nvSpPr>
              <p:cNvPr id="2155" name="Rectangle 293"/>
              <p:cNvSpPr>
                <a:spLocks noChangeArrowheads="1"/>
              </p:cNvSpPr>
              <p:nvPr/>
            </p:nvSpPr>
            <p:spPr bwMode="auto">
              <a:xfrm>
                <a:off x="2150" y="2014"/>
                <a:ext cx="6" cy="6"/>
              </a:xfrm>
              <a:prstGeom prst="rect">
                <a:avLst/>
              </a:prstGeom>
              <a:solidFill>
                <a:srgbClr val="000000"/>
              </a:solidFill>
              <a:ln w="9525">
                <a:noFill/>
                <a:miter lim="800000"/>
                <a:headEnd/>
                <a:tailEnd/>
              </a:ln>
            </p:spPr>
            <p:txBody>
              <a:bodyPr/>
              <a:lstStyle/>
              <a:p>
                <a:endParaRPr lang="en-US"/>
              </a:p>
            </p:txBody>
          </p:sp>
          <p:sp>
            <p:nvSpPr>
              <p:cNvPr id="2156" name="Rectangle 294"/>
              <p:cNvSpPr>
                <a:spLocks noChangeArrowheads="1"/>
              </p:cNvSpPr>
              <p:nvPr/>
            </p:nvSpPr>
            <p:spPr bwMode="auto">
              <a:xfrm>
                <a:off x="2156" y="2014"/>
                <a:ext cx="308" cy="6"/>
              </a:xfrm>
              <a:prstGeom prst="rect">
                <a:avLst/>
              </a:prstGeom>
              <a:solidFill>
                <a:srgbClr val="000000"/>
              </a:solidFill>
              <a:ln w="9525">
                <a:noFill/>
                <a:miter lim="800000"/>
                <a:headEnd/>
                <a:tailEnd/>
              </a:ln>
            </p:spPr>
            <p:txBody>
              <a:bodyPr/>
              <a:lstStyle/>
              <a:p>
                <a:endParaRPr lang="en-US"/>
              </a:p>
            </p:txBody>
          </p:sp>
          <p:sp>
            <p:nvSpPr>
              <p:cNvPr id="2157" name="Rectangle 295"/>
              <p:cNvSpPr>
                <a:spLocks noChangeArrowheads="1"/>
              </p:cNvSpPr>
              <p:nvPr/>
            </p:nvSpPr>
            <p:spPr bwMode="auto">
              <a:xfrm>
                <a:off x="2464" y="2014"/>
                <a:ext cx="6" cy="6"/>
              </a:xfrm>
              <a:prstGeom prst="rect">
                <a:avLst/>
              </a:prstGeom>
              <a:solidFill>
                <a:srgbClr val="000000"/>
              </a:solidFill>
              <a:ln w="9525">
                <a:noFill/>
                <a:miter lim="800000"/>
                <a:headEnd/>
                <a:tailEnd/>
              </a:ln>
            </p:spPr>
            <p:txBody>
              <a:bodyPr/>
              <a:lstStyle/>
              <a:p>
                <a:endParaRPr lang="en-US"/>
              </a:p>
            </p:txBody>
          </p:sp>
          <p:sp>
            <p:nvSpPr>
              <p:cNvPr id="2158" name="Rectangle 296"/>
              <p:cNvSpPr>
                <a:spLocks noChangeArrowheads="1"/>
              </p:cNvSpPr>
              <p:nvPr/>
            </p:nvSpPr>
            <p:spPr bwMode="auto">
              <a:xfrm>
                <a:off x="2470" y="2014"/>
                <a:ext cx="307" cy="6"/>
              </a:xfrm>
              <a:prstGeom prst="rect">
                <a:avLst/>
              </a:prstGeom>
              <a:solidFill>
                <a:srgbClr val="000000"/>
              </a:solidFill>
              <a:ln w="9525">
                <a:noFill/>
                <a:miter lim="800000"/>
                <a:headEnd/>
                <a:tailEnd/>
              </a:ln>
            </p:spPr>
            <p:txBody>
              <a:bodyPr/>
              <a:lstStyle/>
              <a:p>
                <a:endParaRPr lang="en-US"/>
              </a:p>
            </p:txBody>
          </p:sp>
          <p:sp>
            <p:nvSpPr>
              <p:cNvPr id="2159" name="Rectangle 297"/>
              <p:cNvSpPr>
                <a:spLocks noChangeArrowheads="1"/>
              </p:cNvSpPr>
              <p:nvPr/>
            </p:nvSpPr>
            <p:spPr bwMode="auto">
              <a:xfrm>
                <a:off x="2777" y="2014"/>
                <a:ext cx="6" cy="6"/>
              </a:xfrm>
              <a:prstGeom prst="rect">
                <a:avLst/>
              </a:prstGeom>
              <a:solidFill>
                <a:srgbClr val="000000"/>
              </a:solidFill>
              <a:ln w="9525">
                <a:noFill/>
                <a:miter lim="800000"/>
                <a:headEnd/>
                <a:tailEnd/>
              </a:ln>
            </p:spPr>
            <p:txBody>
              <a:bodyPr/>
              <a:lstStyle/>
              <a:p>
                <a:endParaRPr lang="en-US"/>
              </a:p>
            </p:txBody>
          </p:sp>
          <p:sp>
            <p:nvSpPr>
              <p:cNvPr id="2160" name="Rectangle 298"/>
              <p:cNvSpPr>
                <a:spLocks noChangeArrowheads="1"/>
              </p:cNvSpPr>
              <p:nvPr/>
            </p:nvSpPr>
            <p:spPr bwMode="auto">
              <a:xfrm>
                <a:off x="2783" y="2014"/>
                <a:ext cx="308" cy="6"/>
              </a:xfrm>
              <a:prstGeom prst="rect">
                <a:avLst/>
              </a:prstGeom>
              <a:solidFill>
                <a:srgbClr val="000000"/>
              </a:solidFill>
              <a:ln w="9525">
                <a:noFill/>
                <a:miter lim="800000"/>
                <a:headEnd/>
                <a:tailEnd/>
              </a:ln>
            </p:spPr>
            <p:txBody>
              <a:bodyPr/>
              <a:lstStyle/>
              <a:p>
                <a:endParaRPr lang="en-US"/>
              </a:p>
            </p:txBody>
          </p:sp>
          <p:sp>
            <p:nvSpPr>
              <p:cNvPr id="2161" name="Rectangle 299"/>
              <p:cNvSpPr>
                <a:spLocks noChangeArrowheads="1"/>
              </p:cNvSpPr>
              <p:nvPr/>
            </p:nvSpPr>
            <p:spPr bwMode="auto">
              <a:xfrm>
                <a:off x="3091" y="2014"/>
                <a:ext cx="6" cy="6"/>
              </a:xfrm>
              <a:prstGeom prst="rect">
                <a:avLst/>
              </a:prstGeom>
              <a:solidFill>
                <a:srgbClr val="000000"/>
              </a:solidFill>
              <a:ln w="9525">
                <a:noFill/>
                <a:miter lim="800000"/>
                <a:headEnd/>
                <a:tailEnd/>
              </a:ln>
            </p:spPr>
            <p:txBody>
              <a:bodyPr/>
              <a:lstStyle/>
              <a:p>
                <a:endParaRPr lang="en-US"/>
              </a:p>
            </p:txBody>
          </p:sp>
          <p:sp>
            <p:nvSpPr>
              <p:cNvPr id="2162" name="Rectangle 300"/>
              <p:cNvSpPr>
                <a:spLocks noChangeArrowheads="1"/>
              </p:cNvSpPr>
              <p:nvPr/>
            </p:nvSpPr>
            <p:spPr bwMode="auto">
              <a:xfrm>
                <a:off x="3097" y="2014"/>
                <a:ext cx="307" cy="6"/>
              </a:xfrm>
              <a:prstGeom prst="rect">
                <a:avLst/>
              </a:prstGeom>
              <a:solidFill>
                <a:srgbClr val="000000"/>
              </a:solidFill>
              <a:ln w="9525">
                <a:noFill/>
                <a:miter lim="800000"/>
                <a:headEnd/>
                <a:tailEnd/>
              </a:ln>
            </p:spPr>
            <p:txBody>
              <a:bodyPr/>
              <a:lstStyle/>
              <a:p>
                <a:endParaRPr lang="en-US"/>
              </a:p>
            </p:txBody>
          </p:sp>
          <p:sp>
            <p:nvSpPr>
              <p:cNvPr id="2163" name="Rectangle 301"/>
              <p:cNvSpPr>
                <a:spLocks noChangeArrowheads="1"/>
              </p:cNvSpPr>
              <p:nvPr/>
            </p:nvSpPr>
            <p:spPr bwMode="auto">
              <a:xfrm>
                <a:off x="3404" y="2014"/>
                <a:ext cx="6" cy="6"/>
              </a:xfrm>
              <a:prstGeom prst="rect">
                <a:avLst/>
              </a:prstGeom>
              <a:solidFill>
                <a:srgbClr val="000000"/>
              </a:solidFill>
              <a:ln w="9525">
                <a:noFill/>
                <a:miter lim="800000"/>
                <a:headEnd/>
                <a:tailEnd/>
              </a:ln>
            </p:spPr>
            <p:txBody>
              <a:bodyPr/>
              <a:lstStyle/>
              <a:p>
                <a:endParaRPr lang="en-US"/>
              </a:p>
            </p:txBody>
          </p:sp>
          <p:sp>
            <p:nvSpPr>
              <p:cNvPr id="2164" name="Rectangle 302"/>
              <p:cNvSpPr>
                <a:spLocks noChangeArrowheads="1"/>
              </p:cNvSpPr>
              <p:nvPr/>
            </p:nvSpPr>
            <p:spPr bwMode="auto">
              <a:xfrm>
                <a:off x="3410" y="2014"/>
                <a:ext cx="308" cy="6"/>
              </a:xfrm>
              <a:prstGeom prst="rect">
                <a:avLst/>
              </a:prstGeom>
              <a:solidFill>
                <a:srgbClr val="000000"/>
              </a:solidFill>
              <a:ln w="9525">
                <a:noFill/>
                <a:miter lim="800000"/>
                <a:headEnd/>
                <a:tailEnd/>
              </a:ln>
            </p:spPr>
            <p:txBody>
              <a:bodyPr/>
              <a:lstStyle/>
              <a:p>
                <a:endParaRPr lang="en-US"/>
              </a:p>
            </p:txBody>
          </p:sp>
          <p:sp>
            <p:nvSpPr>
              <p:cNvPr id="2165" name="Rectangle 303"/>
              <p:cNvSpPr>
                <a:spLocks noChangeArrowheads="1"/>
              </p:cNvSpPr>
              <p:nvPr/>
            </p:nvSpPr>
            <p:spPr bwMode="auto">
              <a:xfrm>
                <a:off x="3718" y="2014"/>
                <a:ext cx="6" cy="6"/>
              </a:xfrm>
              <a:prstGeom prst="rect">
                <a:avLst/>
              </a:prstGeom>
              <a:solidFill>
                <a:srgbClr val="000000"/>
              </a:solidFill>
              <a:ln w="9525">
                <a:noFill/>
                <a:miter lim="800000"/>
                <a:headEnd/>
                <a:tailEnd/>
              </a:ln>
            </p:spPr>
            <p:txBody>
              <a:bodyPr/>
              <a:lstStyle/>
              <a:p>
                <a:endParaRPr lang="en-US"/>
              </a:p>
            </p:txBody>
          </p:sp>
          <p:sp>
            <p:nvSpPr>
              <p:cNvPr id="2166" name="Rectangle 304"/>
              <p:cNvSpPr>
                <a:spLocks noChangeArrowheads="1"/>
              </p:cNvSpPr>
              <p:nvPr/>
            </p:nvSpPr>
            <p:spPr bwMode="auto">
              <a:xfrm>
                <a:off x="3724" y="2014"/>
                <a:ext cx="307" cy="6"/>
              </a:xfrm>
              <a:prstGeom prst="rect">
                <a:avLst/>
              </a:prstGeom>
              <a:solidFill>
                <a:srgbClr val="000000"/>
              </a:solidFill>
              <a:ln w="9525">
                <a:noFill/>
                <a:miter lim="800000"/>
                <a:headEnd/>
                <a:tailEnd/>
              </a:ln>
            </p:spPr>
            <p:txBody>
              <a:bodyPr/>
              <a:lstStyle/>
              <a:p>
                <a:endParaRPr lang="en-US"/>
              </a:p>
            </p:txBody>
          </p:sp>
          <p:sp>
            <p:nvSpPr>
              <p:cNvPr id="2167" name="Rectangle 305"/>
              <p:cNvSpPr>
                <a:spLocks noChangeArrowheads="1"/>
              </p:cNvSpPr>
              <p:nvPr/>
            </p:nvSpPr>
            <p:spPr bwMode="auto">
              <a:xfrm>
                <a:off x="4031" y="2014"/>
                <a:ext cx="6" cy="6"/>
              </a:xfrm>
              <a:prstGeom prst="rect">
                <a:avLst/>
              </a:prstGeom>
              <a:solidFill>
                <a:srgbClr val="000000"/>
              </a:solidFill>
              <a:ln w="9525">
                <a:noFill/>
                <a:miter lim="800000"/>
                <a:headEnd/>
                <a:tailEnd/>
              </a:ln>
            </p:spPr>
            <p:txBody>
              <a:bodyPr/>
              <a:lstStyle/>
              <a:p>
                <a:endParaRPr lang="en-US"/>
              </a:p>
            </p:txBody>
          </p:sp>
          <p:sp>
            <p:nvSpPr>
              <p:cNvPr id="2168" name="Rectangle 306"/>
              <p:cNvSpPr>
                <a:spLocks noChangeArrowheads="1"/>
              </p:cNvSpPr>
              <p:nvPr/>
            </p:nvSpPr>
            <p:spPr bwMode="auto">
              <a:xfrm>
                <a:off x="4037" y="2014"/>
                <a:ext cx="308" cy="6"/>
              </a:xfrm>
              <a:prstGeom prst="rect">
                <a:avLst/>
              </a:prstGeom>
              <a:solidFill>
                <a:srgbClr val="000000"/>
              </a:solidFill>
              <a:ln w="9525">
                <a:noFill/>
                <a:miter lim="800000"/>
                <a:headEnd/>
                <a:tailEnd/>
              </a:ln>
            </p:spPr>
            <p:txBody>
              <a:bodyPr/>
              <a:lstStyle/>
              <a:p>
                <a:endParaRPr lang="en-US"/>
              </a:p>
            </p:txBody>
          </p:sp>
          <p:sp>
            <p:nvSpPr>
              <p:cNvPr id="2169" name="Rectangle 307"/>
              <p:cNvSpPr>
                <a:spLocks noChangeArrowheads="1"/>
              </p:cNvSpPr>
              <p:nvPr/>
            </p:nvSpPr>
            <p:spPr bwMode="auto">
              <a:xfrm>
                <a:off x="4345" y="2014"/>
                <a:ext cx="6" cy="6"/>
              </a:xfrm>
              <a:prstGeom prst="rect">
                <a:avLst/>
              </a:prstGeom>
              <a:solidFill>
                <a:srgbClr val="000000"/>
              </a:solidFill>
              <a:ln w="9525">
                <a:noFill/>
                <a:miter lim="800000"/>
                <a:headEnd/>
                <a:tailEnd/>
              </a:ln>
            </p:spPr>
            <p:txBody>
              <a:bodyPr/>
              <a:lstStyle/>
              <a:p>
                <a:endParaRPr lang="en-US"/>
              </a:p>
            </p:txBody>
          </p:sp>
          <p:sp>
            <p:nvSpPr>
              <p:cNvPr id="2170" name="Rectangle 308"/>
              <p:cNvSpPr>
                <a:spLocks noChangeArrowheads="1"/>
              </p:cNvSpPr>
              <p:nvPr/>
            </p:nvSpPr>
            <p:spPr bwMode="auto">
              <a:xfrm>
                <a:off x="4351" y="2014"/>
                <a:ext cx="307" cy="6"/>
              </a:xfrm>
              <a:prstGeom prst="rect">
                <a:avLst/>
              </a:prstGeom>
              <a:solidFill>
                <a:srgbClr val="000000"/>
              </a:solidFill>
              <a:ln w="9525">
                <a:noFill/>
                <a:miter lim="800000"/>
                <a:headEnd/>
                <a:tailEnd/>
              </a:ln>
            </p:spPr>
            <p:txBody>
              <a:bodyPr/>
              <a:lstStyle/>
              <a:p>
                <a:endParaRPr lang="en-US"/>
              </a:p>
            </p:txBody>
          </p:sp>
          <p:sp>
            <p:nvSpPr>
              <p:cNvPr id="2171" name="Rectangle 309"/>
              <p:cNvSpPr>
                <a:spLocks noChangeArrowheads="1"/>
              </p:cNvSpPr>
              <p:nvPr/>
            </p:nvSpPr>
            <p:spPr bwMode="auto">
              <a:xfrm>
                <a:off x="4658" y="2014"/>
                <a:ext cx="7" cy="6"/>
              </a:xfrm>
              <a:prstGeom prst="rect">
                <a:avLst/>
              </a:prstGeom>
              <a:solidFill>
                <a:srgbClr val="000000"/>
              </a:solidFill>
              <a:ln w="9525">
                <a:noFill/>
                <a:miter lim="800000"/>
                <a:headEnd/>
                <a:tailEnd/>
              </a:ln>
            </p:spPr>
            <p:txBody>
              <a:bodyPr/>
              <a:lstStyle/>
              <a:p>
                <a:endParaRPr lang="en-US"/>
              </a:p>
            </p:txBody>
          </p:sp>
          <p:sp>
            <p:nvSpPr>
              <p:cNvPr id="2172" name="Rectangle 310"/>
              <p:cNvSpPr>
                <a:spLocks noChangeArrowheads="1"/>
              </p:cNvSpPr>
              <p:nvPr/>
            </p:nvSpPr>
            <p:spPr bwMode="auto">
              <a:xfrm>
                <a:off x="4665" y="2014"/>
                <a:ext cx="307" cy="6"/>
              </a:xfrm>
              <a:prstGeom prst="rect">
                <a:avLst/>
              </a:prstGeom>
              <a:solidFill>
                <a:srgbClr val="000000"/>
              </a:solidFill>
              <a:ln w="9525">
                <a:noFill/>
                <a:miter lim="800000"/>
                <a:headEnd/>
                <a:tailEnd/>
              </a:ln>
            </p:spPr>
            <p:txBody>
              <a:bodyPr/>
              <a:lstStyle/>
              <a:p>
                <a:endParaRPr lang="en-US"/>
              </a:p>
            </p:txBody>
          </p:sp>
          <p:sp>
            <p:nvSpPr>
              <p:cNvPr id="2173" name="Rectangle 311"/>
              <p:cNvSpPr>
                <a:spLocks noChangeArrowheads="1"/>
              </p:cNvSpPr>
              <p:nvPr/>
            </p:nvSpPr>
            <p:spPr bwMode="auto">
              <a:xfrm>
                <a:off x="4972" y="2014"/>
                <a:ext cx="6" cy="6"/>
              </a:xfrm>
              <a:prstGeom prst="rect">
                <a:avLst/>
              </a:prstGeom>
              <a:solidFill>
                <a:srgbClr val="000000"/>
              </a:solidFill>
              <a:ln w="9525">
                <a:noFill/>
                <a:miter lim="800000"/>
                <a:headEnd/>
                <a:tailEnd/>
              </a:ln>
            </p:spPr>
            <p:txBody>
              <a:bodyPr/>
              <a:lstStyle/>
              <a:p>
                <a:endParaRPr lang="en-US"/>
              </a:p>
            </p:txBody>
          </p:sp>
          <p:sp>
            <p:nvSpPr>
              <p:cNvPr id="2174" name="Rectangle 312"/>
              <p:cNvSpPr>
                <a:spLocks noChangeArrowheads="1"/>
              </p:cNvSpPr>
              <p:nvPr/>
            </p:nvSpPr>
            <p:spPr bwMode="auto">
              <a:xfrm>
                <a:off x="4978" y="2014"/>
                <a:ext cx="308" cy="6"/>
              </a:xfrm>
              <a:prstGeom prst="rect">
                <a:avLst/>
              </a:prstGeom>
              <a:solidFill>
                <a:srgbClr val="000000"/>
              </a:solidFill>
              <a:ln w="9525">
                <a:noFill/>
                <a:miter lim="800000"/>
                <a:headEnd/>
                <a:tailEnd/>
              </a:ln>
            </p:spPr>
            <p:txBody>
              <a:bodyPr/>
              <a:lstStyle/>
              <a:p>
                <a:endParaRPr lang="en-US"/>
              </a:p>
            </p:txBody>
          </p:sp>
          <p:sp>
            <p:nvSpPr>
              <p:cNvPr id="2175" name="Rectangle 313"/>
              <p:cNvSpPr>
                <a:spLocks noChangeArrowheads="1"/>
              </p:cNvSpPr>
              <p:nvPr/>
            </p:nvSpPr>
            <p:spPr bwMode="auto">
              <a:xfrm>
                <a:off x="5286" y="2014"/>
                <a:ext cx="6" cy="6"/>
              </a:xfrm>
              <a:prstGeom prst="rect">
                <a:avLst/>
              </a:prstGeom>
              <a:solidFill>
                <a:srgbClr val="000000"/>
              </a:solidFill>
              <a:ln w="9525">
                <a:noFill/>
                <a:miter lim="800000"/>
                <a:headEnd/>
                <a:tailEnd/>
              </a:ln>
            </p:spPr>
            <p:txBody>
              <a:bodyPr/>
              <a:lstStyle/>
              <a:p>
                <a:endParaRPr lang="en-US"/>
              </a:p>
            </p:txBody>
          </p:sp>
          <p:sp>
            <p:nvSpPr>
              <p:cNvPr id="2176" name="Rectangle 314"/>
              <p:cNvSpPr>
                <a:spLocks noChangeArrowheads="1"/>
              </p:cNvSpPr>
              <p:nvPr/>
            </p:nvSpPr>
            <p:spPr bwMode="auto">
              <a:xfrm>
                <a:off x="5292" y="2014"/>
                <a:ext cx="307" cy="6"/>
              </a:xfrm>
              <a:prstGeom prst="rect">
                <a:avLst/>
              </a:prstGeom>
              <a:solidFill>
                <a:srgbClr val="000000"/>
              </a:solidFill>
              <a:ln w="9525">
                <a:noFill/>
                <a:miter lim="800000"/>
                <a:headEnd/>
                <a:tailEnd/>
              </a:ln>
            </p:spPr>
            <p:txBody>
              <a:bodyPr/>
              <a:lstStyle/>
              <a:p>
                <a:endParaRPr lang="en-US"/>
              </a:p>
            </p:txBody>
          </p:sp>
          <p:sp>
            <p:nvSpPr>
              <p:cNvPr id="2177" name="Rectangle 315"/>
              <p:cNvSpPr>
                <a:spLocks noChangeArrowheads="1"/>
              </p:cNvSpPr>
              <p:nvPr/>
            </p:nvSpPr>
            <p:spPr bwMode="auto">
              <a:xfrm>
                <a:off x="5599" y="2014"/>
                <a:ext cx="6" cy="6"/>
              </a:xfrm>
              <a:prstGeom prst="rect">
                <a:avLst/>
              </a:prstGeom>
              <a:solidFill>
                <a:srgbClr val="000000"/>
              </a:solidFill>
              <a:ln w="9525">
                <a:noFill/>
                <a:miter lim="800000"/>
                <a:headEnd/>
                <a:tailEnd/>
              </a:ln>
            </p:spPr>
            <p:txBody>
              <a:bodyPr/>
              <a:lstStyle/>
              <a:p>
                <a:endParaRPr lang="en-US"/>
              </a:p>
            </p:txBody>
          </p:sp>
          <p:sp>
            <p:nvSpPr>
              <p:cNvPr id="2178" name="Rectangle 316"/>
              <p:cNvSpPr>
                <a:spLocks noChangeArrowheads="1"/>
              </p:cNvSpPr>
              <p:nvPr/>
            </p:nvSpPr>
            <p:spPr bwMode="auto">
              <a:xfrm>
                <a:off x="1019" y="2020"/>
                <a:ext cx="6" cy="149"/>
              </a:xfrm>
              <a:prstGeom prst="rect">
                <a:avLst/>
              </a:prstGeom>
              <a:solidFill>
                <a:srgbClr val="000000"/>
              </a:solidFill>
              <a:ln w="9525">
                <a:noFill/>
                <a:miter lim="800000"/>
                <a:headEnd/>
                <a:tailEnd/>
              </a:ln>
            </p:spPr>
            <p:txBody>
              <a:bodyPr/>
              <a:lstStyle/>
              <a:p>
                <a:endParaRPr lang="en-US"/>
              </a:p>
            </p:txBody>
          </p:sp>
          <p:sp>
            <p:nvSpPr>
              <p:cNvPr id="2179" name="Rectangle 317"/>
              <p:cNvSpPr>
                <a:spLocks noChangeArrowheads="1"/>
              </p:cNvSpPr>
              <p:nvPr/>
            </p:nvSpPr>
            <p:spPr bwMode="auto">
              <a:xfrm>
                <a:off x="1836" y="2020"/>
                <a:ext cx="7" cy="149"/>
              </a:xfrm>
              <a:prstGeom prst="rect">
                <a:avLst/>
              </a:prstGeom>
              <a:solidFill>
                <a:srgbClr val="000000"/>
              </a:solidFill>
              <a:ln w="9525">
                <a:noFill/>
                <a:miter lim="800000"/>
                <a:headEnd/>
                <a:tailEnd/>
              </a:ln>
            </p:spPr>
            <p:txBody>
              <a:bodyPr/>
              <a:lstStyle/>
              <a:p>
                <a:endParaRPr lang="en-US"/>
              </a:p>
            </p:txBody>
          </p:sp>
          <p:sp>
            <p:nvSpPr>
              <p:cNvPr id="2180" name="Rectangle 318"/>
              <p:cNvSpPr>
                <a:spLocks noChangeArrowheads="1"/>
              </p:cNvSpPr>
              <p:nvPr/>
            </p:nvSpPr>
            <p:spPr bwMode="auto">
              <a:xfrm>
                <a:off x="2150" y="2020"/>
                <a:ext cx="6" cy="149"/>
              </a:xfrm>
              <a:prstGeom prst="rect">
                <a:avLst/>
              </a:prstGeom>
              <a:solidFill>
                <a:srgbClr val="000000"/>
              </a:solidFill>
              <a:ln w="9525">
                <a:noFill/>
                <a:miter lim="800000"/>
                <a:headEnd/>
                <a:tailEnd/>
              </a:ln>
            </p:spPr>
            <p:txBody>
              <a:bodyPr/>
              <a:lstStyle/>
              <a:p>
                <a:endParaRPr lang="en-US"/>
              </a:p>
            </p:txBody>
          </p:sp>
          <p:sp>
            <p:nvSpPr>
              <p:cNvPr id="2181" name="Rectangle 319"/>
              <p:cNvSpPr>
                <a:spLocks noChangeArrowheads="1"/>
              </p:cNvSpPr>
              <p:nvPr/>
            </p:nvSpPr>
            <p:spPr bwMode="auto">
              <a:xfrm>
                <a:off x="2464" y="2020"/>
                <a:ext cx="6" cy="149"/>
              </a:xfrm>
              <a:prstGeom prst="rect">
                <a:avLst/>
              </a:prstGeom>
              <a:solidFill>
                <a:srgbClr val="000000"/>
              </a:solidFill>
              <a:ln w="9525">
                <a:noFill/>
                <a:miter lim="800000"/>
                <a:headEnd/>
                <a:tailEnd/>
              </a:ln>
            </p:spPr>
            <p:txBody>
              <a:bodyPr/>
              <a:lstStyle/>
              <a:p>
                <a:endParaRPr lang="en-US"/>
              </a:p>
            </p:txBody>
          </p:sp>
          <p:sp>
            <p:nvSpPr>
              <p:cNvPr id="2182" name="Rectangle 320"/>
              <p:cNvSpPr>
                <a:spLocks noChangeArrowheads="1"/>
              </p:cNvSpPr>
              <p:nvPr/>
            </p:nvSpPr>
            <p:spPr bwMode="auto">
              <a:xfrm>
                <a:off x="2777" y="2020"/>
                <a:ext cx="6" cy="149"/>
              </a:xfrm>
              <a:prstGeom prst="rect">
                <a:avLst/>
              </a:prstGeom>
              <a:solidFill>
                <a:srgbClr val="000000"/>
              </a:solidFill>
              <a:ln w="9525">
                <a:noFill/>
                <a:miter lim="800000"/>
                <a:headEnd/>
                <a:tailEnd/>
              </a:ln>
            </p:spPr>
            <p:txBody>
              <a:bodyPr/>
              <a:lstStyle/>
              <a:p>
                <a:endParaRPr lang="en-US"/>
              </a:p>
            </p:txBody>
          </p:sp>
          <p:sp>
            <p:nvSpPr>
              <p:cNvPr id="2183" name="Rectangle 321"/>
              <p:cNvSpPr>
                <a:spLocks noChangeArrowheads="1"/>
              </p:cNvSpPr>
              <p:nvPr/>
            </p:nvSpPr>
            <p:spPr bwMode="auto">
              <a:xfrm>
                <a:off x="3091" y="2020"/>
                <a:ext cx="6" cy="149"/>
              </a:xfrm>
              <a:prstGeom prst="rect">
                <a:avLst/>
              </a:prstGeom>
              <a:solidFill>
                <a:srgbClr val="000000"/>
              </a:solidFill>
              <a:ln w="9525">
                <a:noFill/>
                <a:miter lim="800000"/>
                <a:headEnd/>
                <a:tailEnd/>
              </a:ln>
            </p:spPr>
            <p:txBody>
              <a:bodyPr/>
              <a:lstStyle/>
              <a:p>
                <a:endParaRPr lang="en-US"/>
              </a:p>
            </p:txBody>
          </p:sp>
          <p:sp>
            <p:nvSpPr>
              <p:cNvPr id="2184" name="Rectangle 322"/>
              <p:cNvSpPr>
                <a:spLocks noChangeArrowheads="1"/>
              </p:cNvSpPr>
              <p:nvPr/>
            </p:nvSpPr>
            <p:spPr bwMode="auto">
              <a:xfrm>
                <a:off x="3404" y="2020"/>
                <a:ext cx="6" cy="149"/>
              </a:xfrm>
              <a:prstGeom prst="rect">
                <a:avLst/>
              </a:prstGeom>
              <a:solidFill>
                <a:srgbClr val="000000"/>
              </a:solidFill>
              <a:ln w="9525">
                <a:noFill/>
                <a:miter lim="800000"/>
                <a:headEnd/>
                <a:tailEnd/>
              </a:ln>
            </p:spPr>
            <p:txBody>
              <a:bodyPr/>
              <a:lstStyle/>
              <a:p>
                <a:endParaRPr lang="en-US"/>
              </a:p>
            </p:txBody>
          </p:sp>
          <p:sp>
            <p:nvSpPr>
              <p:cNvPr id="2185" name="Rectangle 323"/>
              <p:cNvSpPr>
                <a:spLocks noChangeArrowheads="1"/>
              </p:cNvSpPr>
              <p:nvPr/>
            </p:nvSpPr>
            <p:spPr bwMode="auto">
              <a:xfrm>
                <a:off x="3718" y="2020"/>
                <a:ext cx="6" cy="149"/>
              </a:xfrm>
              <a:prstGeom prst="rect">
                <a:avLst/>
              </a:prstGeom>
              <a:solidFill>
                <a:srgbClr val="000000"/>
              </a:solidFill>
              <a:ln w="9525">
                <a:noFill/>
                <a:miter lim="800000"/>
                <a:headEnd/>
                <a:tailEnd/>
              </a:ln>
            </p:spPr>
            <p:txBody>
              <a:bodyPr/>
              <a:lstStyle/>
              <a:p>
                <a:endParaRPr lang="en-US"/>
              </a:p>
            </p:txBody>
          </p:sp>
          <p:sp>
            <p:nvSpPr>
              <p:cNvPr id="2186" name="Rectangle 324"/>
              <p:cNvSpPr>
                <a:spLocks noChangeArrowheads="1"/>
              </p:cNvSpPr>
              <p:nvPr/>
            </p:nvSpPr>
            <p:spPr bwMode="auto">
              <a:xfrm>
                <a:off x="4031" y="2020"/>
                <a:ext cx="6" cy="149"/>
              </a:xfrm>
              <a:prstGeom prst="rect">
                <a:avLst/>
              </a:prstGeom>
              <a:solidFill>
                <a:srgbClr val="000000"/>
              </a:solidFill>
              <a:ln w="9525">
                <a:noFill/>
                <a:miter lim="800000"/>
                <a:headEnd/>
                <a:tailEnd/>
              </a:ln>
            </p:spPr>
            <p:txBody>
              <a:bodyPr/>
              <a:lstStyle/>
              <a:p>
                <a:endParaRPr lang="en-US"/>
              </a:p>
            </p:txBody>
          </p:sp>
          <p:sp>
            <p:nvSpPr>
              <p:cNvPr id="2187" name="Rectangle 325"/>
              <p:cNvSpPr>
                <a:spLocks noChangeArrowheads="1"/>
              </p:cNvSpPr>
              <p:nvPr/>
            </p:nvSpPr>
            <p:spPr bwMode="auto">
              <a:xfrm>
                <a:off x="4345" y="2020"/>
                <a:ext cx="6" cy="149"/>
              </a:xfrm>
              <a:prstGeom prst="rect">
                <a:avLst/>
              </a:prstGeom>
              <a:solidFill>
                <a:srgbClr val="000000"/>
              </a:solidFill>
              <a:ln w="9525">
                <a:noFill/>
                <a:miter lim="800000"/>
                <a:headEnd/>
                <a:tailEnd/>
              </a:ln>
            </p:spPr>
            <p:txBody>
              <a:bodyPr/>
              <a:lstStyle/>
              <a:p>
                <a:endParaRPr lang="en-US"/>
              </a:p>
            </p:txBody>
          </p:sp>
          <p:sp>
            <p:nvSpPr>
              <p:cNvPr id="2188" name="Rectangle 326"/>
              <p:cNvSpPr>
                <a:spLocks noChangeArrowheads="1"/>
              </p:cNvSpPr>
              <p:nvPr/>
            </p:nvSpPr>
            <p:spPr bwMode="auto">
              <a:xfrm>
                <a:off x="4658" y="2020"/>
                <a:ext cx="7" cy="149"/>
              </a:xfrm>
              <a:prstGeom prst="rect">
                <a:avLst/>
              </a:prstGeom>
              <a:solidFill>
                <a:srgbClr val="000000"/>
              </a:solidFill>
              <a:ln w="9525">
                <a:noFill/>
                <a:miter lim="800000"/>
                <a:headEnd/>
                <a:tailEnd/>
              </a:ln>
            </p:spPr>
            <p:txBody>
              <a:bodyPr/>
              <a:lstStyle/>
              <a:p>
                <a:endParaRPr lang="en-US"/>
              </a:p>
            </p:txBody>
          </p:sp>
          <p:sp>
            <p:nvSpPr>
              <p:cNvPr id="2189" name="Rectangle 327"/>
              <p:cNvSpPr>
                <a:spLocks noChangeArrowheads="1"/>
              </p:cNvSpPr>
              <p:nvPr/>
            </p:nvSpPr>
            <p:spPr bwMode="auto">
              <a:xfrm>
                <a:off x="4972" y="2020"/>
                <a:ext cx="6" cy="149"/>
              </a:xfrm>
              <a:prstGeom prst="rect">
                <a:avLst/>
              </a:prstGeom>
              <a:solidFill>
                <a:srgbClr val="000000"/>
              </a:solidFill>
              <a:ln w="9525">
                <a:noFill/>
                <a:miter lim="800000"/>
                <a:headEnd/>
                <a:tailEnd/>
              </a:ln>
            </p:spPr>
            <p:txBody>
              <a:bodyPr/>
              <a:lstStyle/>
              <a:p>
                <a:endParaRPr lang="en-US"/>
              </a:p>
            </p:txBody>
          </p:sp>
          <p:sp>
            <p:nvSpPr>
              <p:cNvPr id="2190" name="Rectangle 328"/>
              <p:cNvSpPr>
                <a:spLocks noChangeArrowheads="1"/>
              </p:cNvSpPr>
              <p:nvPr/>
            </p:nvSpPr>
            <p:spPr bwMode="auto">
              <a:xfrm>
                <a:off x="5286" y="2020"/>
                <a:ext cx="6" cy="149"/>
              </a:xfrm>
              <a:prstGeom prst="rect">
                <a:avLst/>
              </a:prstGeom>
              <a:solidFill>
                <a:srgbClr val="000000"/>
              </a:solidFill>
              <a:ln w="9525">
                <a:noFill/>
                <a:miter lim="800000"/>
                <a:headEnd/>
                <a:tailEnd/>
              </a:ln>
            </p:spPr>
            <p:txBody>
              <a:bodyPr/>
              <a:lstStyle/>
              <a:p>
                <a:endParaRPr lang="en-US"/>
              </a:p>
            </p:txBody>
          </p:sp>
          <p:sp>
            <p:nvSpPr>
              <p:cNvPr id="2191" name="Rectangle 329"/>
              <p:cNvSpPr>
                <a:spLocks noChangeArrowheads="1"/>
              </p:cNvSpPr>
              <p:nvPr/>
            </p:nvSpPr>
            <p:spPr bwMode="auto">
              <a:xfrm>
                <a:off x="5599" y="2020"/>
                <a:ext cx="6" cy="149"/>
              </a:xfrm>
              <a:prstGeom prst="rect">
                <a:avLst/>
              </a:prstGeom>
              <a:solidFill>
                <a:srgbClr val="000000"/>
              </a:solidFill>
              <a:ln w="9525">
                <a:noFill/>
                <a:miter lim="800000"/>
                <a:headEnd/>
                <a:tailEnd/>
              </a:ln>
            </p:spPr>
            <p:txBody>
              <a:bodyPr/>
              <a:lstStyle/>
              <a:p>
                <a:endParaRPr lang="en-US"/>
              </a:p>
            </p:txBody>
          </p:sp>
          <p:sp>
            <p:nvSpPr>
              <p:cNvPr id="2192" name="Rectangle 330"/>
              <p:cNvSpPr>
                <a:spLocks noChangeArrowheads="1"/>
              </p:cNvSpPr>
              <p:nvPr/>
            </p:nvSpPr>
            <p:spPr bwMode="auto">
              <a:xfrm>
                <a:off x="1025" y="2175"/>
                <a:ext cx="811" cy="148"/>
              </a:xfrm>
              <a:prstGeom prst="rect">
                <a:avLst/>
              </a:prstGeom>
              <a:solidFill>
                <a:srgbClr val="FFFF00"/>
              </a:solidFill>
              <a:ln w="9525">
                <a:noFill/>
                <a:miter lim="800000"/>
                <a:headEnd/>
                <a:tailEnd/>
              </a:ln>
            </p:spPr>
            <p:txBody>
              <a:bodyPr/>
              <a:lstStyle/>
              <a:p>
                <a:endParaRPr lang="en-US"/>
              </a:p>
            </p:txBody>
          </p:sp>
          <p:sp>
            <p:nvSpPr>
              <p:cNvPr id="2193" name="Rectangle 331"/>
              <p:cNvSpPr>
                <a:spLocks noChangeArrowheads="1"/>
              </p:cNvSpPr>
              <p:nvPr/>
            </p:nvSpPr>
            <p:spPr bwMode="auto">
              <a:xfrm>
                <a:off x="1041" y="2174"/>
                <a:ext cx="694" cy="157"/>
              </a:xfrm>
              <a:prstGeom prst="rect">
                <a:avLst/>
              </a:prstGeom>
              <a:noFill/>
              <a:ln w="9525">
                <a:noFill/>
                <a:miter lim="800000"/>
                <a:headEnd/>
                <a:tailEnd/>
              </a:ln>
            </p:spPr>
            <p:txBody>
              <a:bodyPr wrap="none" lIns="0" tIns="0" rIns="0" bIns="0">
                <a:spAutoFit/>
              </a:bodyPr>
              <a:lstStyle/>
              <a:p>
                <a:r>
                  <a:rPr lang="en-US" sz="1100" b="1">
                    <a:solidFill>
                      <a:srgbClr val="010000"/>
                    </a:solidFill>
                  </a:rPr>
                  <a:t>BASE FIVE</a:t>
                </a:r>
                <a:endParaRPr lang="en-US" sz="2000" b="1">
                  <a:solidFill>
                    <a:schemeClr val="accent2"/>
                  </a:solidFill>
                </a:endParaRPr>
              </a:p>
            </p:txBody>
          </p:sp>
          <p:sp>
            <p:nvSpPr>
              <p:cNvPr id="2194" name="Rectangle 332"/>
              <p:cNvSpPr>
                <a:spLocks noChangeArrowheads="1"/>
              </p:cNvSpPr>
              <p:nvPr/>
            </p:nvSpPr>
            <p:spPr bwMode="auto">
              <a:xfrm>
                <a:off x="1025" y="2323"/>
                <a:ext cx="811" cy="2"/>
              </a:xfrm>
              <a:prstGeom prst="rect">
                <a:avLst/>
              </a:prstGeom>
              <a:solidFill>
                <a:srgbClr val="FFFF00"/>
              </a:solidFill>
              <a:ln w="9525">
                <a:noFill/>
                <a:miter lim="800000"/>
                <a:headEnd/>
                <a:tailEnd/>
              </a:ln>
            </p:spPr>
            <p:txBody>
              <a:bodyPr/>
              <a:lstStyle/>
              <a:p>
                <a:endParaRPr lang="en-US"/>
              </a:p>
            </p:txBody>
          </p:sp>
          <p:sp>
            <p:nvSpPr>
              <p:cNvPr id="2195" name="Rectangle 333"/>
              <p:cNvSpPr>
                <a:spLocks noChangeArrowheads="1"/>
              </p:cNvSpPr>
              <p:nvPr/>
            </p:nvSpPr>
            <p:spPr bwMode="auto">
              <a:xfrm>
                <a:off x="1892" y="2174"/>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2.92</a:t>
                </a:r>
                <a:endParaRPr lang="en-US" sz="2000" b="1">
                  <a:solidFill>
                    <a:srgbClr val="CC0000"/>
                  </a:solidFill>
                </a:endParaRPr>
              </a:p>
            </p:txBody>
          </p:sp>
          <p:sp>
            <p:nvSpPr>
              <p:cNvPr id="2196" name="Rectangle 334"/>
              <p:cNvSpPr>
                <a:spLocks noChangeArrowheads="1"/>
              </p:cNvSpPr>
              <p:nvPr/>
            </p:nvSpPr>
            <p:spPr bwMode="auto">
              <a:xfrm>
                <a:off x="2205" y="2174"/>
                <a:ext cx="254" cy="157"/>
              </a:xfrm>
              <a:prstGeom prst="rect">
                <a:avLst/>
              </a:prstGeom>
              <a:noFill/>
              <a:ln w="9525">
                <a:noFill/>
                <a:miter lim="800000"/>
                <a:headEnd/>
                <a:tailEnd/>
              </a:ln>
            </p:spPr>
            <p:txBody>
              <a:bodyPr wrap="none" lIns="0" tIns="0" rIns="0" bIns="0">
                <a:spAutoFit/>
              </a:bodyPr>
              <a:lstStyle/>
              <a:p>
                <a:r>
                  <a:rPr lang="en-US" sz="1100" b="1">
                    <a:solidFill>
                      <a:srgbClr val="CC0000"/>
                    </a:solidFill>
                  </a:rPr>
                  <a:t>2.94</a:t>
                </a:r>
                <a:endParaRPr lang="en-US" sz="2000" b="1">
                  <a:solidFill>
                    <a:srgbClr val="CC0000"/>
                  </a:solidFill>
                </a:endParaRPr>
              </a:p>
            </p:txBody>
          </p:sp>
          <p:sp>
            <p:nvSpPr>
              <p:cNvPr id="2197" name="Rectangle 335"/>
              <p:cNvSpPr>
                <a:spLocks noChangeArrowheads="1"/>
              </p:cNvSpPr>
              <p:nvPr/>
            </p:nvSpPr>
            <p:spPr bwMode="auto">
              <a:xfrm>
                <a:off x="2517" y="2174"/>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2.97</a:t>
                </a:r>
                <a:endParaRPr lang="en-US" sz="2000" b="1">
                  <a:solidFill>
                    <a:srgbClr val="CC0000"/>
                  </a:solidFill>
                </a:endParaRPr>
              </a:p>
            </p:txBody>
          </p:sp>
          <p:sp>
            <p:nvSpPr>
              <p:cNvPr id="2198" name="Rectangle 336"/>
              <p:cNvSpPr>
                <a:spLocks noChangeArrowheads="1"/>
              </p:cNvSpPr>
              <p:nvPr/>
            </p:nvSpPr>
            <p:spPr bwMode="auto">
              <a:xfrm>
                <a:off x="2834" y="2174"/>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2.99</a:t>
                </a:r>
                <a:endParaRPr lang="en-US" sz="2000" b="1">
                  <a:solidFill>
                    <a:srgbClr val="CC0000"/>
                  </a:solidFill>
                </a:endParaRPr>
              </a:p>
            </p:txBody>
          </p:sp>
          <p:sp>
            <p:nvSpPr>
              <p:cNvPr id="2199" name="Rectangle 337"/>
              <p:cNvSpPr>
                <a:spLocks noChangeArrowheads="1"/>
              </p:cNvSpPr>
              <p:nvPr/>
            </p:nvSpPr>
            <p:spPr bwMode="auto">
              <a:xfrm>
                <a:off x="3145" y="2174"/>
                <a:ext cx="255" cy="157"/>
              </a:xfrm>
              <a:prstGeom prst="rect">
                <a:avLst/>
              </a:prstGeom>
              <a:noFill/>
              <a:ln w="9525">
                <a:noFill/>
                <a:miter lim="800000"/>
                <a:headEnd/>
                <a:tailEnd/>
              </a:ln>
            </p:spPr>
            <p:txBody>
              <a:bodyPr wrap="none" lIns="0" tIns="0" rIns="0" bIns="0">
                <a:spAutoFit/>
              </a:bodyPr>
              <a:lstStyle/>
              <a:p>
                <a:r>
                  <a:rPr lang="en-US" sz="1100" b="1">
                    <a:solidFill>
                      <a:srgbClr val="CC0000"/>
                    </a:solidFill>
                  </a:rPr>
                  <a:t>3.00</a:t>
                </a:r>
                <a:endParaRPr lang="en-US" sz="2000" b="1">
                  <a:solidFill>
                    <a:srgbClr val="CC0000"/>
                  </a:solidFill>
                </a:endParaRPr>
              </a:p>
            </p:txBody>
          </p:sp>
          <p:sp>
            <p:nvSpPr>
              <p:cNvPr id="2200" name="Rectangle 338"/>
              <p:cNvSpPr>
                <a:spLocks noChangeArrowheads="1"/>
              </p:cNvSpPr>
              <p:nvPr/>
            </p:nvSpPr>
            <p:spPr bwMode="auto">
              <a:xfrm>
                <a:off x="3461" y="2174"/>
                <a:ext cx="233" cy="142"/>
              </a:xfrm>
              <a:prstGeom prst="rect">
                <a:avLst/>
              </a:prstGeom>
              <a:noFill/>
              <a:ln w="9525">
                <a:noFill/>
                <a:miter lim="800000"/>
                <a:headEnd/>
                <a:tailEnd/>
              </a:ln>
            </p:spPr>
            <p:txBody>
              <a:bodyPr lIns="0" tIns="0" rIns="0" bIns="0">
                <a:spAutoFit/>
              </a:bodyPr>
              <a:lstStyle/>
              <a:p>
                <a:r>
                  <a:rPr lang="en-US" sz="1000" b="1">
                    <a:solidFill>
                      <a:srgbClr val="CC0000"/>
                    </a:solidFill>
                  </a:rPr>
                  <a:t>3.04</a:t>
                </a:r>
              </a:p>
            </p:txBody>
          </p:sp>
          <p:sp>
            <p:nvSpPr>
              <p:cNvPr id="2201" name="Rectangle 339"/>
              <p:cNvSpPr>
                <a:spLocks noChangeArrowheads="1"/>
              </p:cNvSpPr>
              <p:nvPr/>
            </p:nvSpPr>
            <p:spPr bwMode="auto">
              <a:xfrm>
                <a:off x="3773" y="2173"/>
                <a:ext cx="255" cy="158"/>
              </a:xfrm>
              <a:prstGeom prst="rect">
                <a:avLst/>
              </a:prstGeom>
              <a:noFill/>
              <a:ln w="9525">
                <a:noFill/>
                <a:miter lim="800000"/>
                <a:headEnd/>
                <a:tailEnd/>
              </a:ln>
            </p:spPr>
            <p:txBody>
              <a:bodyPr wrap="none" lIns="0" tIns="0" rIns="0" bIns="0">
                <a:spAutoFit/>
              </a:bodyPr>
              <a:lstStyle/>
              <a:p>
                <a:r>
                  <a:rPr lang="en-US" sz="1100" b="1">
                    <a:solidFill>
                      <a:srgbClr val="CC0000"/>
                    </a:solidFill>
                  </a:rPr>
                  <a:t>3.29</a:t>
                </a:r>
                <a:endParaRPr lang="en-US" sz="2000" b="1">
                  <a:solidFill>
                    <a:srgbClr val="CC0000"/>
                  </a:solidFill>
                </a:endParaRPr>
              </a:p>
            </p:txBody>
          </p:sp>
          <p:sp>
            <p:nvSpPr>
              <p:cNvPr id="2202" name="Rectangle 340"/>
              <p:cNvSpPr>
                <a:spLocks noChangeArrowheads="1"/>
              </p:cNvSpPr>
              <p:nvPr/>
            </p:nvSpPr>
            <p:spPr bwMode="auto">
              <a:xfrm>
                <a:off x="4090" y="2173"/>
                <a:ext cx="255" cy="158"/>
              </a:xfrm>
              <a:prstGeom prst="rect">
                <a:avLst/>
              </a:prstGeom>
              <a:noFill/>
              <a:ln w="9525">
                <a:noFill/>
                <a:miter lim="800000"/>
                <a:headEnd/>
                <a:tailEnd/>
              </a:ln>
            </p:spPr>
            <p:txBody>
              <a:bodyPr wrap="none" lIns="0" tIns="0" rIns="0" bIns="0">
                <a:spAutoFit/>
              </a:bodyPr>
              <a:lstStyle/>
              <a:p>
                <a:r>
                  <a:rPr lang="en-US" sz="1100" b="1">
                    <a:solidFill>
                      <a:srgbClr val="CC0000"/>
                    </a:solidFill>
                  </a:rPr>
                  <a:t>3.39</a:t>
                </a:r>
                <a:endParaRPr lang="en-US" sz="2000" b="1">
                  <a:solidFill>
                    <a:srgbClr val="CC0000"/>
                  </a:solidFill>
                </a:endParaRPr>
              </a:p>
            </p:txBody>
          </p:sp>
          <p:sp>
            <p:nvSpPr>
              <p:cNvPr id="2203" name="Rectangle 341"/>
              <p:cNvSpPr>
                <a:spLocks noChangeArrowheads="1"/>
              </p:cNvSpPr>
              <p:nvPr/>
            </p:nvSpPr>
            <p:spPr bwMode="auto">
              <a:xfrm>
                <a:off x="4403" y="2173"/>
                <a:ext cx="254" cy="158"/>
              </a:xfrm>
              <a:prstGeom prst="rect">
                <a:avLst/>
              </a:prstGeom>
              <a:noFill/>
              <a:ln w="9525">
                <a:noFill/>
                <a:miter lim="800000"/>
                <a:headEnd/>
                <a:tailEnd/>
              </a:ln>
            </p:spPr>
            <p:txBody>
              <a:bodyPr wrap="none" lIns="0" tIns="0" rIns="0" bIns="0">
                <a:spAutoFit/>
              </a:bodyPr>
              <a:lstStyle/>
              <a:p>
                <a:r>
                  <a:rPr lang="en-US" sz="1100" b="1">
                    <a:solidFill>
                      <a:srgbClr val="CC0000"/>
                    </a:solidFill>
                  </a:rPr>
                  <a:t>3.70</a:t>
                </a:r>
                <a:endParaRPr lang="en-US" sz="2000" b="1">
                  <a:solidFill>
                    <a:srgbClr val="CC0000"/>
                  </a:solidFill>
                </a:endParaRPr>
              </a:p>
            </p:txBody>
          </p:sp>
          <p:sp>
            <p:nvSpPr>
              <p:cNvPr id="2204" name="Rectangle 342"/>
              <p:cNvSpPr>
                <a:spLocks noChangeArrowheads="1"/>
              </p:cNvSpPr>
              <p:nvPr/>
            </p:nvSpPr>
            <p:spPr bwMode="auto">
              <a:xfrm>
                <a:off x="4712" y="2173"/>
                <a:ext cx="255" cy="158"/>
              </a:xfrm>
              <a:prstGeom prst="rect">
                <a:avLst/>
              </a:prstGeom>
              <a:noFill/>
              <a:ln w="9525">
                <a:noFill/>
                <a:miter lim="800000"/>
                <a:headEnd/>
                <a:tailEnd/>
              </a:ln>
            </p:spPr>
            <p:txBody>
              <a:bodyPr wrap="none" lIns="0" tIns="0" rIns="0" bIns="0">
                <a:spAutoFit/>
              </a:bodyPr>
              <a:lstStyle/>
              <a:p>
                <a:r>
                  <a:rPr lang="en-US" sz="1100" b="1">
                    <a:solidFill>
                      <a:srgbClr val="CC0000"/>
                    </a:solidFill>
                  </a:rPr>
                  <a:t>3.90</a:t>
                </a:r>
                <a:endParaRPr lang="en-US" sz="2000" b="1">
                  <a:solidFill>
                    <a:srgbClr val="CC0000"/>
                  </a:solidFill>
                </a:endParaRPr>
              </a:p>
            </p:txBody>
          </p:sp>
          <p:sp>
            <p:nvSpPr>
              <p:cNvPr id="2205" name="Rectangle 343"/>
              <p:cNvSpPr>
                <a:spLocks noChangeArrowheads="1"/>
              </p:cNvSpPr>
              <p:nvPr/>
            </p:nvSpPr>
            <p:spPr bwMode="auto">
              <a:xfrm>
                <a:off x="5029" y="2173"/>
                <a:ext cx="255" cy="158"/>
              </a:xfrm>
              <a:prstGeom prst="rect">
                <a:avLst/>
              </a:prstGeom>
              <a:noFill/>
              <a:ln w="9525">
                <a:noFill/>
                <a:miter lim="800000"/>
                <a:headEnd/>
                <a:tailEnd/>
              </a:ln>
            </p:spPr>
            <p:txBody>
              <a:bodyPr wrap="none" lIns="0" tIns="0" rIns="0" bIns="0">
                <a:spAutoFit/>
              </a:bodyPr>
              <a:lstStyle/>
              <a:p>
                <a:r>
                  <a:rPr lang="en-US" sz="1100" b="1">
                    <a:solidFill>
                      <a:srgbClr val="CC0000"/>
                    </a:solidFill>
                  </a:rPr>
                  <a:t>4.17</a:t>
                </a:r>
                <a:endParaRPr lang="en-US" sz="2000" b="1">
                  <a:solidFill>
                    <a:srgbClr val="CC0000"/>
                  </a:solidFill>
                </a:endParaRPr>
              </a:p>
            </p:txBody>
          </p:sp>
          <p:sp>
            <p:nvSpPr>
              <p:cNvPr id="2206" name="Rectangle 344"/>
              <p:cNvSpPr>
                <a:spLocks noChangeArrowheads="1"/>
              </p:cNvSpPr>
              <p:nvPr/>
            </p:nvSpPr>
            <p:spPr bwMode="auto">
              <a:xfrm>
                <a:off x="5342" y="2173"/>
                <a:ext cx="254" cy="158"/>
              </a:xfrm>
              <a:prstGeom prst="rect">
                <a:avLst/>
              </a:prstGeom>
              <a:noFill/>
              <a:ln w="9525">
                <a:noFill/>
                <a:miter lim="800000"/>
                <a:headEnd/>
                <a:tailEnd/>
              </a:ln>
            </p:spPr>
            <p:txBody>
              <a:bodyPr wrap="none" lIns="0" tIns="0" rIns="0" bIns="0">
                <a:spAutoFit/>
              </a:bodyPr>
              <a:lstStyle/>
              <a:p>
                <a:r>
                  <a:rPr lang="en-US" sz="1100" b="1">
                    <a:solidFill>
                      <a:srgbClr val="CC0000"/>
                    </a:solidFill>
                  </a:rPr>
                  <a:t>4.30</a:t>
                </a:r>
                <a:endParaRPr lang="en-US" sz="2000" b="1">
                  <a:solidFill>
                    <a:srgbClr val="CC0000"/>
                  </a:solidFill>
                </a:endParaRPr>
              </a:p>
            </p:txBody>
          </p:sp>
          <p:sp>
            <p:nvSpPr>
              <p:cNvPr id="2207" name="Rectangle 345"/>
              <p:cNvSpPr>
                <a:spLocks noChangeArrowheads="1"/>
              </p:cNvSpPr>
              <p:nvPr/>
            </p:nvSpPr>
            <p:spPr bwMode="auto">
              <a:xfrm>
                <a:off x="1019" y="2169"/>
                <a:ext cx="6" cy="6"/>
              </a:xfrm>
              <a:prstGeom prst="rect">
                <a:avLst/>
              </a:prstGeom>
              <a:solidFill>
                <a:srgbClr val="000000"/>
              </a:solidFill>
              <a:ln w="9525">
                <a:noFill/>
                <a:miter lim="800000"/>
                <a:headEnd/>
                <a:tailEnd/>
              </a:ln>
            </p:spPr>
            <p:txBody>
              <a:bodyPr/>
              <a:lstStyle/>
              <a:p>
                <a:endParaRPr lang="en-US"/>
              </a:p>
            </p:txBody>
          </p:sp>
          <p:sp>
            <p:nvSpPr>
              <p:cNvPr id="2208" name="Rectangle 346"/>
              <p:cNvSpPr>
                <a:spLocks noChangeArrowheads="1"/>
              </p:cNvSpPr>
              <p:nvPr/>
            </p:nvSpPr>
            <p:spPr bwMode="auto">
              <a:xfrm>
                <a:off x="1025" y="2169"/>
                <a:ext cx="811" cy="6"/>
              </a:xfrm>
              <a:prstGeom prst="rect">
                <a:avLst/>
              </a:prstGeom>
              <a:solidFill>
                <a:srgbClr val="000000"/>
              </a:solidFill>
              <a:ln w="9525">
                <a:noFill/>
                <a:miter lim="800000"/>
                <a:headEnd/>
                <a:tailEnd/>
              </a:ln>
            </p:spPr>
            <p:txBody>
              <a:bodyPr/>
              <a:lstStyle/>
              <a:p>
                <a:endParaRPr lang="en-US"/>
              </a:p>
            </p:txBody>
          </p:sp>
          <p:sp>
            <p:nvSpPr>
              <p:cNvPr id="2209" name="Rectangle 347"/>
              <p:cNvSpPr>
                <a:spLocks noChangeArrowheads="1"/>
              </p:cNvSpPr>
              <p:nvPr/>
            </p:nvSpPr>
            <p:spPr bwMode="auto">
              <a:xfrm>
                <a:off x="1836" y="2169"/>
                <a:ext cx="7" cy="6"/>
              </a:xfrm>
              <a:prstGeom prst="rect">
                <a:avLst/>
              </a:prstGeom>
              <a:solidFill>
                <a:srgbClr val="000000"/>
              </a:solidFill>
              <a:ln w="9525">
                <a:noFill/>
                <a:miter lim="800000"/>
                <a:headEnd/>
                <a:tailEnd/>
              </a:ln>
            </p:spPr>
            <p:txBody>
              <a:bodyPr/>
              <a:lstStyle/>
              <a:p>
                <a:endParaRPr lang="en-US"/>
              </a:p>
            </p:txBody>
          </p:sp>
          <p:sp>
            <p:nvSpPr>
              <p:cNvPr id="2210" name="Rectangle 348"/>
              <p:cNvSpPr>
                <a:spLocks noChangeArrowheads="1"/>
              </p:cNvSpPr>
              <p:nvPr/>
            </p:nvSpPr>
            <p:spPr bwMode="auto">
              <a:xfrm>
                <a:off x="1843" y="2169"/>
                <a:ext cx="307" cy="6"/>
              </a:xfrm>
              <a:prstGeom prst="rect">
                <a:avLst/>
              </a:prstGeom>
              <a:solidFill>
                <a:srgbClr val="000000"/>
              </a:solidFill>
              <a:ln w="9525">
                <a:noFill/>
                <a:miter lim="800000"/>
                <a:headEnd/>
                <a:tailEnd/>
              </a:ln>
            </p:spPr>
            <p:txBody>
              <a:bodyPr/>
              <a:lstStyle/>
              <a:p>
                <a:endParaRPr lang="en-US"/>
              </a:p>
            </p:txBody>
          </p:sp>
          <p:sp>
            <p:nvSpPr>
              <p:cNvPr id="2211" name="Rectangle 349"/>
              <p:cNvSpPr>
                <a:spLocks noChangeArrowheads="1"/>
              </p:cNvSpPr>
              <p:nvPr/>
            </p:nvSpPr>
            <p:spPr bwMode="auto">
              <a:xfrm>
                <a:off x="2150" y="2169"/>
                <a:ext cx="6" cy="6"/>
              </a:xfrm>
              <a:prstGeom prst="rect">
                <a:avLst/>
              </a:prstGeom>
              <a:solidFill>
                <a:srgbClr val="000000"/>
              </a:solidFill>
              <a:ln w="9525">
                <a:noFill/>
                <a:miter lim="800000"/>
                <a:headEnd/>
                <a:tailEnd/>
              </a:ln>
            </p:spPr>
            <p:txBody>
              <a:bodyPr/>
              <a:lstStyle/>
              <a:p>
                <a:endParaRPr lang="en-US"/>
              </a:p>
            </p:txBody>
          </p:sp>
          <p:sp>
            <p:nvSpPr>
              <p:cNvPr id="2212" name="Rectangle 350"/>
              <p:cNvSpPr>
                <a:spLocks noChangeArrowheads="1"/>
              </p:cNvSpPr>
              <p:nvPr/>
            </p:nvSpPr>
            <p:spPr bwMode="auto">
              <a:xfrm>
                <a:off x="2156" y="2169"/>
                <a:ext cx="308" cy="6"/>
              </a:xfrm>
              <a:prstGeom prst="rect">
                <a:avLst/>
              </a:prstGeom>
              <a:solidFill>
                <a:srgbClr val="000000"/>
              </a:solidFill>
              <a:ln w="9525">
                <a:noFill/>
                <a:miter lim="800000"/>
                <a:headEnd/>
                <a:tailEnd/>
              </a:ln>
            </p:spPr>
            <p:txBody>
              <a:bodyPr/>
              <a:lstStyle/>
              <a:p>
                <a:endParaRPr lang="en-US"/>
              </a:p>
            </p:txBody>
          </p:sp>
          <p:sp>
            <p:nvSpPr>
              <p:cNvPr id="2213" name="Rectangle 351"/>
              <p:cNvSpPr>
                <a:spLocks noChangeArrowheads="1"/>
              </p:cNvSpPr>
              <p:nvPr/>
            </p:nvSpPr>
            <p:spPr bwMode="auto">
              <a:xfrm>
                <a:off x="2464" y="2169"/>
                <a:ext cx="6" cy="6"/>
              </a:xfrm>
              <a:prstGeom prst="rect">
                <a:avLst/>
              </a:prstGeom>
              <a:solidFill>
                <a:srgbClr val="000000"/>
              </a:solidFill>
              <a:ln w="9525">
                <a:noFill/>
                <a:miter lim="800000"/>
                <a:headEnd/>
                <a:tailEnd/>
              </a:ln>
            </p:spPr>
            <p:txBody>
              <a:bodyPr/>
              <a:lstStyle/>
              <a:p>
                <a:endParaRPr lang="en-US"/>
              </a:p>
            </p:txBody>
          </p:sp>
          <p:sp>
            <p:nvSpPr>
              <p:cNvPr id="2214" name="Rectangle 352"/>
              <p:cNvSpPr>
                <a:spLocks noChangeArrowheads="1"/>
              </p:cNvSpPr>
              <p:nvPr/>
            </p:nvSpPr>
            <p:spPr bwMode="auto">
              <a:xfrm>
                <a:off x="2470" y="2169"/>
                <a:ext cx="307" cy="6"/>
              </a:xfrm>
              <a:prstGeom prst="rect">
                <a:avLst/>
              </a:prstGeom>
              <a:solidFill>
                <a:srgbClr val="000000"/>
              </a:solidFill>
              <a:ln w="9525">
                <a:noFill/>
                <a:miter lim="800000"/>
                <a:headEnd/>
                <a:tailEnd/>
              </a:ln>
            </p:spPr>
            <p:txBody>
              <a:bodyPr/>
              <a:lstStyle/>
              <a:p>
                <a:endParaRPr lang="en-US"/>
              </a:p>
            </p:txBody>
          </p:sp>
          <p:sp>
            <p:nvSpPr>
              <p:cNvPr id="2215" name="Rectangle 353"/>
              <p:cNvSpPr>
                <a:spLocks noChangeArrowheads="1"/>
              </p:cNvSpPr>
              <p:nvPr/>
            </p:nvSpPr>
            <p:spPr bwMode="auto">
              <a:xfrm>
                <a:off x="2777" y="2169"/>
                <a:ext cx="6" cy="6"/>
              </a:xfrm>
              <a:prstGeom prst="rect">
                <a:avLst/>
              </a:prstGeom>
              <a:solidFill>
                <a:srgbClr val="000000"/>
              </a:solidFill>
              <a:ln w="9525">
                <a:noFill/>
                <a:miter lim="800000"/>
                <a:headEnd/>
                <a:tailEnd/>
              </a:ln>
            </p:spPr>
            <p:txBody>
              <a:bodyPr/>
              <a:lstStyle/>
              <a:p>
                <a:endParaRPr lang="en-US"/>
              </a:p>
            </p:txBody>
          </p:sp>
          <p:sp>
            <p:nvSpPr>
              <p:cNvPr id="2216" name="Rectangle 354"/>
              <p:cNvSpPr>
                <a:spLocks noChangeArrowheads="1"/>
              </p:cNvSpPr>
              <p:nvPr/>
            </p:nvSpPr>
            <p:spPr bwMode="auto">
              <a:xfrm>
                <a:off x="2783" y="2169"/>
                <a:ext cx="308" cy="6"/>
              </a:xfrm>
              <a:prstGeom prst="rect">
                <a:avLst/>
              </a:prstGeom>
              <a:solidFill>
                <a:srgbClr val="000000"/>
              </a:solidFill>
              <a:ln w="9525">
                <a:noFill/>
                <a:miter lim="800000"/>
                <a:headEnd/>
                <a:tailEnd/>
              </a:ln>
            </p:spPr>
            <p:txBody>
              <a:bodyPr/>
              <a:lstStyle/>
              <a:p>
                <a:endParaRPr lang="en-US"/>
              </a:p>
            </p:txBody>
          </p:sp>
          <p:sp>
            <p:nvSpPr>
              <p:cNvPr id="2217" name="Rectangle 355"/>
              <p:cNvSpPr>
                <a:spLocks noChangeArrowheads="1"/>
              </p:cNvSpPr>
              <p:nvPr/>
            </p:nvSpPr>
            <p:spPr bwMode="auto">
              <a:xfrm>
                <a:off x="3091" y="2169"/>
                <a:ext cx="6" cy="6"/>
              </a:xfrm>
              <a:prstGeom prst="rect">
                <a:avLst/>
              </a:prstGeom>
              <a:solidFill>
                <a:srgbClr val="000000"/>
              </a:solidFill>
              <a:ln w="9525">
                <a:noFill/>
                <a:miter lim="800000"/>
                <a:headEnd/>
                <a:tailEnd/>
              </a:ln>
            </p:spPr>
            <p:txBody>
              <a:bodyPr/>
              <a:lstStyle/>
              <a:p>
                <a:endParaRPr lang="en-US"/>
              </a:p>
            </p:txBody>
          </p:sp>
          <p:sp>
            <p:nvSpPr>
              <p:cNvPr id="2218" name="Rectangle 356"/>
              <p:cNvSpPr>
                <a:spLocks noChangeArrowheads="1"/>
              </p:cNvSpPr>
              <p:nvPr/>
            </p:nvSpPr>
            <p:spPr bwMode="auto">
              <a:xfrm>
                <a:off x="3097" y="2169"/>
                <a:ext cx="307" cy="6"/>
              </a:xfrm>
              <a:prstGeom prst="rect">
                <a:avLst/>
              </a:prstGeom>
              <a:solidFill>
                <a:srgbClr val="000000"/>
              </a:solidFill>
              <a:ln w="9525">
                <a:noFill/>
                <a:miter lim="800000"/>
                <a:headEnd/>
                <a:tailEnd/>
              </a:ln>
            </p:spPr>
            <p:txBody>
              <a:bodyPr/>
              <a:lstStyle/>
              <a:p>
                <a:endParaRPr lang="en-US"/>
              </a:p>
            </p:txBody>
          </p:sp>
          <p:sp>
            <p:nvSpPr>
              <p:cNvPr id="2219" name="Rectangle 357"/>
              <p:cNvSpPr>
                <a:spLocks noChangeArrowheads="1"/>
              </p:cNvSpPr>
              <p:nvPr/>
            </p:nvSpPr>
            <p:spPr bwMode="auto">
              <a:xfrm>
                <a:off x="3404" y="2169"/>
                <a:ext cx="6" cy="6"/>
              </a:xfrm>
              <a:prstGeom prst="rect">
                <a:avLst/>
              </a:prstGeom>
              <a:solidFill>
                <a:srgbClr val="000000"/>
              </a:solidFill>
              <a:ln w="9525">
                <a:noFill/>
                <a:miter lim="800000"/>
                <a:headEnd/>
                <a:tailEnd/>
              </a:ln>
            </p:spPr>
            <p:txBody>
              <a:bodyPr/>
              <a:lstStyle/>
              <a:p>
                <a:endParaRPr lang="en-US"/>
              </a:p>
            </p:txBody>
          </p:sp>
          <p:sp>
            <p:nvSpPr>
              <p:cNvPr id="2220" name="Rectangle 358"/>
              <p:cNvSpPr>
                <a:spLocks noChangeArrowheads="1"/>
              </p:cNvSpPr>
              <p:nvPr/>
            </p:nvSpPr>
            <p:spPr bwMode="auto">
              <a:xfrm>
                <a:off x="3410" y="2169"/>
                <a:ext cx="308" cy="6"/>
              </a:xfrm>
              <a:prstGeom prst="rect">
                <a:avLst/>
              </a:prstGeom>
              <a:solidFill>
                <a:srgbClr val="000000"/>
              </a:solidFill>
              <a:ln w="9525">
                <a:noFill/>
                <a:miter lim="800000"/>
                <a:headEnd/>
                <a:tailEnd/>
              </a:ln>
            </p:spPr>
            <p:txBody>
              <a:bodyPr/>
              <a:lstStyle/>
              <a:p>
                <a:endParaRPr lang="en-US"/>
              </a:p>
            </p:txBody>
          </p:sp>
          <p:sp>
            <p:nvSpPr>
              <p:cNvPr id="2221" name="Rectangle 359"/>
              <p:cNvSpPr>
                <a:spLocks noChangeArrowheads="1"/>
              </p:cNvSpPr>
              <p:nvPr/>
            </p:nvSpPr>
            <p:spPr bwMode="auto">
              <a:xfrm>
                <a:off x="3718" y="2169"/>
                <a:ext cx="6" cy="6"/>
              </a:xfrm>
              <a:prstGeom prst="rect">
                <a:avLst/>
              </a:prstGeom>
              <a:solidFill>
                <a:srgbClr val="000000"/>
              </a:solidFill>
              <a:ln w="9525">
                <a:noFill/>
                <a:miter lim="800000"/>
                <a:headEnd/>
                <a:tailEnd/>
              </a:ln>
            </p:spPr>
            <p:txBody>
              <a:bodyPr/>
              <a:lstStyle/>
              <a:p>
                <a:endParaRPr lang="en-US"/>
              </a:p>
            </p:txBody>
          </p:sp>
          <p:sp>
            <p:nvSpPr>
              <p:cNvPr id="2222" name="Rectangle 360"/>
              <p:cNvSpPr>
                <a:spLocks noChangeArrowheads="1"/>
              </p:cNvSpPr>
              <p:nvPr/>
            </p:nvSpPr>
            <p:spPr bwMode="auto">
              <a:xfrm>
                <a:off x="3724" y="2169"/>
                <a:ext cx="307" cy="6"/>
              </a:xfrm>
              <a:prstGeom prst="rect">
                <a:avLst/>
              </a:prstGeom>
              <a:solidFill>
                <a:srgbClr val="000000"/>
              </a:solidFill>
              <a:ln w="9525">
                <a:noFill/>
                <a:miter lim="800000"/>
                <a:headEnd/>
                <a:tailEnd/>
              </a:ln>
            </p:spPr>
            <p:txBody>
              <a:bodyPr/>
              <a:lstStyle/>
              <a:p>
                <a:endParaRPr lang="en-US"/>
              </a:p>
            </p:txBody>
          </p:sp>
          <p:sp>
            <p:nvSpPr>
              <p:cNvPr id="2223" name="Rectangle 361"/>
              <p:cNvSpPr>
                <a:spLocks noChangeArrowheads="1"/>
              </p:cNvSpPr>
              <p:nvPr/>
            </p:nvSpPr>
            <p:spPr bwMode="auto">
              <a:xfrm>
                <a:off x="4031" y="2169"/>
                <a:ext cx="6" cy="6"/>
              </a:xfrm>
              <a:prstGeom prst="rect">
                <a:avLst/>
              </a:prstGeom>
              <a:solidFill>
                <a:srgbClr val="000000"/>
              </a:solidFill>
              <a:ln w="9525">
                <a:noFill/>
                <a:miter lim="800000"/>
                <a:headEnd/>
                <a:tailEnd/>
              </a:ln>
            </p:spPr>
            <p:txBody>
              <a:bodyPr/>
              <a:lstStyle/>
              <a:p>
                <a:endParaRPr lang="en-US"/>
              </a:p>
            </p:txBody>
          </p:sp>
          <p:sp>
            <p:nvSpPr>
              <p:cNvPr id="2224" name="Rectangle 362"/>
              <p:cNvSpPr>
                <a:spLocks noChangeArrowheads="1"/>
              </p:cNvSpPr>
              <p:nvPr/>
            </p:nvSpPr>
            <p:spPr bwMode="auto">
              <a:xfrm>
                <a:off x="4037" y="2169"/>
                <a:ext cx="308" cy="6"/>
              </a:xfrm>
              <a:prstGeom prst="rect">
                <a:avLst/>
              </a:prstGeom>
              <a:solidFill>
                <a:srgbClr val="000000"/>
              </a:solidFill>
              <a:ln w="9525">
                <a:noFill/>
                <a:miter lim="800000"/>
                <a:headEnd/>
                <a:tailEnd/>
              </a:ln>
            </p:spPr>
            <p:txBody>
              <a:bodyPr/>
              <a:lstStyle/>
              <a:p>
                <a:endParaRPr lang="en-US"/>
              </a:p>
            </p:txBody>
          </p:sp>
          <p:sp>
            <p:nvSpPr>
              <p:cNvPr id="2225" name="Rectangle 363"/>
              <p:cNvSpPr>
                <a:spLocks noChangeArrowheads="1"/>
              </p:cNvSpPr>
              <p:nvPr/>
            </p:nvSpPr>
            <p:spPr bwMode="auto">
              <a:xfrm>
                <a:off x="4345" y="2169"/>
                <a:ext cx="6" cy="6"/>
              </a:xfrm>
              <a:prstGeom prst="rect">
                <a:avLst/>
              </a:prstGeom>
              <a:solidFill>
                <a:srgbClr val="000000"/>
              </a:solidFill>
              <a:ln w="9525">
                <a:noFill/>
                <a:miter lim="800000"/>
                <a:headEnd/>
                <a:tailEnd/>
              </a:ln>
            </p:spPr>
            <p:txBody>
              <a:bodyPr/>
              <a:lstStyle/>
              <a:p>
                <a:endParaRPr lang="en-US"/>
              </a:p>
            </p:txBody>
          </p:sp>
          <p:sp>
            <p:nvSpPr>
              <p:cNvPr id="2226" name="Rectangle 364"/>
              <p:cNvSpPr>
                <a:spLocks noChangeArrowheads="1"/>
              </p:cNvSpPr>
              <p:nvPr/>
            </p:nvSpPr>
            <p:spPr bwMode="auto">
              <a:xfrm>
                <a:off x="4351" y="2169"/>
                <a:ext cx="307" cy="6"/>
              </a:xfrm>
              <a:prstGeom prst="rect">
                <a:avLst/>
              </a:prstGeom>
              <a:solidFill>
                <a:srgbClr val="000000"/>
              </a:solidFill>
              <a:ln w="9525">
                <a:noFill/>
                <a:miter lim="800000"/>
                <a:headEnd/>
                <a:tailEnd/>
              </a:ln>
            </p:spPr>
            <p:txBody>
              <a:bodyPr/>
              <a:lstStyle/>
              <a:p>
                <a:endParaRPr lang="en-US"/>
              </a:p>
            </p:txBody>
          </p:sp>
          <p:sp>
            <p:nvSpPr>
              <p:cNvPr id="2227" name="Rectangle 365"/>
              <p:cNvSpPr>
                <a:spLocks noChangeArrowheads="1"/>
              </p:cNvSpPr>
              <p:nvPr/>
            </p:nvSpPr>
            <p:spPr bwMode="auto">
              <a:xfrm>
                <a:off x="4658" y="2169"/>
                <a:ext cx="7" cy="6"/>
              </a:xfrm>
              <a:prstGeom prst="rect">
                <a:avLst/>
              </a:prstGeom>
              <a:solidFill>
                <a:srgbClr val="000000"/>
              </a:solidFill>
              <a:ln w="9525">
                <a:noFill/>
                <a:miter lim="800000"/>
                <a:headEnd/>
                <a:tailEnd/>
              </a:ln>
            </p:spPr>
            <p:txBody>
              <a:bodyPr/>
              <a:lstStyle/>
              <a:p>
                <a:endParaRPr lang="en-US"/>
              </a:p>
            </p:txBody>
          </p:sp>
          <p:sp>
            <p:nvSpPr>
              <p:cNvPr id="2228" name="Rectangle 366"/>
              <p:cNvSpPr>
                <a:spLocks noChangeArrowheads="1"/>
              </p:cNvSpPr>
              <p:nvPr/>
            </p:nvSpPr>
            <p:spPr bwMode="auto">
              <a:xfrm>
                <a:off x="4665" y="2169"/>
                <a:ext cx="307" cy="6"/>
              </a:xfrm>
              <a:prstGeom prst="rect">
                <a:avLst/>
              </a:prstGeom>
              <a:solidFill>
                <a:srgbClr val="000000"/>
              </a:solidFill>
              <a:ln w="9525">
                <a:noFill/>
                <a:miter lim="800000"/>
                <a:headEnd/>
                <a:tailEnd/>
              </a:ln>
            </p:spPr>
            <p:txBody>
              <a:bodyPr/>
              <a:lstStyle/>
              <a:p>
                <a:endParaRPr lang="en-US"/>
              </a:p>
            </p:txBody>
          </p:sp>
          <p:sp>
            <p:nvSpPr>
              <p:cNvPr id="2229" name="Rectangle 367"/>
              <p:cNvSpPr>
                <a:spLocks noChangeArrowheads="1"/>
              </p:cNvSpPr>
              <p:nvPr/>
            </p:nvSpPr>
            <p:spPr bwMode="auto">
              <a:xfrm>
                <a:off x="4972" y="2169"/>
                <a:ext cx="6" cy="6"/>
              </a:xfrm>
              <a:prstGeom prst="rect">
                <a:avLst/>
              </a:prstGeom>
              <a:solidFill>
                <a:srgbClr val="000000"/>
              </a:solidFill>
              <a:ln w="9525">
                <a:noFill/>
                <a:miter lim="800000"/>
                <a:headEnd/>
                <a:tailEnd/>
              </a:ln>
            </p:spPr>
            <p:txBody>
              <a:bodyPr/>
              <a:lstStyle/>
              <a:p>
                <a:endParaRPr lang="en-US"/>
              </a:p>
            </p:txBody>
          </p:sp>
          <p:sp>
            <p:nvSpPr>
              <p:cNvPr id="2230" name="Rectangle 368"/>
              <p:cNvSpPr>
                <a:spLocks noChangeArrowheads="1"/>
              </p:cNvSpPr>
              <p:nvPr/>
            </p:nvSpPr>
            <p:spPr bwMode="auto">
              <a:xfrm>
                <a:off x="4978" y="2169"/>
                <a:ext cx="308" cy="6"/>
              </a:xfrm>
              <a:prstGeom prst="rect">
                <a:avLst/>
              </a:prstGeom>
              <a:solidFill>
                <a:srgbClr val="000000"/>
              </a:solidFill>
              <a:ln w="9525">
                <a:noFill/>
                <a:miter lim="800000"/>
                <a:headEnd/>
                <a:tailEnd/>
              </a:ln>
            </p:spPr>
            <p:txBody>
              <a:bodyPr/>
              <a:lstStyle/>
              <a:p>
                <a:endParaRPr lang="en-US"/>
              </a:p>
            </p:txBody>
          </p:sp>
          <p:sp>
            <p:nvSpPr>
              <p:cNvPr id="2231" name="Rectangle 369"/>
              <p:cNvSpPr>
                <a:spLocks noChangeArrowheads="1"/>
              </p:cNvSpPr>
              <p:nvPr/>
            </p:nvSpPr>
            <p:spPr bwMode="auto">
              <a:xfrm>
                <a:off x="5286" y="2169"/>
                <a:ext cx="6" cy="6"/>
              </a:xfrm>
              <a:prstGeom prst="rect">
                <a:avLst/>
              </a:prstGeom>
              <a:solidFill>
                <a:srgbClr val="000000"/>
              </a:solidFill>
              <a:ln w="9525">
                <a:noFill/>
                <a:miter lim="800000"/>
                <a:headEnd/>
                <a:tailEnd/>
              </a:ln>
            </p:spPr>
            <p:txBody>
              <a:bodyPr/>
              <a:lstStyle/>
              <a:p>
                <a:endParaRPr lang="en-US"/>
              </a:p>
            </p:txBody>
          </p:sp>
          <p:sp>
            <p:nvSpPr>
              <p:cNvPr id="2232" name="Rectangle 370"/>
              <p:cNvSpPr>
                <a:spLocks noChangeArrowheads="1"/>
              </p:cNvSpPr>
              <p:nvPr/>
            </p:nvSpPr>
            <p:spPr bwMode="auto">
              <a:xfrm>
                <a:off x="5292" y="2169"/>
                <a:ext cx="307" cy="6"/>
              </a:xfrm>
              <a:prstGeom prst="rect">
                <a:avLst/>
              </a:prstGeom>
              <a:solidFill>
                <a:srgbClr val="000000"/>
              </a:solidFill>
              <a:ln w="9525">
                <a:noFill/>
                <a:miter lim="800000"/>
                <a:headEnd/>
                <a:tailEnd/>
              </a:ln>
            </p:spPr>
            <p:txBody>
              <a:bodyPr/>
              <a:lstStyle/>
              <a:p>
                <a:endParaRPr lang="en-US"/>
              </a:p>
            </p:txBody>
          </p:sp>
          <p:sp>
            <p:nvSpPr>
              <p:cNvPr id="2233" name="Rectangle 371"/>
              <p:cNvSpPr>
                <a:spLocks noChangeArrowheads="1"/>
              </p:cNvSpPr>
              <p:nvPr/>
            </p:nvSpPr>
            <p:spPr bwMode="auto">
              <a:xfrm>
                <a:off x="5599" y="2169"/>
                <a:ext cx="6" cy="6"/>
              </a:xfrm>
              <a:prstGeom prst="rect">
                <a:avLst/>
              </a:prstGeom>
              <a:solidFill>
                <a:srgbClr val="000000"/>
              </a:solidFill>
              <a:ln w="9525">
                <a:noFill/>
                <a:miter lim="800000"/>
                <a:headEnd/>
                <a:tailEnd/>
              </a:ln>
            </p:spPr>
            <p:txBody>
              <a:bodyPr/>
              <a:lstStyle/>
              <a:p>
                <a:endParaRPr lang="en-US"/>
              </a:p>
            </p:txBody>
          </p:sp>
          <p:sp>
            <p:nvSpPr>
              <p:cNvPr id="2234" name="Rectangle 372"/>
              <p:cNvSpPr>
                <a:spLocks noChangeArrowheads="1"/>
              </p:cNvSpPr>
              <p:nvPr/>
            </p:nvSpPr>
            <p:spPr bwMode="auto">
              <a:xfrm>
                <a:off x="1019" y="2175"/>
                <a:ext cx="6" cy="150"/>
              </a:xfrm>
              <a:prstGeom prst="rect">
                <a:avLst/>
              </a:prstGeom>
              <a:solidFill>
                <a:srgbClr val="000000"/>
              </a:solidFill>
              <a:ln w="9525">
                <a:noFill/>
                <a:miter lim="800000"/>
                <a:headEnd/>
                <a:tailEnd/>
              </a:ln>
            </p:spPr>
            <p:txBody>
              <a:bodyPr/>
              <a:lstStyle/>
              <a:p>
                <a:endParaRPr lang="en-US"/>
              </a:p>
            </p:txBody>
          </p:sp>
          <p:sp>
            <p:nvSpPr>
              <p:cNvPr id="2235" name="Rectangle 373"/>
              <p:cNvSpPr>
                <a:spLocks noChangeArrowheads="1"/>
              </p:cNvSpPr>
              <p:nvPr/>
            </p:nvSpPr>
            <p:spPr bwMode="auto">
              <a:xfrm>
                <a:off x="1019" y="2325"/>
                <a:ext cx="6" cy="6"/>
              </a:xfrm>
              <a:prstGeom prst="rect">
                <a:avLst/>
              </a:prstGeom>
              <a:solidFill>
                <a:srgbClr val="000000"/>
              </a:solidFill>
              <a:ln w="9525">
                <a:noFill/>
                <a:miter lim="800000"/>
                <a:headEnd/>
                <a:tailEnd/>
              </a:ln>
            </p:spPr>
            <p:txBody>
              <a:bodyPr/>
              <a:lstStyle/>
              <a:p>
                <a:endParaRPr lang="en-US"/>
              </a:p>
            </p:txBody>
          </p:sp>
          <p:sp>
            <p:nvSpPr>
              <p:cNvPr id="2236" name="Rectangle 374"/>
              <p:cNvSpPr>
                <a:spLocks noChangeArrowheads="1"/>
              </p:cNvSpPr>
              <p:nvPr/>
            </p:nvSpPr>
            <p:spPr bwMode="auto">
              <a:xfrm>
                <a:off x="1019" y="2325"/>
                <a:ext cx="6" cy="6"/>
              </a:xfrm>
              <a:prstGeom prst="rect">
                <a:avLst/>
              </a:prstGeom>
              <a:solidFill>
                <a:srgbClr val="000000"/>
              </a:solidFill>
              <a:ln w="9525">
                <a:noFill/>
                <a:miter lim="800000"/>
                <a:headEnd/>
                <a:tailEnd/>
              </a:ln>
            </p:spPr>
            <p:txBody>
              <a:bodyPr/>
              <a:lstStyle/>
              <a:p>
                <a:endParaRPr lang="en-US"/>
              </a:p>
            </p:txBody>
          </p:sp>
          <p:sp>
            <p:nvSpPr>
              <p:cNvPr id="2237" name="Rectangle 375"/>
              <p:cNvSpPr>
                <a:spLocks noChangeArrowheads="1"/>
              </p:cNvSpPr>
              <p:nvPr/>
            </p:nvSpPr>
            <p:spPr bwMode="auto">
              <a:xfrm>
                <a:off x="1025" y="2325"/>
                <a:ext cx="811" cy="6"/>
              </a:xfrm>
              <a:prstGeom prst="rect">
                <a:avLst/>
              </a:prstGeom>
              <a:solidFill>
                <a:srgbClr val="000000"/>
              </a:solidFill>
              <a:ln w="9525">
                <a:noFill/>
                <a:miter lim="800000"/>
                <a:headEnd/>
                <a:tailEnd/>
              </a:ln>
            </p:spPr>
            <p:txBody>
              <a:bodyPr/>
              <a:lstStyle/>
              <a:p>
                <a:endParaRPr lang="en-US"/>
              </a:p>
            </p:txBody>
          </p:sp>
          <p:sp>
            <p:nvSpPr>
              <p:cNvPr id="2238" name="Rectangle 376"/>
              <p:cNvSpPr>
                <a:spLocks noChangeArrowheads="1"/>
              </p:cNvSpPr>
              <p:nvPr/>
            </p:nvSpPr>
            <p:spPr bwMode="auto">
              <a:xfrm>
                <a:off x="1836" y="2175"/>
                <a:ext cx="7" cy="150"/>
              </a:xfrm>
              <a:prstGeom prst="rect">
                <a:avLst/>
              </a:prstGeom>
              <a:solidFill>
                <a:srgbClr val="000000"/>
              </a:solidFill>
              <a:ln w="9525">
                <a:noFill/>
                <a:miter lim="800000"/>
                <a:headEnd/>
                <a:tailEnd/>
              </a:ln>
            </p:spPr>
            <p:txBody>
              <a:bodyPr/>
              <a:lstStyle/>
              <a:p>
                <a:endParaRPr lang="en-US"/>
              </a:p>
            </p:txBody>
          </p:sp>
          <p:sp>
            <p:nvSpPr>
              <p:cNvPr id="2239" name="Rectangle 377"/>
              <p:cNvSpPr>
                <a:spLocks noChangeArrowheads="1"/>
              </p:cNvSpPr>
              <p:nvPr/>
            </p:nvSpPr>
            <p:spPr bwMode="auto">
              <a:xfrm>
                <a:off x="1836" y="2325"/>
                <a:ext cx="7" cy="6"/>
              </a:xfrm>
              <a:prstGeom prst="rect">
                <a:avLst/>
              </a:prstGeom>
              <a:solidFill>
                <a:srgbClr val="000000"/>
              </a:solidFill>
              <a:ln w="9525">
                <a:noFill/>
                <a:miter lim="800000"/>
                <a:headEnd/>
                <a:tailEnd/>
              </a:ln>
            </p:spPr>
            <p:txBody>
              <a:bodyPr/>
              <a:lstStyle/>
              <a:p>
                <a:endParaRPr lang="en-US"/>
              </a:p>
            </p:txBody>
          </p:sp>
          <p:sp>
            <p:nvSpPr>
              <p:cNvPr id="2240" name="Rectangle 378"/>
              <p:cNvSpPr>
                <a:spLocks noChangeArrowheads="1"/>
              </p:cNvSpPr>
              <p:nvPr/>
            </p:nvSpPr>
            <p:spPr bwMode="auto">
              <a:xfrm>
                <a:off x="1843" y="2325"/>
                <a:ext cx="307" cy="6"/>
              </a:xfrm>
              <a:prstGeom prst="rect">
                <a:avLst/>
              </a:prstGeom>
              <a:solidFill>
                <a:srgbClr val="000000"/>
              </a:solidFill>
              <a:ln w="9525">
                <a:noFill/>
                <a:miter lim="800000"/>
                <a:headEnd/>
                <a:tailEnd/>
              </a:ln>
            </p:spPr>
            <p:txBody>
              <a:bodyPr/>
              <a:lstStyle/>
              <a:p>
                <a:endParaRPr lang="en-US"/>
              </a:p>
            </p:txBody>
          </p:sp>
          <p:sp>
            <p:nvSpPr>
              <p:cNvPr id="2241" name="Rectangle 379"/>
              <p:cNvSpPr>
                <a:spLocks noChangeArrowheads="1"/>
              </p:cNvSpPr>
              <p:nvPr/>
            </p:nvSpPr>
            <p:spPr bwMode="auto">
              <a:xfrm>
                <a:off x="2150" y="2175"/>
                <a:ext cx="6" cy="150"/>
              </a:xfrm>
              <a:prstGeom prst="rect">
                <a:avLst/>
              </a:prstGeom>
              <a:solidFill>
                <a:srgbClr val="000000"/>
              </a:solidFill>
              <a:ln w="9525">
                <a:noFill/>
                <a:miter lim="800000"/>
                <a:headEnd/>
                <a:tailEnd/>
              </a:ln>
            </p:spPr>
            <p:txBody>
              <a:bodyPr/>
              <a:lstStyle/>
              <a:p>
                <a:endParaRPr lang="en-US"/>
              </a:p>
            </p:txBody>
          </p:sp>
          <p:sp>
            <p:nvSpPr>
              <p:cNvPr id="2242" name="Rectangle 380"/>
              <p:cNvSpPr>
                <a:spLocks noChangeArrowheads="1"/>
              </p:cNvSpPr>
              <p:nvPr/>
            </p:nvSpPr>
            <p:spPr bwMode="auto">
              <a:xfrm>
                <a:off x="2150" y="2325"/>
                <a:ext cx="6" cy="6"/>
              </a:xfrm>
              <a:prstGeom prst="rect">
                <a:avLst/>
              </a:prstGeom>
              <a:solidFill>
                <a:srgbClr val="000000"/>
              </a:solidFill>
              <a:ln w="9525">
                <a:noFill/>
                <a:miter lim="800000"/>
                <a:headEnd/>
                <a:tailEnd/>
              </a:ln>
            </p:spPr>
            <p:txBody>
              <a:bodyPr/>
              <a:lstStyle/>
              <a:p>
                <a:endParaRPr lang="en-US"/>
              </a:p>
            </p:txBody>
          </p:sp>
          <p:sp>
            <p:nvSpPr>
              <p:cNvPr id="2243" name="Rectangle 381"/>
              <p:cNvSpPr>
                <a:spLocks noChangeArrowheads="1"/>
              </p:cNvSpPr>
              <p:nvPr/>
            </p:nvSpPr>
            <p:spPr bwMode="auto">
              <a:xfrm>
                <a:off x="2156" y="2325"/>
                <a:ext cx="308" cy="6"/>
              </a:xfrm>
              <a:prstGeom prst="rect">
                <a:avLst/>
              </a:prstGeom>
              <a:solidFill>
                <a:srgbClr val="000000"/>
              </a:solidFill>
              <a:ln w="9525">
                <a:noFill/>
                <a:miter lim="800000"/>
                <a:headEnd/>
                <a:tailEnd/>
              </a:ln>
            </p:spPr>
            <p:txBody>
              <a:bodyPr/>
              <a:lstStyle/>
              <a:p>
                <a:endParaRPr lang="en-US"/>
              </a:p>
            </p:txBody>
          </p:sp>
          <p:sp>
            <p:nvSpPr>
              <p:cNvPr id="2244" name="Rectangle 382"/>
              <p:cNvSpPr>
                <a:spLocks noChangeArrowheads="1"/>
              </p:cNvSpPr>
              <p:nvPr/>
            </p:nvSpPr>
            <p:spPr bwMode="auto">
              <a:xfrm>
                <a:off x="2464" y="2175"/>
                <a:ext cx="6" cy="150"/>
              </a:xfrm>
              <a:prstGeom prst="rect">
                <a:avLst/>
              </a:prstGeom>
              <a:solidFill>
                <a:srgbClr val="000000"/>
              </a:solidFill>
              <a:ln w="9525">
                <a:noFill/>
                <a:miter lim="800000"/>
                <a:headEnd/>
                <a:tailEnd/>
              </a:ln>
            </p:spPr>
            <p:txBody>
              <a:bodyPr/>
              <a:lstStyle/>
              <a:p>
                <a:endParaRPr lang="en-US"/>
              </a:p>
            </p:txBody>
          </p:sp>
          <p:sp>
            <p:nvSpPr>
              <p:cNvPr id="2245" name="Rectangle 383"/>
              <p:cNvSpPr>
                <a:spLocks noChangeArrowheads="1"/>
              </p:cNvSpPr>
              <p:nvPr/>
            </p:nvSpPr>
            <p:spPr bwMode="auto">
              <a:xfrm>
                <a:off x="2464" y="2325"/>
                <a:ext cx="6" cy="6"/>
              </a:xfrm>
              <a:prstGeom prst="rect">
                <a:avLst/>
              </a:prstGeom>
              <a:solidFill>
                <a:srgbClr val="000000"/>
              </a:solidFill>
              <a:ln w="9525">
                <a:noFill/>
                <a:miter lim="800000"/>
                <a:headEnd/>
                <a:tailEnd/>
              </a:ln>
            </p:spPr>
            <p:txBody>
              <a:bodyPr/>
              <a:lstStyle/>
              <a:p>
                <a:endParaRPr lang="en-US"/>
              </a:p>
            </p:txBody>
          </p:sp>
          <p:sp>
            <p:nvSpPr>
              <p:cNvPr id="2246" name="Rectangle 384"/>
              <p:cNvSpPr>
                <a:spLocks noChangeArrowheads="1"/>
              </p:cNvSpPr>
              <p:nvPr/>
            </p:nvSpPr>
            <p:spPr bwMode="auto">
              <a:xfrm>
                <a:off x="2470" y="2325"/>
                <a:ext cx="307" cy="6"/>
              </a:xfrm>
              <a:prstGeom prst="rect">
                <a:avLst/>
              </a:prstGeom>
              <a:solidFill>
                <a:srgbClr val="000000"/>
              </a:solidFill>
              <a:ln w="9525">
                <a:noFill/>
                <a:miter lim="800000"/>
                <a:headEnd/>
                <a:tailEnd/>
              </a:ln>
            </p:spPr>
            <p:txBody>
              <a:bodyPr/>
              <a:lstStyle/>
              <a:p>
                <a:endParaRPr lang="en-US"/>
              </a:p>
            </p:txBody>
          </p:sp>
          <p:sp>
            <p:nvSpPr>
              <p:cNvPr id="2247" name="Rectangle 385"/>
              <p:cNvSpPr>
                <a:spLocks noChangeArrowheads="1"/>
              </p:cNvSpPr>
              <p:nvPr/>
            </p:nvSpPr>
            <p:spPr bwMode="auto">
              <a:xfrm>
                <a:off x="2777" y="2175"/>
                <a:ext cx="6" cy="150"/>
              </a:xfrm>
              <a:prstGeom prst="rect">
                <a:avLst/>
              </a:prstGeom>
              <a:solidFill>
                <a:srgbClr val="000000"/>
              </a:solidFill>
              <a:ln w="9525">
                <a:noFill/>
                <a:miter lim="800000"/>
                <a:headEnd/>
                <a:tailEnd/>
              </a:ln>
            </p:spPr>
            <p:txBody>
              <a:bodyPr/>
              <a:lstStyle/>
              <a:p>
                <a:endParaRPr lang="en-US"/>
              </a:p>
            </p:txBody>
          </p:sp>
          <p:sp>
            <p:nvSpPr>
              <p:cNvPr id="2248" name="Rectangle 386"/>
              <p:cNvSpPr>
                <a:spLocks noChangeArrowheads="1"/>
              </p:cNvSpPr>
              <p:nvPr/>
            </p:nvSpPr>
            <p:spPr bwMode="auto">
              <a:xfrm>
                <a:off x="2777" y="2325"/>
                <a:ext cx="6" cy="6"/>
              </a:xfrm>
              <a:prstGeom prst="rect">
                <a:avLst/>
              </a:prstGeom>
              <a:solidFill>
                <a:srgbClr val="000000"/>
              </a:solidFill>
              <a:ln w="9525">
                <a:noFill/>
                <a:miter lim="800000"/>
                <a:headEnd/>
                <a:tailEnd/>
              </a:ln>
            </p:spPr>
            <p:txBody>
              <a:bodyPr/>
              <a:lstStyle/>
              <a:p>
                <a:endParaRPr lang="en-US"/>
              </a:p>
            </p:txBody>
          </p:sp>
          <p:sp>
            <p:nvSpPr>
              <p:cNvPr id="2249" name="Rectangle 387"/>
              <p:cNvSpPr>
                <a:spLocks noChangeArrowheads="1"/>
              </p:cNvSpPr>
              <p:nvPr/>
            </p:nvSpPr>
            <p:spPr bwMode="auto">
              <a:xfrm>
                <a:off x="2783" y="2325"/>
                <a:ext cx="308" cy="6"/>
              </a:xfrm>
              <a:prstGeom prst="rect">
                <a:avLst/>
              </a:prstGeom>
              <a:solidFill>
                <a:srgbClr val="000000"/>
              </a:solidFill>
              <a:ln w="9525">
                <a:noFill/>
                <a:miter lim="800000"/>
                <a:headEnd/>
                <a:tailEnd/>
              </a:ln>
            </p:spPr>
            <p:txBody>
              <a:bodyPr/>
              <a:lstStyle/>
              <a:p>
                <a:endParaRPr lang="en-US"/>
              </a:p>
            </p:txBody>
          </p:sp>
          <p:sp>
            <p:nvSpPr>
              <p:cNvPr id="2250" name="Rectangle 388"/>
              <p:cNvSpPr>
                <a:spLocks noChangeArrowheads="1"/>
              </p:cNvSpPr>
              <p:nvPr/>
            </p:nvSpPr>
            <p:spPr bwMode="auto">
              <a:xfrm>
                <a:off x="3091" y="2175"/>
                <a:ext cx="6" cy="150"/>
              </a:xfrm>
              <a:prstGeom prst="rect">
                <a:avLst/>
              </a:prstGeom>
              <a:solidFill>
                <a:srgbClr val="000000"/>
              </a:solidFill>
              <a:ln w="9525">
                <a:noFill/>
                <a:miter lim="800000"/>
                <a:headEnd/>
                <a:tailEnd/>
              </a:ln>
            </p:spPr>
            <p:txBody>
              <a:bodyPr/>
              <a:lstStyle/>
              <a:p>
                <a:endParaRPr lang="en-US"/>
              </a:p>
            </p:txBody>
          </p:sp>
          <p:sp>
            <p:nvSpPr>
              <p:cNvPr id="2251" name="Rectangle 389"/>
              <p:cNvSpPr>
                <a:spLocks noChangeArrowheads="1"/>
              </p:cNvSpPr>
              <p:nvPr/>
            </p:nvSpPr>
            <p:spPr bwMode="auto">
              <a:xfrm>
                <a:off x="3091" y="2325"/>
                <a:ext cx="6" cy="6"/>
              </a:xfrm>
              <a:prstGeom prst="rect">
                <a:avLst/>
              </a:prstGeom>
              <a:solidFill>
                <a:srgbClr val="000000"/>
              </a:solidFill>
              <a:ln w="9525">
                <a:noFill/>
                <a:miter lim="800000"/>
                <a:headEnd/>
                <a:tailEnd/>
              </a:ln>
            </p:spPr>
            <p:txBody>
              <a:bodyPr/>
              <a:lstStyle/>
              <a:p>
                <a:endParaRPr lang="en-US"/>
              </a:p>
            </p:txBody>
          </p:sp>
          <p:sp>
            <p:nvSpPr>
              <p:cNvPr id="2252" name="Rectangle 390"/>
              <p:cNvSpPr>
                <a:spLocks noChangeArrowheads="1"/>
              </p:cNvSpPr>
              <p:nvPr/>
            </p:nvSpPr>
            <p:spPr bwMode="auto">
              <a:xfrm>
                <a:off x="3097" y="2325"/>
                <a:ext cx="307" cy="6"/>
              </a:xfrm>
              <a:prstGeom prst="rect">
                <a:avLst/>
              </a:prstGeom>
              <a:solidFill>
                <a:srgbClr val="000000"/>
              </a:solidFill>
              <a:ln w="9525">
                <a:noFill/>
                <a:miter lim="800000"/>
                <a:headEnd/>
                <a:tailEnd/>
              </a:ln>
            </p:spPr>
            <p:txBody>
              <a:bodyPr/>
              <a:lstStyle/>
              <a:p>
                <a:endParaRPr lang="en-US"/>
              </a:p>
            </p:txBody>
          </p:sp>
          <p:sp>
            <p:nvSpPr>
              <p:cNvPr id="2253" name="Rectangle 391"/>
              <p:cNvSpPr>
                <a:spLocks noChangeArrowheads="1"/>
              </p:cNvSpPr>
              <p:nvPr/>
            </p:nvSpPr>
            <p:spPr bwMode="auto">
              <a:xfrm>
                <a:off x="3404" y="2175"/>
                <a:ext cx="6" cy="150"/>
              </a:xfrm>
              <a:prstGeom prst="rect">
                <a:avLst/>
              </a:prstGeom>
              <a:solidFill>
                <a:srgbClr val="000000"/>
              </a:solidFill>
              <a:ln w="9525">
                <a:noFill/>
                <a:miter lim="800000"/>
                <a:headEnd/>
                <a:tailEnd/>
              </a:ln>
            </p:spPr>
            <p:txBody>
              <a:bodyPr/>
              <a:lstStyle/>
              <a:p>
                <a:endParaRPr lang="en-US"/>
              </a:p>
            </p:txBody>
          </p:sp>
          <p:sp>
            <p:nvSpPr>
              <p:cNvPr id="2254" name="Rectangle 392"/>
              <p:cNvSpPr>
                <a:spLocks noChangeArrowheads="1"/>
              </p:cNvSpPr>
              <p:nvPr/>
            </p:nvSpPr>
            <p:spPr bwMode="auto">
              <a:xfrm>
                <a:off x="3404" y="2325"/>
                <a:ext cx="6" cy="6"/>
              </a:xfrm>
              <a:prstGeom prst="rect">
                <a:avLst/>
              </a:prstGeom>
              <a:solidFill>
                <a:srgbClr val="000000"/>
              </a:solidFill>
              <a:ln w="9525">
                <a:noFill/>
                <a:miter lim="800000"/>
                <a:headEnd/>
                <a:tailEnd/>
              </a:ln>
            </p:spPr>
            <p:txBody>
              <a:bodyPr/>
              <a:lstStyle/>
              <a:p>
                <a:endParaRPr lang="en-US"/>
              </a:p>
            </p:txBody>
          </p:sp>
          <p:sp>
            <p:nvSpPr>
              <p:cNvPr id="2255" name="Rectangle 393"/>
              <p:cNvSpPr>
                <a:spLocks noChangeArrowheads="1"/>
              </p:cNvSpPr>
              <p:nvPr/>
            </p:nvSpPr>
            <p:spPr bwMode="auto">
              <a:xfrm>
                <a:off x="3410" y="2325"/>
                <a:ext cx="308" cy="6"/>
              </a:xfrm>
              <a:prstGeom prst="rect">
                <a:avLst/>
              </a:prstGeom>
              <a:solidFill>
                <a:srgbClr val="000000"/>
              </a:solidFill>
              <a:ln w="9525">
                <a:noFill/>
                <a:miter lim="800000"/>
                <a:headEnd/>
                <a:tailEnd/>
              </a:ln>
            </p:spPr>
            <p:txBody>
              <a:bodyPr/>
              <a:lstStyle/>
              <a:p>
                <a:endParaRPr lang="en-US"/>
              </a:p>
            </p:txBody>
          </p:sp>
          <p:sp>
            <p:nvSpPr>
              <p:cNvPr id="2256" name="Rectangle 394"/>
              <p:cNvSpPr>
                <a:spLocks noChangeArrowheads="1"/>
              </p:cNvSpPr>
              <p:nvPr/>
            </p:nvSpPr>
            <p:spPr bwMode="auto">
              <a:xfrm>
                <a:off x="3718" y="2175"/>
                <a:ext cx="6" cy="150"/>
              </a:xfrm>
              <a:prstGeom prst="rect">
                <a:avLst/>
              </a:prstGeom>
              <a:solidFill>
                <a:srgbClr val="000000"/>
              </a:solidFill>
              <a:ln w="9525">
                <a:noFill/>
                <a:miter lim="800000"/>
                <a:headEnd/>
                <a:tailEnd/>
              </a:ln>
            </p:spPr>
            <p:txBody>
              <a:bodyPr/>
              <a:lstStyle/>
              <a:p>
                <a:endParaRPr lang="en-US"/>
              </a:p>
            </p:txBody>
          </p:sp>
          <p:sp>
            <p:nvSpPr>
              <p:cNvPr id="2257" name="Rectangle 395"/>
              <p:cNvSpPr>
                <a:spLocks noChangeArrowheads="1"/>
              </p:cNvSpPr>
              <p:nvPr/>
            </p:nvSpPr>
            <p:spPr bwMode="auto">
              <a:xfrm>
                <a:off x="3718" y="2325"/>
                <a:ext cx="6" cy="6"/>
              </a:xfrm>
              <a:prstGeom prst="rect">
                <a:avLst/>
              </a:prstGeom>
              <a:solidFill>
                <a:srgbClr val="000000"/>
              </a:solidFill>
              <a:ln w="9525">
                <a:noFill/>
                <a:miter lim="800000"/>
                <a:headEnd/>
                <a:tailEnd/>
              </a:ln>
            </p:spPr>
            <p:txBody>
              <a:bodyPr/>
              <a:lstStyle/>
              <a:p>
                <a:endParaRPr lang="en-US"/>
              </a:p>
            </p:txBody>
          </p:sp>
          <p:sp>
            <p:nvSpPr>
              <p:cNvPr id="2258" name="Rectangle 396"/>
              <p:cNvSpPr>
                <a:spLocks noChangeArrowheads="1"/>
              </p:cNvSpPr>
              <p:nvPr/>
            </p:nvSpPr>
            <p:spPr bwMode="auto">
              <a:xfrm>
                <a:off x="3724" y="2325"/>
                <a:ext cx="307" cy="6"/>
              </a:xfrm>
              <a:prstGeom prst="rect">
                <a:avLst/>
              </a:prstGeom>
              <a:solidFill>
                <a:srgbClr val="000000"/>
              </a:solidFill>
              <a:ln w="9525">
                <a:noFill/>
                <a:miter lim="800000"/>
                <a:headEnd/>
                <a:tailEnd/>
              </a:ln>
            </p:spPr>
            <p:txBody>
              <a:bodyPr/>
              <a:lstStyle/>
              <a:p>
                <a:endParaRPr lang="en-US"/>
              </a:p>
            </p:txBody>
          </p:sp>
          <p:sp>
            <p:nvSpPr>
              <p:cNvPr id="2259" name="Rectangle 397"/>
              <p:cNvSpPr>
                <a:spLocks noChangeArrowheads="1"/>
              </p:cNvSpPr>
              <p:nvPr/>
            </p:nvSpPr>
            <p:spPr bwMode="auto">
              <a:xfrm>
                <a:off x="4031" y="2175"/>
                <a:ext cx="6" cy="150"/>
              </a:xfrm>
              <a:prstGeom prst="rect">
                <a:avLst/>
              </a:prstGeom>
              <a:solidFill>
                <a:srgbClr val="000000"/>
              </a:solidFill>
              <a:ln w="9525">
                <a:noFill/>
                <a:miter lim="800000"/>
                <a:headEnd/>
                <a:tailEnd/>
              </a:ln>
            </p:spPr>
            <p:txBody>
              <a:bodyPr/>
              <a:lstStyle/>
              <a:p>
                <a:endParaRPr lang="en-US"/>
              </a:p>
            </p:txBody>
          </p:sp>
          <p:sp>
            <p:nvSpPr>
              <p:cNvPr id="2260" name="Rectangle 398"/>
              <p:cNvSpPr>
                <a:spLocks noChangeArrowheads="1"/>
              </p:cNvSpPr>
              <p:nvPr/>
            </p:nvSpPr>
            <p:spPr bwMode="auto">
              <a:xfrm>
                <a:off x="4031" y="2325"/>
                <a:ext cx="6" cy="6"/>
              </a:xfrm>
              <a:prstGeom prst="rect">
                <a:avLst/>
              </a:prstGeom>
              <a:solidFill>
                <a:srgbClr val="000000"/>
              </a:solidFill>
              <a:ln w="9525">
                <a:noFill/>
                <a:miter lim="800000"/>
                <a:headEnd/>
                <a:tailEnd/>
              </a:ln>
            </p:spPr>
            <p:txBody>
              <a:bodyPr/>
              <a:lstStyle/>
              <a:p>
                <a:endParaRPr lang="en-US"/>
              </a:p>
            </p:txBody>
          </p:sp>
          <p:sp>
            <p:nvSpPr>
              <p:cNvPr id="2261" name="Rectangle 399"/>
              <p:cNvSpPr>
                <a:spLocks noChangeArrowheads="1"/>
              </p:cNvSpPr>
              <p:nvPr/>
            </p:nvSpPr>
            <p:spPr bwMode="auto">
              <a:xfrm>
                <a:off x="4037" y="2325"/>
                <a:ext cx="308" cy="6"/>
              </a:xfrm>
              <a:prstGeom prst="rect">
                <a:avLst/>
              </a:prstGeom>
              <a:solidFill>
                <a:srgbClr val="000000"/>
              </a:solidFill>
              <a:ln w="9525">
                <a:noFill/>
                <a:miter lim="800000"/>
                <a:headEnd/>
                <a:tailEnd/>
              </a:ln>
            </p:spPr>
            <p:txBody>
              <a:bodyPr/>
              <a:lstStyle/>
              <a:p>
                <a:endParaRPr lang="en-US"/>
              </a:p>
            </p:txBody>
          </p:sp>
          <p:sp>
            <p:nvSpPr>
              <p:cNvPr id="2262" name="Rectangle 400"/>
              <p:cNvSpPr>
                <a:spLocks noChangeArrowheads="1"/>
              </p:cNvSpPr>
              <p:nvPr/>
            </p:nvSpPr>
            <p:spPr bwMode="auto">
              <a:xfrm>
                <a:off x="4345" y="2175"/>
                <a:ext cx="6" cy="150"/>
              </a:xfrm>
              <a:prstGeom prst="rect">
                <a:avLst/>
              </a:prstGeom>
              <a:solidFill>
                <a:srgbClr val="000000"/>
              </a:solidFill>
              <a:ln w="9525">
                <a:noFill/>
                <a:miter lim="800000"/>
                <a:headEnd/>
                <a:tailEnd/>
              </a:ln>
            </p:spPr>
            <p:txBody>
              <a:bodyPr/>
              <a:lstStyle/>
              <a:p>
                <a:endParaRPr lang="en-US"/>
              </a:p>
            </p:txBody>
          </p:sp>
          <p:sp>
            <p:nvSpPr>
              <p:cNvPr id="2263" name="Rectangle 401"/>
              <p:cNvSpPr>
                <a:spLocks noChangeArrowheads="1"/>
              </p:cNvSpPr>
              <p:nvPr/>
            </p:nvSpPr>
            <p:spPr bwMode="auto">
              <a:xfrm>
                <a:off x="4345" y="2325"/>
                <a:ext cx="6" cy="6"/>
              </a:xfrm>
              <a:prstGeom prst="rect">
                <a:avLst/>
              </a:prstGeom>
              <a:solidFill>
                <a:srgbClr val="000000"/>
              </a:solidFill>
              <a:ln w="9525">
                <a:noFill/>
                <a:miter lim="800000"/>
                <a:headEnd/>
                <a:tailEnd/>
              </a:ln>
            </p:spPr>
            <p:txBody>
              <a:bodyPr/>
              <a:lstStyle/>
              <a:p>
                <a:endParaRPr lang="en-US"/>
              </a:p>
            </p:txBody>
          </p:sp>
          <p:sp>
            <p:nvSpPr>
              <p:cNvPr id="2264" name="Rectangle 402"/>
              <p:cNvSpPr>
                <a:spLocks noChangeArrowheads="1"/>
              </p:cNvSpPr>
              <p:nvPr/>
            </p:nvSpPr>
            <p:spPr bwMode="auto">
              <a:xfrm>
                <a:off x="4351" y="2325"/>
                <a:ext cx="307" cy="6"/>
              </a:xfrm>
              <a:prstGeom prst="rect">
                <a:avLst/>
              </a:prstGeom>
              <a:solidFill>
                <a:srgbClr val="000000"/>
              </a:solidFill>
              <a:ln w="9525">
                <a:noFill/>
                <a:miter lim="800000"/>
                <a:headEnd/>
                <a:tailEnd/>
              </a:ln>
            </p:spPr>
            <p:txBody>
              <a:bodyPr/>
              <a:lstStyle/>
              <a:p>
                <a:endParaRPr lang="en-US"/>
              </a:p>
            </p:txBody>
          </p:sp>
          <p:sp>
            <p:nvSpPr>
              <p:cNvPr id="2265" name="Rectangle 403"/>
              <p:cNvSpPr>
                <a:spLocks noChangeArrowheads="1"/>
              </p:cNvSpPr>
              <p:nvPr/>
            </p:nvSpPr>
            <p:spPr bwMode="auto">
              <a:xfrm>
                <a:off x="4658" y="2175"/>
                <a:ext cx="7" cy="150"/>
              </a:xfrm>
              <a:prstGeom prst="rect">
                <a:avLst/>
              </a:prstGeom>
              <a:solidFill>
                <a:srgbClr val="000000"/>
              </a:solidFill>
              <a:ln w="9525">
                <a:noFill/>
                <a:miter lim="800000"/>
                <a:headEnd/>
                <a:tailEnd/>
              </a:ln>
            </p:spPr>
            <p:txBody>
              <a:bodyPr/>
              <a:lstStyle/>
              <a:p>
                <a:endParaRPr lang="en-US"/>
              </a:p>
            </p:txBody>
          </p:sp>
          <p:sp>
            <p:nvSpPr>
              <p:cNvPr id="2266" name="Rectangle 404"/>
              <p:cNvSpPr>
                <a:spLocks noChangeArrowheads="1"/>
              </p:cNvSpPr>
              <p:nvPr/>
            </p:nvSpPr>
            <p:spPr bwMode="auto">
              <a:xfrm>
                <a:off x="4658" y="2325"/>
                <a:ext cx="7" cy="6"/>
              </a:xfrm>
              <a:prstGeom prst="rect">
                <a:avLst/>
              </a:prstGeom>
              <a:solidFill>
                <a:srgbClr val="000000"/>
              </a:solidFill>
              <a:ln w="9525">
                <a:noFill/>
                <a:miter lim="800000"/>
                <a:headEnd/>
                <a:tailEnd/>
              </a:ln>
            </p:spPr>
            <p:txBody>
              <a:bodyPr/>
              <a:lstStyle/>
              <a:p>
                <a:endParaRPr lang="en-US"/>
              </a:p>
            </p:txBody>
          </p:sp>
          <p:sp>
            <p:nvSpPr>
              <p:cNvPr id="2267" name="Rectangle 405"/>
              <p:cNvSpPr>
                <a:spLocks noChangeArrowheads="1"/>
              </p:cNvSpPr>
              <p:nvPr/>
            </p:nvSpPr>
            <p:spPr bwMode="auto">
              <a:xfrm>
                <a:off x="4665" y="2325"/>
                <a:ext cx="307" cy="6"/>
              </a:xfrm>
              <a:prstGeom prst="rect">
                <a:avLst/>
              </a:prstGeom>
              <a:solidFill>
                <a:srgbClr val="000000"/>
              </a:solidFill>
              <a:ln w="9525">
                <a:noFill/>
                <a:miter lim="800000"/>
                <a:headEnd/>
                <a:tailEnd/>
              </a:ln>
            </p:spPr>
            <p:txBody>
              <a:bodyPr/>
              <a:lstStyle/>
              <a:p>
                <a:endParaRPr lang="en-US"/>
              </a:p>
            </p:txBody>
          </p:sp>
          <p:sp>
            <p:nvSpPr>
              <p:cNvPr id="2268" name="Rectangle 406"/>
              <p:cNvSpPr>
                <a:spLocks noChangeArrowheads="1"/>
              </p:cNvSpPr>
              <p:nvPr/>
            </p:nvSpPr>
            <p:spPr bwMode="auto">
              <a:xfrm>
                <a:off x="4972" y="2175"/>
                <a:ext cx="6" cy="150"/>
              </a:xfrm>
              <a:prstGeom prst="rect">
                <a:avLst/>
              </a:prstGeom>
              <a:solidFill>
                <a:srgbClr val="000000"/>
              </a:solidFill>
              <a:ln w="9525">
                <a:noFill/>
                <a:miter lim="800000"/>
                <a:headEnd/>
                <a:tailEnd/>
              </a:ln>
            </p:spPr>
            <p:txBody>
              <a:bodyPr/>
              <a:lstStyle/>
              <a:p>
                <a:endParaRPr lang="en-US"/>
              </a:p>
            </p:txBody>
          </p:sp>
          <p:sp>
            <p:nvSpPr>
              <p:cNvPr id="2269" name="Rectangle 407"/>
              <p:cNvSpPr>
                <a:spLocks noChangeArrowheads="1"/>
              </p:cNvSpPr>
              <p:nvPr/>
            </p:nvSpPr>
            <p:spPr bwMode="auto">
              <a:xfrm>
                <a:off x="4972" y="2325"/>
                <a:ext cx="6" cy="6"/>
              </a:xfrm>
              <a:prstGeom prst="rect">
                <a:avLst/>
              </a:prstGeom>
              <a:solidFill>
                <a:srgbClr val="000000"/>
              </a:solidFill>
              <a:ln w="9525">
                <a:noFill/>
                <a:miter lim="800000"/>
                <a:headEnd/>
                <a:tailEnd/>
              </a:ln>
            </p:spPr>
            <p:txBody>
              <a:bodyPr/>
              <a:lstStyle/>
              <a:p>
                <a:endParaRPr lang="en-US"/>
              </a:p>
            </p:txBody>
          </p:sp>
          <p:sp>
            <p:nvSpPr>
              <p:cNvPr id="2270" name="Rectangle 408"/>
              <p:cNvSpPr>
                <a:spLocks noChangeArrowheads="1"/>
              </p:cNvSpPr>
              <p:nvPr/>
            </p:nvSpPr>
            <p:spPr bwMode="auto">
              <a:xfrm>
                <a:off x="4978" y="2325"/>
                <a:ext cx="308" cy="6"/>
              </a:xfrm>
              <a:prstGeom prst="rect">
                <a:avLst/>
              </a:prstGeom>
              <a:solidFill>
                <a:srgbClr val="000000"/>
              </a:solidFill>
              <a:ln w="9525">
                <a:noFill/>
                <a:miter lim="800000"/>
                <a:headEnd/>
                <a:tailEnd/>
              </a:ln>
            </p:spPr>
            <p:txBody>
              <a:bodyPr/>
              <a:lstStyle/>
              <a:p>
                <a:endParaRPr lang="en-US"/>
              </a:p>
            </p:txBody>
          </p:sp>
        </p:grpSp>
        <p:sp>
          <p:nvSpPr>
            <p:cNvPr id="2065" name="Rectangle 409"/>
            <p:cNvSpPr>
              <a:spLocks noChangeArrowheads="1"/>
            </p:cNvSpPr>
            <p:nvPr/>
          </p:nvSpPr>
          <p:spPr bwMode="auto">
            <a:xfrm>
              <a:off x="5286" y="2175"/>
              <a:ext cx="6" cy="150"/>
            </a:xfrm>
            <a:prstGeom prst="rect">
              <a:avLst/>
            </a:prstGeom>
            <a:solidFill>
              <a:srgbClr val="000000"/>
            </a:solidFill>
            <a:ln w="9525">
              <a:noFill/>
              <a:miter lim="800000"/>
              <a:headEnd/>
              <a:tailEnd/>
            </a:ln>
          </p:spPr>
          <p:txBody>
            <a:bodyPr/>
            <a:lstStyle/>
            <a:p>
              <a:endParaRPr lang="en-US"/>
            </a:p>
          </p:txBody>
        </p:sp>
        <p:sp>
          <p:nvSpPr>
            <p:cNvPr id="2066" name="Rectangle 410"/>
            <p:cNvSpPr>
              <a:spLocks noChangeArrowheads="1"/>
            </p:cNvSpPr>
            <p:nvPr/>
          </p:nvSpPr>
          <p:spPr bwMode="auto">
            <a:xfrm>
              <a:off x="5286" y="2325"/>
              <a:ext cx="6" cy="6"/>
            </a:xfrm>
            <a:prstGeom prst="rect">
              <a:avLst/>
            </a:prstGeom>
            <a:solidFill>
              <a:srgbClr val="000000"/>
            </a:solidFill>
            <a:ln w="9525">
              <a:noFill/>
              <a:miter lim="800000"/>
              <a:headEnd/>
              <a:tailEnd/>
            </a:ln>
          </p:spPr>
          <p:txBody>
            <a:bodyPr/>
            <a:lstStyle/>
            <a:p>
              <a:endParaRPr lang="en-US"/>
            </a:p>
          </p:txBody>
        </p:sp>
        <p:sp>
          <p:nvSpPr>
            <p:cNvPr id="2067" name="Rectangle 411"/>
            <p:cNvSpPr>
              <a:spLocks noChangeArrowheads="1"/>
            </p:cNvSpPr>
            <p:nvPr/>
          </p:nvSpPr>
          <p:spPr bwMode="auto">
            <a:xfrm>
              <a:off x="5292" y="2325"/>
              <a:ext cx="307" cy="6"/>
            </a:xfrm>
            <a:prstGeom prst="rect">
              <a:avLst/>
            </a:prstGeom>
            <a:solidFill>
              <a:srgbClr val="000000"/>
            </a:solidFill>
            <a:ln w="9525">
              <a:noFill/>
              <a:miter lim="800000"/>
              <a:headEnd/>
              <a:tailEnd/>
            </a:ln>
          </p:spPr>
          <p:txBody>
            <a:bodyPr/>
            <a:lstStyle/>
            <a:p>
              <a:endParaRPr lang="en-US"/>
            </a:p>
          </p:txBody>
        </p:sp>
        <p:sp>
          <p:nvSpPr>
            <p:cNvPr id="2068" name="Rectangle 412"/>
            <p:cNvSpPr>
              <a:spLocks noChangeArrowheads="1"/>
            </p:cNvSpPr>
            <p:nvPr/>
          </p:nvSpPr>
          <p:spPr bwMode="auto">
            <a:xfrm>
              <a:off x="5599" y="2175"/>
              <a:ext cx="6" cy="150"/>
            </a:xfrm>
            <a:prstGeom prst="rect">
              <a:avLst/>
            </a:prstGeom>
            <a:solidFill>
              <a:srgbClr val="000000"/>
            </a:solidFill>
            <a:ln w="9525">
              <a:noFill/>
              <a:miter lim="800000"/>
              <a:headEnd/>
              <a:tailEnd/>
            </a:ln>
          </p:spPr>
          <p:txBody>
            <a:bodyPr/>
            <a:lstStyle/>
            <a:p>
              <a:endParaRPr lang="en-US"/>
            </a:p>
          </p:txBody>
        </p:sp>
        <p:sp>
          <p:nvSpPr>
            <p:cNvPr id="2069" name="Rectangle 413"/>
            <p:cNvSpPr>
              <a:spLocks noChangeArrowheads="1"/>
            </p:cNvSpPr>
            <p:nvPr/>
          </p:nvSpPr>
          <p:spPr bwMode="auto">
            <a:xfrm>
              <a:off x="5599" y="2325"/>
              <a:ext cx="6" cy="6"/>
            </a:xfrm>
            <a:prstGeom prst="rect">
              <a:avLst/>
            </a:prstGeom>
            <a:solidFill>
              <a:srgbClr val="000000"/>
            </a:solidFill>
            <a:ln w="9525">
              <a:noFill/>
              <a:miter lim="800000"/>
              <a:headEnd/>
              <a:tailEnd/>
            </a:ln>
          </p:spPr>
          <p:txBody>
            <a:bodyPr/>
            <a:lstStyle/>
            <a:p>
              <a:endParaRPr lang="en-US"/>
            </a:p>
          </p:txBody>
        </p:sp>
        <p:sp>
          <p:nvSpPr>
            <p:cNvPr id="2070" name="Rectangle 414"/>
            <p:cNvSpPr>
              <a:spLocks noChangeArrowheads="1"/>
            </p:cNvSpPr>
            <p:nvPr/>
          </p:nvSpPr>
          <p:spPr bwMode="auto">
            <a:xfrm>
              <a:off x="5599" y="2325"/>
              <a:ext cx="6" cy="6"/>
            </a:xfrm>
            <a:prstGeom prst="rect">
              <a:avLst/>
            </a:prstGeom>
            <a:solidFill>
              <a:srgbClr val="000000"/>
            </a:solidFill>
            <a:ln w="9525">
              <a:noFill/>
              <a:miter lim="800000"/>
              <a:headEnd/>
              <a:tailEnd/>
            </a:ln>
          </p:spPr>
          <p:txBody>
            <a:bodyPr/>
            <a:lstStyle/>
            <a:p>
              <a:endParaRPr lang="en-US"/>
            </a:p>
          </p:txBody>
        </p:sp>
      </p:grpSp>
      <p:sp>
        <p:nvSpPr>
          <p:cNvPr id="99746" name="Text Box 418"/>
          <p:cNvSpPr txBox="1">
            <a:spLocks noChangeArrowheads="1"/>
          </p:cNvSpPr>
          <p:nvPr/>
        </p:nvSpPr>
        <p:spPr bwMode="auto">
          <a:xfrm>
            <a:off x="4724400" y="4230688"/>
            <a:ext cx="4114800" cy="646112"/>
          </a:xfrm>
          <a:prstGeom prst="rect">
            <a:avLst/>
          </a:prstGeom>
          <a:noFill/>
          <a:ln w="9525">
            <a:noFill/>
            <a:miter lim="800000"/>
            <a:headEnd/>
            <a:tailEnd/>
          </a:ln>
        </p:spPr>
        <p:txBody>
          <a:bodyPr>
            <a:spAutoFit/>
          </a:bodyPr>
          <a:lstStyle/>
          <a:p>
            <a:r>
              <a:rPr lang="en-US">
                <a:solidFill>
                  <a:schemeClr val="bg2"/>
                </a:solidFill>
              </a:rPr>
              <a:t>Varied inset and power profile center reading power in front of the eye.</a:t>
            </a:r>
          </a:p>
        </p:txBody>
      </p:sp>
      <p:graphicFrame>
        <p:nvGraphicFramePr>
          <p:cNvPr id="418" name="Object 2"/>
          <p:cNvGraphicFramePr>
            <a:graphicFrameLocks noChangeAspect="1"/>
          </p:cNvGraphicFramePr>
          <p:nvPr/>
        </p:nvGraphicFramePr>
        <p:xfrm>
          <a:off x="114300" y="3255963"/>
          <a:ext cx="3886200" cy="2676525"/>
        </p:xfrm>
        <a:graphic>
          <a:graphicData uri="http://schemas.openxmlformats.org/presentationml/2006/ole">
            <mc:AlternateContent xmlns:mc="http://schemas.openxmlformats.org/markup-compatibility/2006">
              <mc:Choice xmlns:v="urn:schemas-microsoft-com:vml" Requires="v">
                <p:oleObj spid="_x0000_s2504" name="CorelDRAW" r:id="rId4" imgW="5559120" imgH="3838320" progId="CorelDRAW.Graphic.12">
                  <p:embed/>
                </p:oleObj>
              </mc:Choice>
              <mc:Fallback>
                <p:oleObj name="CorelDRAW" r:id="rId4" imgW="5559120" imgH="3838320" progId="CorelDRAW.Graphic.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3255963"/>
                        <a:ext cx="3886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 name="Object 3"/>
          <p:cNvGraphicFramePr>
            <a:graphicFrameLocks noChangeAspect="1"/>
          </p:cNvGraphicFramePr>
          <p:nvPr/>
        </p:nvGraphicFramePr>
        <p:xfrm>
          <a:off x="652463" y="3332163"/>
          <a:ext cx="3430587" cy="2674937"/>
        </p:xfrm>
        <a:graphic>
          <a:graphicData uri="http://schemas.openxmlformats.org/presentationml/2006/ole">
            <mc:AlternateContent xmlns:mc="http://schemas.openxmlformats.org/markup-compatibility/2006">
              <mc:Choice xmlns:v="urn:schemas-microsoft-com:vml" Requires="v">
                <p:oleObj spid="_x0000_s2505" name="CorelDRAW" r:id="rId6" imgW="4929480" imgH="3854880" progId="CorelDraw.Graphic.8">
                  <p:embed/>
                </p:oleObj>
              </mc:Choice>
              <mc:Fallback>
                <p:oleObj name="CorelDRAW" r:id="rId6" imgW="4929480" imgH="3854880" progId="CorelDraw.Graphic.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463" y="3332163"/>
                        <a:ext cx="3430587"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0" name="Object 4"/>
          <p:cNvGraphicFramePr>
            <a:graphicFrameLocks noChangeAspect="1"/>
          </p:cNvGraphicFramePr>
          <p:nvPr/>
        </p:nvGraphicFramePr>
        <p:xfrm>
          <a:off x="650875" y="3332163"/>
          <a:ext cx="3463925" cy="2701925"/>
        </p:xfrm>
        <a:graphic>
          <a:graphicData uri="http://schemas.openxmlformats.org/presentationml/2006/ole">
            <mc:AlternateContent xmlns:mc="http://schemas.openxmlformats.org/markup-compatibility/2006">
              <mc:Choice xmlns:v="urn:schemas-microsoft-com:vml" Requires="v">
                <p:oleObj spid="_x0000_s2506" name="CorelDRAW" r:id="rId8" imgW="4930560" imgH="3854880" progId="CorelDRAW.Graphic.12">
                  <p:embed/>
                </p:oleObj>
              </mc:Choice>
              <mc:Fallback>
                <p:oleObj name="CorelDRAW" r:id="rId8" imgW="4930560" imgH="3854880" progId="CorelDRAW.Graphic.12">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875" y="3332163"/>
                        <a:ext cx="3463925"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25"/>
          <p:cNvGrpSpPr>
            <a:grpSpLocks/>
          </p:cNvGrpSpPr>
          <p:nvPr/>
        </p:nvGrpSpPr>
        <p:grpSpPr bwMode="auto">
          <a:xfrm>
            <a:off x="228600" y="5983288"/>
            <a:ext cx="2889250" cy="646112"/>
            <a:chOff x="790281" y="6297613"/>
            <a:chExt cx="2888534" cy="646331"/>
          </a:xfrm>
        </p:grpSpPr>
        <p:sp>
          <p:nvSpPr>
            <p:cNvPr id="2058" name="Line 8"/>
            <p:cNvSpPr>
              <a:spLocks noChangeShapeType="1"/>
            </p:cNvSpPr>
            <p:nvPr/>
          </p:nvSpPr>
          <p:spPr bwMode="auto">
            <a:xfrm>
              <a:off x="790281" y="6448719"/>
              <a:ext cx="1905000" cy="0"/>
            </a:xfrm>
            <a:prstGeom prst="line">
              <a:avLst/>
            </a:prstGeom>
            <a:noFill/>
            <a:ln w="28575">
              <a:solidFill>
                <a:schemeClr val="tx1"/>
              </a:solidFill>
              <a:prstDash val="sysDot"/>
              <a:round/>
              <a:headEnd/>
              <a:tailEnd/>
            </a:ln>
          </p:spPr>
          <p:txBody>
            <a:bodyPr/>
            <a:lstStyle/>
            <a:p>
              <a:endParaRPr lang="en-US"/>
            </a:p>
          </p:txBody>
        </p:sp>
        <p:sp>
          <p:nvSpPr>
            <p:cNvPr id="2059" name="Line 9"/>
            <p:cNvSpPr>
              <a:spLocks noChangeShapeType="1"/>
            </p:cNvSpPr>
            <p:nvPr/>
          </p:nvSpPr>
          <p:spPr bwMode="auto">
            <a:xfrm>
              <a:off x="790281" y="6620757"/>
              <a:ext cx="1905000" cy="0"/>
            </a:xfrm>
            <a:prstGeom prst="line">
              <a:avLst/>
            </a:prstGeom>
            <a:noFill/>
            <a:ln w="28575">
              <a:solidFill>
                <a:schemeClr val="tx1"/>
              </a:solidFill>
              <a:round/>
              <a:headEnd/>
              <a:tailEnd/>
            </a:ln>
          </p:spPr>
          <p:txBody>
            <a:bodyPr/>
            <a:lstStyle/>
            <a:p>
              <a:endParaRPr lang="en-US"/>
            </a:p>
          </p:txBody>
        </p:sp>
        <p:sp>
          <p:nvSpPr>
            <p:cNvPr id="2060" name="Line 10"/>
            <p:cNvSpPr>
              <a:spLocks noChangeShapeType="1"/>
            </p:cNvSpPr>
            <p:nvPr/>
          </p:nvSpPr>
          <p:spPr bwMode="auto">
            <a:xfrm>
              <a:off x="790281" y="6802222"/>
              <a:ext cx="1905000" cy="0"/>
            </a:xfrm>
            <a:prstGeom prst="line">
              <a:avLst/>
            </a:prstGeom>
            <a:noFill/>
            <a:ln w="28575">
              <a:solidFill>
                <a:schemeClr val="tx1"/>
              </a:solidFill>
              <a:prstDash val="dash"/>
              <a:round/>
              <a:headEnd/>
              <a:tailEnd/>
            </a:ln>
          </p:spPr>
          <p:txBody>
            <a:bodyPr/>
            <a:lstStyle/>
            <a:p>
              <a:endParaRPr lang="en-US"/>
            </a:p>
          </p:txBody>
        </p:sp>
        <p:sp>
          <p:nvSpPr>
            <p:cNvPr id="2061" name="Text Box 11"/>
            <p:cNvSpPr txBox="1">
              <a:spLocks noChangeArrowheads="1"/>
            </p:cNvSpPr>
            <p:nvPr/>
          </p:nvSpPr>
          <p:spPr bwMode="auto">
            <a:xfrm>
              <a:off x="2667000" y="6297613"/>
              <a:ext cx="1011815" cy="646331"/>
            </a:xfrm>
            <a:prstGeom prst="rect">
              <a:avLst/>
            </a:prstGeom>
            <a:noFill/>
            <a:ln w="9525">
              <a:noFill/>
              <a:miter lim="800000"/>
              <a:headEnd/>
              <a:tailEnd/>
            </a:ln>
          </p:spPr>
          <p:txBody>
            <a:bodyPr wrap="none">
              <a:spAutoFit/>
            </a:bodyPr>
            <a:lstStyle/>
            <a:p>
              <a:r>
                <a:rPr lang="en-US" sz="1200" b="1">
                  <a:solidFill>
                    <a:srgbClr val="333399"/>
                  </a:solidFill>
                </a:rPr>
                <a:t>myope</a:t>
              </a:r>
            </a:p>
            <a:p>
              <a:r>
                <a:rPr lang="en-US" sz="1200" b="1">
                  <a:solidFill>
                    <a:srgbClr val="333399"/>
                  </a:solidFill>
                </a:rPr>
                <a:t>emmetrope</a:t>
              </a:r>
            </a:p>
            <a:p>
              <a:r>
                <a:rPr lang="en-US" sz="1200" b="1">
                  <a:solidFill>
                    <a:srgbClr val="333399"/>
                  </a:solidFill>
                </a:rPr>
                <a:t>hyperope</a:t>
              </a:r>
            </a:p>
          </p:txBody>
        </p:sp>
      </p:grpSp>
      <p:graphicFrame>
        <p:nvGraphicFramePr>
          <p:cNvPr id="2471" name="Object 423"/>
          <p:cNvGraphicFramePr>
            <a:graphicFrameLocks noChangeAspect="1"/>
          </p:cNvGraphicFramePr>
          <p:nvPr/>
        </p:nvGraphicFramePr>
        <p:xfrm>
          <a:off x="8001000" y="534701"/>
          <a:ext cx="609600" cy="3503899"/>
        </p:xfrm>
        <a:graphic>
          <a:graphicData uri="http://schemas.openxmlformats.org/presentationml/2006/ole">
            <mc:AlternateContent xmlns:mc="http://schemas.openxmlformats.org/markup-compatibility/2006">
              <mc:Choice xmlns:v="urn:schemas-microsoft-com:vml" Requires="v">
                <p:oleObj spid="_x0000_s2507" name="CorelDRAW" r:id="rId10" imgW="371880" imgH="2135880" progId="CorelDRAW.Graphic.12">
                  <p:embed/>
                </p:oleObj>
              </mc:Choice>
              <mc:Fallback>
                <p:oleObj name="CorelDRAW" r:id="rId10" imgW="371880" imgH="2135880" progId="CorelDRAW.Graphic.12">
                  <p:embed/>
                  <p:pic>
                    <p:nvPicPr>
                      <p:cNvPr id="0" name="Picture 4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1000" y="534701"/>
                        <a:ext cx="609600" cy="350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9331">
                                            <p:txEl>
                                              <p:pRg st="1" end="1"/>
                                            </p:txEl>
                                          </p:spTgt>
                                        </p:tgtEl>
                                        <p:attrNameLst>
                                          <p:attrName>style.visibility</p:attrName>
                                        </p:attrNameLst>
                                      </p:cBhvr>
                                      <p:to>
                                        <p:strVal val="visible"/>
                                      </p:to>
                                    </p:set>
                                    <p:animEffect transition="in" filter="fade">
                                      <p:cBhvr>
                                        <p:cTn id="10" dur="500"/>
                                        <p:tgtEl>
                                          <p:spTgt spid="99331">
                                            <p:txEl>
                                              <p:pRg st="1" end="1"/>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99331">
                                            <p:txEl>
                                              <p:pRg st="2" end="2"/>
                                            </p:txEl>
                                          </p:spTgt>
                                        </p:tgtEl>
                                        <p:attrNameLst>
                                          <p:attrName>style.visibility</p:attrName>
                                        </p:attrNameLst>
                                      </p:cBhvr>
                                      <p:to>
                                        <p:strVal val="visible"/>
                                      </p:to>
                                    </p:set>
                                    <p:animEffect transition="in" filter="fade">
                                      <p:cBhvr>
                                        <p:cTn id="13" dur="500"/>
                                        <p:tgtEl>
                                          <p:spTgt spid="99331">
                                            <p:txEl>
                                              <p:pRg st="2" end="2"/>
                                            </p:txEl>
                                          </p:spTgt>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99331">
                                            <p:txEl>
                                              <p:pRg st="3" end="3"/>
                                            </p:txEl>
                                          </p:spTgt>
                                        </p:tgtEl>
                                        <p:attrNameLst>
                                          <p:attrName>style.visibility</p:attrName>
                                        </p:attrNameLst>
                                      </p:cBhvr>
                                      <p:to>
                                        <p:strVal val="visible"/>
                                      </p:to>
                                    </p:set>
                                    <p:animEffect transition="in" filter="fade">
                                      <p:cBhvr>
                                        <p:cTn id="16" dur="500"/>
                                        <p:tgtEl>
                                          <p:spTgt spid="99331">
                                            <p:txEl>
                                              <p:pRg st="3" end="3"/>
                                            </p:txEl>
                                          </p:spTgt>
                                        </p:tgtEl>
                                      </p:cBhvr>
                                    </p:animEffect>
                                  </p:childTnLst>
                                </p:cTn>
                              </p:par>
                              <p:par>
                                <p:cTn id="17" presetID="10" presetClass="entr" presetSubtype="0" fill="hold" nodeType="withEffect">
                                  <p:stCondLst>
                                    <p:cond delay="15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99746"/>
                                        </p:tgtEl>
                                        <p:attrNameLst>
                                          <p:attrName>style.visibility</p:attrName>
                                        </p:attrNameLst>
                                      </p:cBhvr>
                                      <p:to>
                                        <p:strVal val="visible"/>
                                      </p:to>
                                    </p:set>
                                    <p:animEffect transition="in" filter="fade">
                                      <p:cBhvr>
                                        <p:cTn id="22" dur="500"/>
                                        <p:tgtEl>
                                          <p:spTgt spid="99746"/>
                                        </p:tgtEl>
                                      </p:cBhvr>
                                    </p:animEffect>
                                  </p:childTnLst>
                                </p:cTn>
                              </p:par>
                              <p:par>
                                <p:cTn id="23" presetID="10" presetClass="entr" presetSubtype="0" fill="hold" nodeType="withEffect">
                                  <p:stCondLst>
                                    <p:cond delay="0"/>
                                  </p:stCondLst>
                                  <p:childTnLst>
                                    <p:set>
                                      <p:cBhvr>
                                        <p:cTn id="24" dur="1" fill="hold">
                                          <p:stCondLst>
                                            <p:cond delay="0"/>
                                          </p:stCondLst>
                                        </p:cTn>
                                        <p:tgtEl>
                                          <p:spTgt spid="418"/>
                                        </p:tgtEl>
                                        <p:attrNameLst>
                                          <p:attrName>style.visibility</p:attrName>
                                        </p:attrNameLst>
                                      </p:cBhvr>
                                      <p:to>
                                        <p:strVal val="visible"/>
                                      </p:to>
                                    </p:set>
                                    <p:animEffect transition="in" filter="fade">
                                      <p:cBhvr>
                                        <p:cTn id="25" dur="500"/>
                                        <p:tgtEl>
                                          <p:spTgt spid="418"/>
                                        </p:tgtEl>
                                      </p:cBhvr>
                                    </p:animEffect>
                                  </p:childTnLst>
                                </p:cTn>
                              </p:par>
                              <p:par>
                                <p:cTn id="26" presetID="22" presetClass="entr" presetSubtype="1" fill="hold" nodeType="withEffect">
                                  <p:stCondLst>
                                    <p:cond delay="0"/>
                                  </p:stCondLst>
                                  <p:childTnLst>
                                    <p:set>
                                      <p:cBhvr>
                                        <p:cTn id="27" dur="1" fill="hold">
                                          <p:stCondLst>
                                            <p:cond delay="0"/>
                                          </p:stCondLst>
                                        </p:cTn>
                                        <p:tgtEl>
                                          <p:spTgt spid="419"/>
                                        </p:tgtEl>
                                        <p:attrNameLst>
                                          <p:attrName>style.visibility</p:attrName>
                                        </p:attrNameLst>
                                      </p:cBhvr>
                                      <p:to>
                                        <p:strVal val="visible"/>
                                      </p:to>
                                    </p:set>
                                    <p:animEffect transition="in" filter="wipe(up)">
                                      <p:cBhvr>
                                        <p:cTn id="28" dur="2000"/>
                                        <p:tgtEl>
                                          <p:spTgt spid="419"/>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420"/>
                                        </p:tgtEl>
                                        <p:attrNameLst>
                                          <p:attrName>style.visibility</p:attrName>
                                        </p:attrNameLst>
                                      </p:cBhvr>
                                      <p:to>
                                        <p:strVal val="visible"/>
                                      </p:to>
                                    </p:set>
                                    <p:animEffect transition="in" filter="wipe(up)">
                                      <p:cBhvr>
                                        <p:cTn id="32" dur="2000"/>
                                        <p:tgtEl>
                                          <p:spTgt spid="420"/>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par>
                                <p:cTn id="36" presetID="10" presetClass="entr" presetSubtype="0" fill="hold" nodeType="withEffect">
                                  <p:stCondLst>
                                    <p:cond delay="1000"/>
                                  </p:stCondLst>
                                  <p:childTnLst>
                                    <p:set>
                                      <p:cBhvr>
                                        <p:cTn id="37" dur="1" fill="hold">
                                          <p:stCondLst>
                                            <p:cond delay="0"/>
                                          </p:stCondLst>
                                        </p:cTn>
                                        <p:tgtEl>
                                          <p:spTgt spid="2471"/>
                                        </p:tgtEl>
                                        <p:attrNameLst>
                                          <p:attrName>style.visibility</p:attrName>
                                        </p:attrNameLst>
                                      </p:cBhvr>
                                      <p:to>
                                        <p:strVal val="visible"/>
                                      </p:to>
                                    </p:set>
                                    <p:animEffect transition="in" filter="fade">
                                      <p:cBhvr>
                                        <p:cTn id="38" dur="1000"/>
                                        <p:tgtEl>
                                          <p:spTgt spid="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P spid="997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Central Zone Sharpness</a:t>
            </a:r>
          </a:p>
        </p:txBody>
      </p:sp>
      <p:sp>
        <p:nvSpPr>
          <p:cNvPr id="96259" name="Rectangle 3"/>
          <p:cNvSpPr>
            <a:spLocks noGrp="1" noChangeArrowheads="1"/>
          </p:cNvSpPr>
          <p:nvPr>
            <p:ph type="body" idx="1"/>
          </p:nvPr>
        </p:nvSpPr>
        <p:spPr/>
        <p:txBody>
          <a:bodyPr/>
          <a:lstStyle/>
          <a:p>
            <a:pPr eaLnBrk="1" hangingPunct="1">
              <a:buFontTx/>
              <a:buNone/>
              <a:defRPr/>
            </a:pPr>
            <a:r>
              <a:rPr lang="en-US" sz="2800" dirty="0"/>
              <a:t>The primary aberrations in a PAL are:</a:t>
            </a:r>
          </a:p>
          <a:p>
            <a:pPr lvl="1" eaLnBrk="1" hangingPunct="1">
              <a:defRPr/>
            </a:pPr>
            <a:r>
              <a:rPr lang="en-US" sz="2400" dirty="0">
                <a:solidFill>
                  <a:schemeClr val="tx1">
                    <a:lumMod val="85000"/>
                    <a:lumOff val="15000"/>
                  </a:schemeClr>
                </a:solidFill>
              </a:rPr>
              <a:t>HOAs (central zone)</a:t>
            </a:r>
          </a:p>
          <a:p>
            <a:pPr lvl="1" eaLnBrk="1" hangingPunct="1">
              <a:defRPr/>
            </a:pPr>
            <a:r>
              <a:rPr lang="en-US" sz="2400" dirty="0">
                <a:solidFill>
                  <a:schemeClr val="tx1">
                    <a:lumMod val="85000"/>
                    <a:lumOff val="15000"/>
                  </a:schemeClr>
                </a:solidFill>
              </a:rPr>
              <a:t>Astigmatism (peripheral zone)</a:t>
            </a:r>
            <a:endParaRPr lang="en-US" sz="2000" dirty="0">
              <a:solidFill>
                <a:schemeClr val="tx1">
                  <a:lumMod val="85000"/>
                  <a:lumOff val="15000"/>
                </a:schemeClr>
              </a:solidFill>
            </a:endParaRPr>
          </a:p>
        </p:txBody>
      </p:sp>
      <p:pic>
        <p:nvPicPr>
          <p:cNvPr id="96265" name="Picture 9" descr="lens later PAL"/>
          <p:cNvPicPr>
            <a:picLocks noChangeAspect="1" noChangeArrowheads="1"/>
          </p:cNvPicPr>
          <p:nvPr/>
        </p:nvPicPr>
        <p:blipFill>
          <a:blip r:embed="rId2" cstate="print">
            <a:lum bright="40000" contrast="-40000"/>
          </a:blip>
          <a:srcRect/>
          <a:stretch>
            <a:fillRect/>
          </a:stretch>
        </p:blipFill>
        <p:spPr bwMode="auto">
          <a:xfrm>
            <a:off x="4953000" y="3352800"/>
            <a:ext cx="3276600" cy="3276600"/>
          </a:xfrm>
          <a:prstGeom prst="rect">
            <a:avLst/>
          </a:prstGeom>
          <a:noFill/>
          <a:ln w="9525">
            <a:noFill/>
            <a:miter lim="800000"/>
            <a:headEnd/>
            <a:tailEnd/>
          </a:ln>
        </p:spPr>
      </p:pic>
      <p:grpSp>
        <p:nvGrpSpPr>
          <p:cNvPr id="2" name="Group 38"/>
          <p:cNvGrpSpPr>
            <a:grpSpLocks/>
          </p:cNvGrpSpPr>
          <p:nvPr/>
        </p:nvGrpSpPr>
        <p:grpSpPr bwMode="auto">
          <a:xfrm>
            <a:off x="5562600" y="4387850"/>
            <a:ext cx="2114550" cy="1714500"/>
            <a:chOff x="3504" y="2764"/>
            <a:chExt cx="1332" cy="1080"/>
          </a:xfrm>
        </p:grpSpPr>
        <p:pic>
          <p:nvPicPr>
            <p:cNvPr id="36885" name="Picture 11" descr="spot 2"/>
            <p:cNvPicPr>
              <a:picLocks noChangeAspect="1" noChangeArrowheads="1"/>
            </p:cNvPicPr>
            <p:nvPr/>
          </p:nvPicPr>
          <p:blipFill>
            <a:blip r:embed="rId3" cstate="print">
              <a:clrChange>
                <a:clrFrom>
                  <a:srgbClr val="FFFFFF"/>
                </a:clrFrom>
                <a:clrTo>
                  <a:srgbClr val="FFFFFF">
                    <a:alpha val="0"/>
                  </a:srgbClr>
                </a:clrTo>
              </a:clrChange>
              <a:lum bright="-10000" contrast="10000"/>
            </a:blip>
            <a:srcRect/>
            <a:stretch>
              <a:fillRect/>
            </a:stretch>
          </p:blipFill>
          <p:spPr bwMode="auto">
            <a:xfrm rot="1102259">
              <a:off x="3504" y="2784"/>
              <a:ext cx="237" cy="238"/>
            </a:xfrm>
            <a:prstGeom prst="rect">
              <a:avLst/>
            </a:prstGeom>
            <a:noFill/>
            <a:ln w="9525">
              <a:noFill/>
              <a:miter lim="800000"/>
              <a:headEnd/>
              <a:tailEnd/>
            </a:ln>
          </p:spPr>
        </p:pic>
        <p:pic>
          <p:nvPicPr>
            <p:cNvPr id="36886" name="Picture 12" descr="spot 2"/>
            <p:cNvPicPr>
              <a:picLocks noChangeAspect="1" noChangeArrowheads="1"/>
            </p:cNvPicPr>
            <p:nvPr/>
          </p:nvPicPr>
          <p:blipFill>
            <a:blip r:embed="rId4" cstate="print">
              <a:clrChange>
                <a:clrFrom>
                  <a:srgbClr val="FFFFFF"/>
                </a:clrFrom>
                <a:clrTo>
                  <a:srgbClr val="FFFFFF">
                    <a:alpha val="0"/>
                  </a:srgbClr>
                </a:clrTo>
              </a:clrChange>
              <a:lum bright="-10000" contrast="10000"/>
            </a:blip>
            <a:srcRect/>
            <a:stretch>
              <a:fillRect/>
            </a:stretch>
          </p:blipFill>
          <p:spPr bwMode="auto">
            <a:xfrm rot="-1726912">
              <a:off x="4600" y="2764"/>
              <a:ext cx="236" cy="236"/>
            </a:xfrm>
            <a:prstGeom prst="rect">
              <a:avLst/>
            </a:prstGeom>
            <a:noFill/>
            <a:ln w="9525">
              <a:noFill/>
              <a:miter lim="800000"/>
              <a:headEnd/>
              <a:tailEnd/>
            </a:ln>
          </p:spPr>
        </p:pic>
        <p:pic>
          <p:nvPicPr>
            <p:cNvPr id="36887" name="Picture 13" descr="spot 7"/>
            <p:cNvPicPr>
              <a:picLocks noChangeAspect="1" noChangeArrowheads="1"/>
            </p:cNvPicPr>
            <p:nvPr/>
          </p:nvPicPr>
          <p:blipFill>
            <a:blip r:embed="rId5" cstate="print">
              <a:clrChange>
                <a:clrFrom>
                  <a:srgbClr val="FFFFFF"/>
                </a:clrFrom>
                <a:clrTo>
                  <a:srgbClr val="FFFFFF">
                    <a:alpha val="0"/>
                  </a:srgbClr>
                </a:clrTo>
              </a:clrChange>
              <a:lum bright="-10000" contrast="10000"/>
            </a:blip>
            <a:srcRect/>
            <a:stretch>
              <a:fillRect/>
            </a:stretch>
          </p:blipFill>
          <p:spPr bwMode="auto">
            <a:xfrm rot="266092">
              <a:off x="4499" y="3119"/>
              <a:ext cx="218" cy="220"/>
            </a:xfrm>
            <a:prstGeom prst="rect">
              <a:avLst/>
            </a:prstGeom>
            <a:noFill/>
            <a:ln w="9525">
              <a:noFill/>
              <a:miter lim="800000"/>
              <a:headEnd/>
              <a:tailEnd/>
            </a:ln>
          </p:spPr>
        </p:pic>
        <p:pic>
          <p:nvPicPr>
            <p:cNvPr id="36888" name="Picture 17" descr="spot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163983">
              <a:off x="3802" y="3128"/>
              <a:ext cx="222" cy="222"/>
            </a:xfrm>
            <a:prstGeom prst="rect">
              <a:avLst/>
            </a:prstGeom>
            <a:noFill/>
            <a:ln w="9525">
              <a:noFill/>
              <a:miter lim="800000"/>
              <a:headEnd/>
              <a:tailEnd/>
            </a:ln>
          </p:spPr>
        </p:pic>
        <p:pic>
          <p:nvPicPr>
            <p:cNvPr id="36889" name="Picture 21" descr="spot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354986">
              <a:off x="3932" y="3648"/>
              <a:ext cx="196" cy="196"/>
            </a:xfrm>
            <a:prstGeom prst="rect">
              <a:avLst/>
            </a:prstGeom>
            <a:noFill/>
            <a:ln w="9525">
              <a:noFill/>
              <a:miter lim="800000"/>
              <a:headEnd/>
              <a:tailEnd/>
            </a:ln>
          </p:spPr>
        </p:pic>
        <p:pic>
          <p:nvPicPr>
            <p:cNvPr id="36890" name="Picture 22" descr="spot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468415">
              <a:off x="4560" y="3600"/>
              <a:ext cx="198" cy="197"/>
            </a:xfrm>
            <a:prstGeom prst="rect">
              <a:avLst/>
            </a:prstGeom>
            <a:noFill/>
            <a:ln w="9525">
              <a:noFill/>
              <a:miter lim="800000"/>
              <a:headEnd/>
              <a:tailEnd/>
            </a:ln>
          </p:spPr>
        </p:pic>
      </p:grpSp>
      <p:grpSp>
        <p:nvGrpSpPr>
          <p:cNvPr id="3" name="Group 23"/>
          <p:cNvGrpSpPr>
            <a:grpSpLocks/>
          </p:cNvGrpSpPr>
          <p:nvPr/>
        </p:nvGrpSpPr>
        <p:grpSpPr bwMode="auto">
          <a:xfrm>
            <a:off x="6413500" y="4203700"/>
            <a:ext cx="706438" cy="1958975"/>
            <a:chOff x="3647" y="2984"/>
            <a:chExt cx="445" cy="1234"/>
          </a:xfrm>
        </p:grpSpPr>
        <p:pic>
          <p:nvPicPr>
            <p:cNvPr id="36879" name="Picture 24" descr="spot 1"/>
            <p:cNvPicPr>
              <a:picLocks noChangeAspect="1" noChangeArrowheads="1"/>
            </p:cNvPicPr>
            <p:nvPr/>
          </p:nvPicPr>
          <p:blipFill>
            <a:blip r:embed="rId9" cstate="print">
              <a:clrChange>
                <a:clrFrom>
                  <a:srgbClr val="FFFFFF"/>
                </a:clrFrom>
                <a:clrTo>
                  <a:srgbClr val="FFFFFF">
                    <a:alpha val="0"/>
                  </a:srgbClr>
                </a:clrTo>
              </a:clrChange>
              <a:lum bright="-10000" contrast="8000"/>
            </a:blip>
            <a:srcRect/>
            <a:stretch>
              <a:fillRect/>
            </a:stretch>
          </p:blipFill>
          <p:spPr bwMode="auto">
            <a:xfrm rot="266092">
              <a:off x="3647" y="2984"/>
              <a:ext cx="238" cy="239"/>
            </a:xfrm>
            <a:prstGeom prst="rect">
              <a:avLst/>
            </a:prstGeom>
            <a:noFill/>
            <a:ln w="9525">
              <a:noFill/>
              <a:miter lim="800000"/>
              <a:headEnd/>
              <a:tailEnd/>
            </a:ln>
          </p:spPr>
        </p:pic>
        <p:pic>
          <p:nvPicPr>
            <p:cNvPr id="36880" name="Picture 25" descr="spot 5"/>
            <p:cNvPicPr>
              <a:picLocks noChangeAspect="1" noChangeArrowheads="1"/>
            </p:cNvPicPr>
            <p:nvPr/>
          </p:nvPicPr>
          <p:blipFill>
            <a:blip r:embed="rId10" cstate="print">
              <a:clrChange>
                <a:clrFrom>
                  <a:srgbClr val="FFFFFF"/>
                </a:clrFrom>
                <a:clrTo>
                  <a:srgbClr val="FFFFFF">
                    <a:alpha val="0"/>
                  </a:srgbClr>
                </a:clrTo>
              </a:clrChange>
              <a:lum bright="-10000" contrast="10000"/>
            </a:blip>
            <a:srcRect/>
            <a:stretch>
              <a:fillRect/>
            </a:stretch>
          </p:blipFill>
          <p:spPr bwMode="auto">
            <a:xfrm rot="266092">
              <a:off x="3681" y="3184"/>
              <a:ext cx="247" cy="243"/>
            </a:xfrm>
            <a:prstGeom prst="rect">
              <a:avLst/>
            </a:prstGeom>
            <a:noFill/>
            <a:ln w="9525">
              <a:noFill/>
              <a:miter lim="800000"/>
              <a:headEnd/>
              <a:tailEnd/>
            </a:ln>
          </p:spPr>
        </p:pic>
        <p:pic>
          <p:nvPicPr>
            <p:cNvPr id="36881" name="Picture 26" descr="spot 8"/>
            <p:cNvPicPr>
              <a:picLocks noChangeAspect="1" noChangeArrowheads="1"/>
            </p:cNvPicPr>
            <p:nvPr/>
          </p:nvPicPr>
          <p:blipFill>
            <a:blip r:embed="rId11" cstate="print">
              <a:clrChange>
                <a:clrFrom>
                  <a:srgbClr val="FFFFFF"/>
                </a:clrFrom>
                <a:clrTo>
                  <a:srgbClr val="FFFFFF">
                    <a:alpha val="0"/>
                  </a:srgbClr>
                </a:clrTo>
              </a:clrChange>
              <a:lum bright="-10000" contrast="10000"/>
            </a:blip>
            <a:srcRect/>
            <a:stretch>
              <a:fillRect/>
            </a:stretch>
          </p:blipFill>
          <p:spPr bwMode="auto">
            <a:xfrm rot="266092">
              <a:off x="3748" y="3409"/>
              <a:ext cx="230" cy="231"/>
            </a:xfrm>
            <a:prstGeom prst="rect">
              <a:avLst/>
            </a:prstGeom>
            <a:noFill/>
            <a:ln w="9525">
              <a:noFill/>
              <a:miter lim="800000"/>
              <a:headEnd/>
              <a:tailEnd/>
            </a:ln>
          </p:spPr>
        </p:pic>
        <p:pic>
          <p:nvPicPr>
            <p:cNvPr id="36882" name="Picture 27" descr="spot 12"/>
            <p:cNvPicPr>
              <a:picLocks noChangeAspect="1" noChangeArrowheads="1"/>
            </p:cNvPicPr>
            <p:nvPr/>
          </p:nvPicPr>
          <p:blipFill>
            <a:blip r:embed="rId12" cstate="print">
              <a:clrChange>
                <a:clrFrom>
                  <a:srgbClr val="FFFFFF"/>
                </a:clrFrom>
                <a:clrTo>
                  <a:srgbClr val="FFFFFF">
                    <a:alpha val="0"/>
                  </a:srgbClr>
                </a:clrTo>
              </a:clrChange>
              <a:lum bright="-10000" contrast="10000"/>
            </a:blip>
            <a:srcRect/>
            <a:stretch>
              <a:fillRect/>
            </a:stretch>
          </p:blipFill>
          <p:spPr bwMode="auto">
            <a:xfrm rot="1037836">
              <a:off x="3782" y="3607"/>
              <a:ext cx="231" cy="222"/>
            </a:xfrm>
            <a:prstGeom prst="rect">
              <a:avLst/>
            </a:prstGeom>
            <a:noFill/>
            <a:ln w="9525">
              <a:noFill/>
              <a:miter lim="800000"/>
              <a:headEnd/>
              <a:tailEnd/>
            </a:ln>
          </p:spPr>
        </p:pic>
        <p:pic>
          <p:nvPicPr>
            <p:cNvPr id="36883" name="Picture 28" descr="spot 15"/>
            <p:cNvPicPr>
              <a:picLocks noChangeAspect="1" noChangeArrowheads="1"/>
            </p:cNvPicPr>
            <p:nvPr/>
          </p:nvPicPr>
          <p:blipFill>
            <a:blip r:embed="rId13" cstate="print">
              <a:clrChange>
                <a:clrFrom>
                  <a:srgbClr val="FFFFFF"/>
                </a:clrFrom>
                <a:clrTo>
                  <a:srgbClr val="FFFFFF">
                    <a:alpha val="0"/>
                  </a:srgbClr>
                </a:clrTo>
              </a:clrChange>
              <a:lum bright="-10000" contrast="10000"/>
            </a:blip>
            <a:srcRect/>
            <a:stretch>
              <a:fillRect/>
            </a:stretch>
          </p:blipFill>
          <p:spPr bwMode="auto">
            <a:xfrm rot="1673105">
              <a:off x="3814" y="3783"/>
              <a:ext cx="230" cy="232"/>
            </a:xfrm>
            <a:prstGeom prst="rect">
              <a:avLst/>
            </a:prstGeom>
            <a:noFill/>
            <a:ln w="9525">
              <a:noFill/>
              <a:miter lim="800000"/>
              <a:headEnd/>
              <a:tailEnd/>
            </a:ln>
          </p:spPr>
        </p:pic>
        <p:pic>
          <p:nvPicPr>
            <p:cNvPr id="36884" name="Picture 29" descr="spot 19"/>
            <p:cNvPicPr>
              <a:picLocks noChangeAspect="1" noChangeArrowheads="1"/>
            </p:cNvPicPr>
            <p:nvPr/>
          </p:nvPicPr>
          <p:blipFill>
            <a:blip r:embed="rId14" cstate="print">
              <a:clrChange>
                <a:clrFrom>
                  <a:srgbClr val="FFFFFF"/>
                </a:clrFrom>
                <a:clrTo>
                  <a:srgbClr val="FFFFFF">
                    <a:alpha val="0"/>
                  </a:srgbClr>
                </a:clrTo>
              </a:clrChange>
              <a:lum bright="-10000" contrast="8000"/>
            </a:blip>
            <a:srcRect/>
            <a:stretch>
              <a:fillRect/>
            </a:stretch>
          </p:blipFill>
          <p:spPr bwMode="auto">
            <a:xfrm rot="266092">
              <a:off x="3857" y="3981"/>
              <a:ext cx="235" cy="237"/>
            </a:xfrm>
            <a:prstGeom prst="rect">
              <a:avLst/>
            </a:prstGeom>
            <a:noFill/>
            <a:ln w="9525">
              <a:noFill/>
              <a:miter lim="800000"/>
              <a:headEnd/>
              <a:tailEnd/>
            </a:ln>
          </p:spPr>
        </p:pic>
      </p:grpSp>
      <p:grpSp>
        <p:nvGrpSpPr>
          <p:cNvPr id="4" name="Group 37"/>
          <p:cNvGrpSpPr>
            <a:grpSpLocks/>
          </p:cNvGrpSpPr>
          <p:nvPr/>
        </p:nvGrpSpPr>
        <p:grpSpPr bwMode="auto">
          <a:xfrm>
            <a:off x="914400" y="4800600"/>
            <a:ext cx="3505200" cy="1752600"/>
            <a:chOff x="576" y="3024"/>
            <a:chExt cx="2208" cy="1104"/>
          </a:xfrm>
        </p:grpSpPr>
        <p:pic>
          <p:nvPicPr>
            <p:cNvPr id="36876" name="Picture 30" descr="spot 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576" y="3024"/>
              <a:ext cx="900" cy="911"/>
            </a:xfrm>
            <a:prstGeom prst="rect">
              <a:avLst/>
            </a:prstGeom>
            <a:noFill/>
            <a:ln w="9525">
              <a:noFill/>
              <a:miter lim="800000"/>
              <a:headEnd/>
              <a:tailEnd/>
            </a:ln>
          </p:spPr>
        </p:pic>
        <p:pic>
          <p:nvPicPr>
            <p:cNvPr id="36877" name="Picture 31" descr="distortion astigmatism"/>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344" y="3024"/>
              <a:ext cx="1440" cy="893"/>
            </a:xfrm>
            <a:prstGeom prst="rect">
              <a:avLst/>
            </a:prstGeom>
            <a:noFill/>
            <a:ln w="9525">
              <a:noFill/>
              <a:miter lim="800000"/>
              <a:headEnd/>
              <a:tailEnd/>
            </a:ln>
          </p:spPr>
        </p:pic>
        <p:sp>
          <p:nvSpPr>
            <p:cNvPr id="36878" name="Text Box 34"/>
            <p:cNvSpPr txBox="1">
              <a:spLocks noChangeArrowheads="1"/>
            </p:cNvSpPr>
            <p:nvPr/>
          </p:nvSpPr>
          <p:spPr bwMode="auto">
            <a:xfrm>
              <a:off x="960" y="3897"/>
              <a:ext cx="1108" cy="231"/>
            </a:xfrm>
            <a:prstGeom prst="rect">
              <a:avLst/>
            </a:prstGeom>
            <a:noFill/>
            <a:ln w="9525">
              <a:noFill/>
              <a:miter lim="800000"/>
              <a:headEnd/>
              <a:tailEnd/>
            </a:ln>
          </p:spPr>
          <p:txBody>
            <a:bodyPr wrap="none">
              <a:spAutoFit/>
            </a:bodyPr>
            <a:lstStyle/>
            <a:p>
              <a:r>
                <a:rPr lang="en-US">
                  <a:solidFill>
                    <a:srgbClr val="FF0000"/>
                  </a:solidFill>
                </a:rPr>
                <a:t>ASTIGMATISM</a:t>
              </a:r>
            </a:p>
          </p:txBody>
        </p:sp>
      </p:grpSp>
      <p:grpSp>
        <p:nvGrpSpPr>
          <p:cNvPr id="5" name="Group 36"/>
          <p:cNvGrpSpPr>
            <a:grpSpLocks/>
          </p:cNvGrpSpPr>
          <p:nvPr/>
        </p:nvGrpSpPr>
        <p:grpSpPr bwMode="auto">
          <a:xfrm>
            <a:off x="914400" y="2895600"/>
            <a:ext cx="3429000" cy="1700213"/>
            <a:chOff x="576" y="1824"/>
            <a:chExt cx="2160" cy="1071"/>
          </a:xfrm>
        </p:grpSpPr>
        <p:pic>
          <p:nvPicPr>
            <p:cNvPr id="36873" name="Picture 32" descr="spot 5"/>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576" y="1824"/>
              <a:ext cx="912" cy="901"/>
            </a:xfrm>
            <a:prstGeom prst="rect">
              <a:avLst/>
            </a:prstGeom>
            <a:noFill/>
            <a:ln w="9525">
              <a:noFill/>
              <a:miter lim="800000"/>
              <a:headEnd/>
              <a:tailEnd/>
            </a:ln>
          </p:spPr>
        </p:pic>
        <p:pic>
          <p:nvPicPr>
            <p:cNvPr id="36874" name="Picture 33" descr="distortion coma"/>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344" y="1824"/>
              <a:ext cx="1392" cy="869"/>
            </a:xfrm>
            <a:prstGeom prst="rect">
              <a:avLst/>
            </a:prstGeom>
            <a:noFill/>
            <a:ln w="9525">
              <a:noFill/>
              <a:miter lim="800000"/>
              <a:headEnd/>
              <a:tailEnd/>
            </a:ln>
          </p:spPr>
        </p:pic>
        <p:sp>
          <p:nvSpPr>
            <p:cNvPr id="36875" name="Text Box 35"/>
            <p:cNvSpPr txBox="1">
              <a:spLocks noChangeArrowheads="1"/>
            </p:cNvSpPr>
            <p:nvPr/>
          </p:nvSpPr>
          <p:spPr bwMode="auto">
            <a:xfrm>
              <a:off x="1248" y="2664"/>
              <a:ext cx="548" cy="231"/>
            </a:xfrm>
            <a:prstGeom prst="rect">
              <a:avLst/>
            </a:prstGeom>
            <a:noFill/>
            <a:ln w="9525">
              <a:noFill/>
              <a:miter lim="800000"/>
              <a:headEnd/>
              <a:tailEnd/>
            </a:ln>
          </p:spPr>
          <p:txBody>
            <a:bodyPr wrap="none">
              <a:spAutoFit/>
            </a:bodyPr>
            <a:lstStyle/>
            <a:p>
              <a:r>
                <a:rPr lang="en-US">
                  <a:solidFill>
                    <a:srgbClr val="FF0000"/>
                  </a:solidFill>
                </a:rPr>
                <a:t>COMA</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500"/>
                                        <p:tgtEl>
                                          <p:spTgt spid="9625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6259">
                                            <p:txEl>
                                              <p:pRg st="1" end="1"/>
                                            </p:txEl>
                                          </p:spTgt>
                                        </p:tgtEl>
                                        <p:attrNameLst>
                                          <p:attrName>style.visibility</p:attrName>
                                        </p:attrNameLst>
                                      </p:cBhvr>
                                      <p:to>
                                        <p:strVal val="visible"/>
                                      </p:to>
                                    </p:set>
                                    <p:animEffect transition="in" filter="fade">
                                      <p:cBhvr>
                                        <p:cTn id="10" dur="500"/>
                                        <p:tgtEl>
                                          <p:spTgt spid="96259">
                                            <p:txEl>
                                              <p:pRg st="1" end="1"/>
                                            </p:txEl>
                                          </p:spTgt>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96259">
                                            <p:txEl>
                                              <p:pRg st="2" end="2"/>
                                            </p:txEl>
                                          </p:spTgt>
                                        </p:tgtEl>
                                        <p:attrNameLst>
                                          <p:attrName>style.visibility</p:attrName>
                                        </p:attrNameLst>
                                      </p:cBhvr>
                                      <p:to>
                                        <p:strVal val="visible"/>
                                      </p:to>
                                    </p:set>
                                    <p:animEffect transition="in" filter="fade">
                                      <p:cBhvr>
                                        <p:cTn id="13" dur="500"/>
                                        <p:tgtEl>
                                          <p:spTgt spid="9625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6265"/>
                                        </p:tgtEl>
                                        <p:attrNameLst>
                                          <p:attrName>style.visibility</p:attrName>
                                        </p:attrNameLst>
                                      </p:cBhvr>
                                      <p:to>
                                        <p:strVal val="visible"/>
                                      </p:to>
                                    </p:set>
                                    <p:animEffect transition="in" filter="fade">
                                      <p:cBhvr>
                                        <p:cTn id="16" dur="1000"/>
                                        <p:tgtEl>
                                          <p:spTgt spid="96265"/>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nodeType="withEffect">
                                  <p:stCondLst>
                                    <p:cond delay="16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par>
                                <p:cTn id="26" presetID="10" presetClass="entr" presetSubtype="0" fill="hold" nodeType="withEffect">
                                  <p:stCondLst>
                                    <p:cond delay="19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04" name="Picture 24" descr="wavefront pond"/>
          <p:cNvPicPr>
            <a:picLocks noChangeAspect="1" noChangeArrowheads="1"/>
          </p:cNvPicPr>
          <p:nvPr/>
        </p:nvPicPr>
        <p:blipFill>
          <a:blip r:embed="rId2" cstate="print"/>
          <a:srcRect t="5804"/>
          <a:stretch>
            <a:fillRect/>
          </a:stretch>
        </p:blipFill>
        <p:spPr bwMode="auto">
          <a:xfrm>
            <a:off x="0" y="1371600"/>
            <a:ext cx="9142413" cy="5745163"/>
          </a:xfrm>
          <a:prstGeom prst="rect">
            <a:avLst/>
          </a:prstGeom>
          <a:noFill/>
          <a:ln w="9525">
            <a:noFill/>
            <a:miter lim="800000"/>
            <a:headEnd/>
            <a:tailEnd/>
          </a:ln>
        </p:spPr>
      </p:pic>
      <p:pic>
        <p:nvPicPr>
          <p:cNvPr id="97305" name="Picture 25" descr="wavefront pond clear"/>
          <p:cNvPicPr>
            <a:picLocks noChangeAspect="1" noChangeArrowheads="1"/>
          </p:cNvPicPr>
          <p:nvPr/>
        </p:nvPicPr>
        <p:blipFill>
          <a:blip r:embed="rId3" cstate="print"/>
          <a:srcRect t="5882"/>
          <a:stretch>
            <a:fillRect/>
          </a:stretch>
        </p:blipFill>
        <p:spPr bwMode="auto">
          <a:xfrm>
            <a:off x="0" y="1371600"/>
            <a:ext cx="9144000" cy="5740400"/>
          </a:xfrm>
          <a:prstGeom prst="rect">
            <a:avLst/>
          </a:prstGeom>
          <a:noFill/>
          <a:ln w="9525">
            <a:noFill/>
            <a:miter lim="800000"/>
            <a:headEnd/>
            <a:tailEnd/>
          </a:ln>
        </p:spPr>
      </p:pic>
      <p:sp>
        <p:nvSpPr>
          <p:cNvPr id="37892" name="Rectangle 2"/>
          <p:cNvSpPr>
            <a:spLocks noGrp="1" noChangeArrowheads="1"/>
          </p:cNvSpPr>
          <p:nvPr>
            <p:ph type="title"/>
          </p:nvPr>
        </p:nvSpPr>
        <p:spPr/>
        <p:txBody>
          <a:bodyPr/>
          <a:lstStyle/>
          <a:p>
            <a:pPr eaLnBrk="1" hangingPunct="1"/>
            <a:r>
              <a:rPr lang="en-US"/>
              <a:t>Central Zone Sharpness</a:t>
            </a:r>
          </a:p>
        </p:txBody>
      </p:sp>
      <p:sp>
        <p:nvSpPr>
          <p:cNvPr id="97283" name="Rectangle 3"/>
          <p:cNvSpPr>
            <a:spLocks noGrp="1" noChangeArrowheads="1"/>
          </p:cNvSpPr>
          <p:nvPr>
            <p:ph type="body" idx="1"/>
          </p:nvPr>
        </p:nvSpPr>
        <p:spPr/>
        <p:txBody>
          <a:bodyPr/>
          <a:lstStyle/>
          <a:p>
            <a:pPr marL="0" indent="0" eaLnBrk="1" hangingPunct="1">
              <a:buFontTx/>
              <a:buNone/>
            </a:pPr>
            <a:r>
              <a:rPr lang="en-US">
                <a:solidFill>
                  <a:schemeClr val="bg1"/>
                </a:solidFill>
              </a:rPr>
              <a:t>HOAs are minute aberrations which decrease image sharpness- (and CSF)</a:t>
            </a:r>
            <a:endParaRPr lang="en-US" sz="280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304"/>
                                        </p:tgtEl>
                                        <p:attrNameLst>
                                          <p:attrName>style.visibility</p:attrName>
                                        </p:attrNameLst>
                                      </p:cBhvr>
                                      <p:to>
                                        <p:strVal val="visible"/>
                                      </p:to>
                                    </p:set>
                                    <p:animEffect transition="in" filter="fade">
                                      <p:cBhvr>
                                        <p:cTn id="7" dur="1000"/>
                                        <p:tgtEl>
                                          <p:spTgt spid="9730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7283">
                                            <p:txEl>
                                              <p:pRg st="0" end="0"/>
                                            </p:txEl>
                                          </p:spTgt>
                                        </p:tgtEl>
                                        <p:attrNameLst>
                                          <p:attrName>style.visibility</p:attrName>
                                        </p:attrNameLst>
                                      </p:cBhvr>
                                      <p:to>
                                        <p:strVal val="visible"/>
                                      </p:to>
                                    </p:set>
                                    <p:animEffect transition="in" filter="fade">
                                      <p:cBhvr>
                                        <p:cTn id="10" dur="1000"/>
                                        <p:tgtEl>
                                          <p:spTgt spid="972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305"/>
                                        </p:tgtEl>
                                        <p:attrNameLst>
                                          <p:attrName>style.visibility</p:attrName>
                                        </p:attrNameLst>
                                      </p:cBhvr>
                                      <p:to>
                                        <p:strVal val="visible"/>
                                      </p:to>
                                    </p:set>
                                    <p:animEffect transition="in" filter="fade">
                                      <p:cBhvr>
                                        <p:cTn id="15" dur="1000"/>
                                        <p:tgtEl>
                                          <p:spTgt spid="97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Overview</a:t>
            </a:r>
          </a:p>
        </p:txBody>
      </p:sp>
      <p:sp>
        <p:nvSpPr>
          <p:cNvPr id="59395" name="Rectangle 3"/>
          <p:cNvSpPr>
            <a:spLocks noGrp="1" noChangeArrowheads="1"/>
          </p:cNvSpPr>
          <p:nvPr>
            <p:ph type="body" idx="1"/>
          </p:nvPr>
        </p:nvSpPr>
        <p:spPr>
          <a:xfrm>
            <a:off x="457200" y="1447800"/>
            <a:ext cx="8229600" cy="5105400"/>
          </a:xfrm>
        </p:spPr>
        <p:txBody>
          <a:bodyPr/>
          <a:lstStyle/>
          <a:p>
            <a:pPr marL="0" indent="0" eaLnBrk="1" hangingPunct="1">
              <a:buNone/>
              <a:defRPr/>
            </a:pPr>
            <a:r>
              <a:rPr lang="en-US" dirty="0"/>
              <a:t>Practical Limits of Progression Length</a:t>
            </a:r>
            <a:endParaRPr lang="en-US" dirty="0">
              <a:solidFill>
                <a:schemeClr val="tx1">
                  <a:lumMod val="85000"/>
                  <a:lumOff val="15000"/>
                </a:schemeClr>
              </a:solidFill>
            </a:endParaRPr>
          </a:p>
          <a:p>
            <a:pPr marL="0" indent="0" eaLnBrk="1" hangingPunct="1">
              <a:buNone/>
              <a:defRPr/>
            </a:pPr>
            <a:r>
              <a:rPr lang="en-US" dirty="0"/>
              <a:t>The Importance of </a:t>
            </a:r>
            <a:r>
              <a:rPr lang="en-US" u="sng" dirty="0"/>
              <a:t>Binocular</a:t>
            </a:r>
            <a:r>
              <a:rPr lang="en-US" dirty="0"/>
              <a:t> Width</a:t>
            </a:r>
          </a:p>
          <a:p>
            <a:pPr marL="0" indent="0" eaLnBrk="1" hangingPunct="1">
              <a:buNone/>
              <a:defRPr/>
            </a:pPr>
            <a:r>
              <a:rPr lang="en-US" dirty="0"/>
              <a:t>Positioning the Near</a:t>
            </a:r>
          </a:p>
          <a:p>
            <a:pPr marL="0" indent="0" eaLnBrk="1" hangingPunct="1">
              <a:buNone/>
              <a:defRPr/>
            </a:pPr>
            <a:r>
              <a:rPr lang="en-US" dirty="0"/>
              <a:t>Control of Aberration &amp; Magnification</a:t>
            </a:r>
          </a:p>
          <a:p>
            <a:pPr marL="0" indent="0" eaLnBrk="1" hangingPunct="1">
              <a:buNone/>
              <a:defRPr/>
            </a:pPr>
            <a:r>
              <a:rPr lang="en-US" dirty="0"/>
              <a:t>Simultaneous Vision</a:t>
            </a:r>
          </a:p>
          <a:p>
            <a:pPr marL="0" indent="0" eaLnBrk="1" hangingPunct="1">
              <a:buNone/>
              <a:defRPr/>
            </a:pPr>
            <a:r>
              <a:rPr lang="en-US" dirty="0"/>
              <a:t>Fitting &amp; Troubleshooting PALs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59395">
                                            <p:txEl>
                                              <p:pRg st="1" end="1"/>
                                            </p:txEl>
                                          </p:spTgt>
                                        </p:tgtEl>
                                        <p:attrNameLst>
                                          <p:attrName>style.visibility</p:attrName>
                                        </p:attrNameLst>
                                      </p:cBhvr>
                                      <p:to>
                                        <p:strVal val="visible"/>
                                      </p:to>
                                    </p:set>
                                    <p:animEffect transition="in" filter="fade">
                                      <p:cBhvr>
                                        <p:cTn id="10" dur="500"/>
                                        <p:tgtEl>
                                          <p:spTgt spid="59395">
                                            <p:txEl>
                                              <p:pRg st="1" end="1"/>
                                            </p:txEl>
                                          </p:spTgt>
                                        </p:tgtEl>
                                      </p:cBhvr>
                                    </p:animEffect>
                                  </p:childTnLst>
                                </p:cTn>
                              </p:par>
                              <p:par>
                                <p:cTn id="11" presetID="10" presetClass="entr" presetSubtype="0" fill="hold" grpId="0" nodeType="withEffect">
                                  <p:stCondLst>
                                    <p:cond delay="900"/>
                                  </p:stCondLst>
                                  <p:childTnLst>
                                    <p:set>
                                      <p:cBhvr>
                                        <p:cTn id="12" dur="1" fill="hold">
                                          <p:stCondLst>
                                            <p:cond delay="0"/>
                                          </p:stCondLst>
                                        </p:cTn>
                                        <p:tgtEl>
                                          <p:spTgt spid="59395">
                                            <p:txEl>
                                              <p:pRg st="2" end="2"/>
                                            </p:txEl>
                                          </p:spTgt>
                                        </p:tgtEl>
                                        <p:attrNameLst>
                                          <p:attrName>style.visibility</p:attrName>
                                        </p:attrNameLst>
                                      </p:cBhvr>
                                      <p:to>
                                        <p:strVal val="visible"/>
                                      </p:to>
                                    </p:set>
                                    <p:animEffect transition="in" filter="fade">
                                      <p:cBhvr>
                                        <p:cTn id="13" dur="500"/>
                                        <p:tgtEl>
                                          <p:spTgt spid="59395">
                                            <p:txEl>
                                              <p:pRg st="2" end="2"/>
                                            </p:txEl>
                                          </p:spTgt>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59395">
                                            <p:txEl>
                                              <p:pRg st="3" end="3"/>
                                            </p:txEl>
                                          </p:spTgt>
                                        </p:tgtEl>
                                        <p:attrNameLst>
                                          <p:attrName>style.visibility</p:attrName>
                                        </p:attrNameLst>
                                      </p:cBhvr>
                                      <p:to>
                                        <p:strVal val="visible"/>
                                      </p:to>
                                    </p:set>
                                    <p:animEffect transition="in" filter="fade">
                                      <p:cBhvr>
                                        <p:cTn id="16" dur="500"/>
                                        <p:tgtEl>
                                          <p:spTgt spid="59395">
                                            <p:txEl>
                                              <p:pRg st="3" end="3"/>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59395">
                                            <p:txEl>
                                              <p:pRg st="4" end="4"/>
                                            </p:txEl>
                                          </p:spTgt>
                                        </p:tgtEl>
                                        <p:attrNameLst>
                                          <p:attrName>style.visibility</p:attrName>
                                        </p:attrNameLst>
                                      </p:cBhvr>
                                      <p:to>
                                        <p:strVal val="visible"/>
                                      </p:to>
                                    </p:set>
                                    <p:animEffect transition="in" filter="fade">
                                      <p:cBhvr>
                                        <p:cTn id="19" dur="500"/>
                                        <p:tgtEl>
                                          <p:spTgt spid="59395">
                                            <p:txEl>
                                              <p:pRg st="4" end="4"/>
                                            </p:txEl>
                                          </p:spTgt>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59395">
                                            <p:txEl>
                                              <p:pRg st="5" end="5"/>
                                            </p:txEl>
                                          </p:spTgt>
                                        </p:tgtEl>
                                        <p:attrNameLst>
                                          <p:attrName>style.visibility</p:attrName>
                                        </p:attrNameLst>
                                      </p:cBhvr>
                                      <p:to>
                                        <p:strVal val="visible"/>
                                      </p:to>
                                    </p:set>
                                    <p:animEffect transition="in" filter="fade">
                                      <p:cBhvr>
                                        <p:cTn id="22" dur="5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title"/>
          </p:nvPr>
        </p:nvSpPr>
        <p:spPr/>
        <p:txBody>
          <a:bodyPr/>
          <a:lstStyle/>
          <a:p>
            <a:pPr eaLnBrk="1" hangingPunct="1"/>
            <a:r>
              <a:rPr lang="en-US"/>
              <a:t>Central Zone Sharpness</a:t>
            </a:r>
          </a:p>
        </p:txBody>
      </p:sp>
      <p:sp>
        <p:nvSpPr>
          <p:cNvPr id="98310" name="Rectangle 6"/>
          <p:cNvSpPr>
            <a:spLocks noGrp="1" noChangeArrowheads="1"/>
          </p:cNvSpPr>
          <p:nvPr>
            <p:ph type="body" idx="1"/>
          </p:nvPr>
        </p:nvSpPr>
        <p:spPr/>
        <p:txBody>
          <a:bodyPr/>
          <a:lstStyle/>
          <a:p>
            <a:pPr eaLnBrk="1" hangingPunct="1">
              <a:buFontTx/>
              <a:buNone/>
              <a:defRPr/>
            </a:pPr>
            <a:r>
              <a:rPr lang="en-US" dirty="0"/>
              <a:t>Requirements for reducing HOAs</a:t>
            </a:r>
          </a:p>
          <a:p>
            <a:pPr lvl="1" eaLnBrk="1" hangingPunct="1">
              <a:defRPr/>
            </a:pPr>
            <a:r>
              <a:rPr lang="en-US" sz="2000" dirty="0">
                <a:solidFill>
                  <a:schemeClr val="tx1">
                    <a:lumMod val="85000"/>
                    <a:lumOff val="15000"/>
                  </a:schemeClr>
                </a:solidFill>
              </a:rPr>
              <a:t>Equipment capable of </a:t>
            </a:r>
            <a:br>
              <a:rPr lang="en-US" sz="2000" dirty="0">
                <a:solidFill>
                  <a:schemeClr val="tx1">
                    <a:lumMod val="85000"/>
                    <a:lumOff val="15000"/>
                  </a:schemeClr>
                </a:solidFill>
              </a:rPr>
            </a:br>
            <a:r>
              <a:rPr lang="en-US" sz="2000" dirty="0">
                <a:solidFill>
                  <a:schemeClr val="tx1">
                    <a:lumMod val="85000"/>
                    <a:lumOff val="15000"/>
                  </a:schemeClr>
                </a:solidFill>
              </a:rPr>
              <a:t>analyzing the </a:t>
            </a:r>
            <a:r>
              <a:rPr lang="en-US" sz="2000" dirty="0" err="1">
                <a:solidFill>
                  <a:schemeClr val="tx1">
                    <a:lumMod val="85000"/>
                    <a:lumOff val="15000"/>
                  </a:schemeClr>
                </a:solidFill>
              </a:rPr>
              <a:t>wavefront</a:t>
            </a:r>
            <a:br>
              <a:rPr lang="en-US" sz="2000" dirty="0">
                <a:solidFill>
                  <a:schemeClr val="tx1">
                    <a:lumMod val="85000"/>
                    <a:lumOff val="15000"/>
                  </a:schemeClr>
                </a:solidFill>
              </a:rPr>
            </a:br>
            <a:endParaRPr lang="en-US" sz="2000" dirty="0">
              <a:solidFill>
                <a:schemeClr val="tx1">
                  <a:lumMod val="85000"/>
                  <a:lumOff val="15000"/>
                </a:schemeClr>
              </a:solidFill>
            </a:endParaRPr>
          </a:p>
          <a:p>
            <a:pPr lvl="1" eaLnBrk="1" hangingPunct="1">
              <a:defRPr/>
            </a:pPr>
            <a:r>
              <a:rPr lang="en-US" sz="2000" dirty="0">
                <a:solidFill>
                  <a:schemeClr val="tx1">
                    <a:lumMod val="85000"/>
                    <a:lumOff val="15000"/>
                  </a:schemeClr>
                </a:solidFill>
              </a:rPr>
              <a:t>Calculations capable </a:t>
            </a:r>
            <a:br>
              <a:rPr lang="en-US" sz="2000" dirty="0">
                <a:solidFill>
                  <a:schemeClr val="tx1">
                    <a:lumMod val="85000"/>
                    <a:lumOff val="15000"/>
                  </a:schemeClr>
                </a:solidFill>
              </a:rPr>
            </a:br>
            <a:r>
              <a:rPr lang="en-US" sz="2000" dirty="0">
                <a:solidFill>
                  <a:schemeClr val="tx1">
                    <a:lumMod val="85000"/>
                    <a:lumOff val="15000"/>
                  </a:schemeClr>
                </a:solidFill>
              </a:rPr>
              <a:t>of reducing HOAs</a:t>
            </a:r>
          </a:p>
        </p:txBody>
      </p:sp>
      <p:pic>
        <p:nvPicPr>
          <p:cNvPr id="98311" name="Picture 7" descr="image patent"/>
          <p:cNvPicPr>
            <a:picLocks noChangeAspect="1" noChangeArrowheads="1"/>
          </p:cNvPicPr>
          <p:nvPr/>
        </p:nvPicPr>
        <p:blipFill>
          <a:blip r:embed="rId2" cstate="print"/>
          <a:srcRect/>
          <a:stretch>
            <a:fillRect/>
          </a:stretch>
        </p:blipFill>
        <p:spPr bwMode="auto">
          <a:xfrm>
            <a:off x="5727700" y="2057400"/>
            <a:ext cx="3187700" cy="4648200"/>
          </a:xfrm>
          <a:prstGeom prst="rect">
            <a:avLst/>
          </a:prstGeom>
          <a:noFill/>
          <a:ln w="9525">
            <a:noFill/>
            <a:miter lim="800000"/>
            <a:headEnd/>
            <a:tailEnd/>
          </a:ln>
        </p:spPr>
      </p:pic>
      <p:grpSp>
        <p:nvGrpSpPr>
          <p:cNvPr id="2" name="Group 32"/>
          <p:cNvGrpSpPr>
            <a:grpSpLocks/>
          </p:cNvGrpSpPr>
          <p:nvPr/>
        </p:nvGrpSpPr>
        <p:grpSpPr bwMode="auto">
          <a:xfrm>
            <a:off x="1727200" y="3975100"/>
            <a:ext cx="1897063" cy="2057400"/>
            <a:chOff x="1088" y="2504"/>
            <a:chExt cx="1195" cy="1296"/>
          </a:xfrm>
        </p:grpSpPr>
        <p:grpSp>
          <p:nvGrpSpPr>
            <p:cNvPr id="3094" name="Group 15"/>
            <p:cNvGrpSpPr>
              <a:grpSpLocks noChangeAspect="1"/>
            </p:cNvGrpSpPr>
            <p:nvPr/>
          </p:nvGrpSpPr>
          <p:grpSpPr bwMode="auto">
            <a:xfrm>
              <a:off x="1088" y="2720"/>
              <a:ext cx="1195" cy="1080"/>
              <a:chOff x="4014" y="1466"/>
              <a:chExt cx="1406" cy="1272"/>
            </a:xfrm>
          </p:grpSpPr>
          <p:pic>
            <p:nvPicPr>
              <p:cNvPr id="3096" name="Picture 16" descr="sola_one_plan_add2_-34"/>
              <p:cNvPicPr>
                <a:picLocks noChangeAspect="1" noChangeArrowheads="1"/>
              </p:cNvPicPr>
              <p:nvPr/>
            </p:nvPicPr>
            <p:blipFill>
              <a:blip r:embed="rId3" cstate="print"/>
              <a:srcRect/>
              <a:stretch>
                <a:fillRect/>
              </a:stretch>
            </p:blipFill>
            <p:spPr bwMode="auto">
              <a:xfrm>
                <a:off x="4014" y="1888"/>
                <a:ext cx="499" cy="442"/>
              </a:xfrm>
              <a:prstGeom prst="rect">
                <a:avLst/>
              </a:prstGeom>
              <a:noFill/>
              <a:ln w="9525">
                <a:noFill/>
                <a:miter lim="800000"/>
                <a:headEnd/>
                <a:tailEnd/>
              </a:ln>
            </p:spPr>
          </p:pic>
          <p:pic>
            <p:nvPicPr>
              <p:cNvPr id="3097" name="Picture 17" descr="sola_one_plan_add2_02"/>
              <p:cNvPicPr>
                <a:picLocks noChangeAspect="1" noChangeArrowheads="1"/>
              </p:cNvPicPr>
              <p:nvPr/>
            </p:nvPicPr>
            <p:blipFill>
              <a:blip r:embed="rId4" cstate="print"/>
              <a:srcRect/>
              <a:stretch>
                <a:fillRect/>
              </a:stretch>
            </p:blipFill>
            <p:spPr bwMode="auto">
              <a:xfrm>
                <a:off x="4422" y="2296"/>
                <a:ext cx="590" cy="442"/>
              </a:xfrm>
              <a:prstGeom prst="rect">
                <a:avLst/>
              </a:prstGeom>
              <a:noFill/>
              <a:ln w="9525">
                <a:noFill/>
                <a:miter lim="800000"/>
                <a:headEnd/>
                <a:tailEnd/>
              </a:ln>
            </p:spPr>
          </p:pic>
          <p:pic>
            <p:nvPicPr>
              <p:cNvPr id="3098" name="Picture 18" descr="sola_one_plan_add2_04"/>
              <p:cNvPicPr>
                <a:picLocks noChangeAspect="1" noChangeArrowheads="1"/>
              </p:cNvPicPr>
              <p:nvPr/>
            </p:nvPicPr>
            <p:blipFill>
              <a:blip r:embed="rId5" cstate="print"/>
              <a:srcRect l="15424" r="15424" b="-2489"/>
              <a:stretch>
                <a:fillRect/>
              </a:stretch>
            </p:blipFill>
            <p:spPr bwMode="auto">
              <a:xfrm>
                <a:off x="4513" y="1888"/>
                <a:ext cx="408" cy="453"/>
              </a:xfrm>
              <a:prstGeom prst="rect">
                <a:avLst/>
              </a:prstGeom>
              <a:noFill/>
              <a:ln w="9525">
                <a:noFill/>
                <a:miter lim="800000"/>
                <a:headEnd/>
                <a:tailEnd/>
              </a:ln>
            </p:spPr>
          </p:pic>
          <p:pic>
            <p:nvPicPr>
              <p:cNvPr id="3099" name="Picture 19" descr="sola_one_plan_add2_08"/>
              <p:cNvPicPr>
                <a:picLocks noChangeAspect="1" noChangeArrowheads="1"/>
              </p:cNvPicPr>
              <p:nvPr/>
            </p:nvPicPr>
            <p:blipFill>
              <a:blip r:embed="rId6" cstate="print"/>
              <a:srcRect t="-2489" r="15424"/>
              <a:stretch>
                <a:fillRect/>
              </a:stretch>
            </p:blipFill>
            <p:spPr bwMode="auto">
              <a:xfrm>
                <a:off x="4422" y="1466"/>
                <a:ext cx="499" cy="453"/>
              </a:xfrm>
              <a:prstGeom prst="rect">
                <a:avLst/>
              </a:prstGeom>
              <a:noFill/>
              <a:ln w="9525">
                <a:noFill/>
                <a:miter lim="800000"/>
                <a:headEnd/>
                <a:tailEnd/>
              </a:ln>
            </p:spPr>
          </p:pic>
          <p:pic>
            <p:nvPicPr>
              <p:cNvPr id="3100" name="Picture 20" descr="sola_one_plan_add2_34"/>
              <p:cNvPicPr>
                <a:picLocks noChangeAspect="1" noChangeArrowheads="1"/>
              </p:cNvPicPr>
              <p:nvPr/>
            </p:nvPicPr>
            <p:blipFill>
              <a:blip r:embed="rId7" cstate="print"/>
              <a:srcRect l="15424" t="-2715"/>
              <a:stretch>
                <a:fillRect/>
              </a:stretch>
            </p:blipFill>
            <p:spPr bwMode="auto">
              <a:xfrm>
                <a:off x="4921" y="1874"/>
                <a:ext cx="499" cy="454"/>
              </a:xfrm>
              <a:prstGeom prst="rect">
                <a:avLst/>
              </a:prstGeom>
              <a:noFill/>
              <a:ln w="9525">
                <a:noFill/>
                <a:miter lim="800000"/>
                <a:headEnd/>
                <a:tailEnd/>
              </a:ln>
            </p:spPr>
          </p:pic>
        </p:grpSp>
        <p:sp>
          <p:nvSpPr>
            <p:cNvPr id="3095" name="Text Box 21"/>
            <p:cNvSpPr txBox="1">
              <a:spLocks noChangeArrowheads="1"/>
            </p:cNvSpPr>
            <p:nvPr/>
          </p:nvSpPr>
          <p:spPr bwMode="auto">
            <a:xfrm>
              <a:off x="1192" y="2504"/>
              <a:ext cx="964" cy="231"/>
            </a:xfrm>
            <a:prstGeom prst="rect">
              <a:avLst/>
            </a:prstGeom>
            <a:noFill/>
            <a:ln w="9525">
              <a:noFill/>
              <a:miter lim="800000"/>
              <a:headEnd/>
              <a:tailEnd/>
            </a:ln>
          </p:spPr>
          <p:txBody>
            <a:bodyPr wrap="none">
              <a:spAutoFit/>
            </a:bodyPr>
            <a:lstStyle/>
            <a:p>
              <a:r>
                <a:rPr lang="en-US" b="1">
                  <a:solidFill>
                    <a:srgbClr val="A50021"/>
                  </a:solidFill>
                </a:rPr>
                <a:t>Uncorrected</a:t>
              </a:r>
            </a:p>
          </p:txBody>
        </p:sp>
      </p:grpSp>
      <p:grpSp>
        <p:nvGrpSpPr>
          <p:cNvPr id="4" name="Group 33"/>
          <p:cNvGrpSpPr>
            <a:grpSpLocks/>
          </p:cNvGrpSpPr>
          <p:nvPr/>
        </p:nvGrpSpPr>
        <p:grpSpPr bwMode="auto">
          <a:xfrm>
            <a:off x="3492500" y="3975100"/>
            <a:ext cx="1985963" cy="2019300"/>
            <a:chOff x="2200" y="2504"/>
            <a:chExt cx="1251" cy="1272"/>
          </a:xfrm>
        </p:grpSpPr>
        <p:grpSp>
          <p:nvGrpSpPr>
            <p:cNvPr id="3087" name="Group 23"/>
            <p:cNvGrpSpPr>
              <a:grpSpLocks/>
            </p:cNvGrpSpPr>
            <p:nvPr/>
          </p:nvGrpSpPr>
          <p:grpSpPr bwMode="auto">
            <a:xfrm>
              <a:off x="2200" y="2742"/>
              <a:ext cx="1251" cy="1034"/>
              <a:chOff x="1837" y="1571"/>
              <a:chExt cx="1497" cy="1269"/>
            </a:xfrm>
          </p:grpSpPr>
          <p:pic>
            <p:nvPicPr>
              <p:cNvPr id="3089" name="Picture 24" descr="hoyalux_ID_plan_add2_-34"/>
              <p:cNvPicPr>
                <a:picLocks noChangeAspect="1" noChangeArrowheads="1"/>
              </p:cNvPicPr>
              <p:nvPr/>
            </p:nvPicPr>
            <p:blipFill>
              <a:blip r:embed="rId8" cstate="print"/>
              <a:srcRect/>
              <a:stretch>
                <a:fillRect/>
              </a:stretch>
            </p:blipFill>
            <p:spPr bwMode="auto">
              <a:xfrm>
                <a:off x="1837" y="1979"/>
                <a:ext cx="544" cy="453"/>
              </a:xfrm>
              <a:prstGeom prst="rect">
                <a:avLst/>
              </a:prstGeom>
              <a:noFill/>
              <a:ln w="9525">
                <a:noFill/>
                <a:miter lim="800000"/>
                <a:headEnd/>
                <a:tailEnd/>
              </a:ln>
            </p:spPr>
          </p:pic>
          <p:pic>
            <p:nvPicPr>
              <p:cNvPr id="3090" name="Picture 25" descr="hoyalux_ID_plan_add2_02"/>
              <p:cNvPicPr>
                <a:picLocks noChangeAspect="1" noChangeArrowheads="1"/>
              </p:cNvPicPr>
              <p:nvPr/>
            </p:nvPicPr>
            <p:blipFill>
              <a:blip r:embed="rId9" cstate="print"/>
              <a:srcRect/>
              <a:stretch>
                <a:fillRect/>
              </a:stretch>
            </p:blipFill>
            <p:spPr bwMode="auto">
              <a:xfrm>
                <a:off x="2294" y="2387"/>
                <a:ext cx="628" cy="453"/>
              </a:xfrm>
              <a:prstGeom prst="rect">
                <a:avLst/>
              </a:prstGeom>
              <a:noFill/>
              <a:ln w="9525">
                <a:noFill/>
                <a:miter lim="800000"/>
                <a:headEnd/>
                <a:tailEnd/>
              </a:ln>
            </p:spPr>
          </p:pic>
          <p:pic>
            <p:nvPicPr>
              <p:cNvPr id="3091" name="Picture 26" descr="hoyalux_ID_plan_add2_04"/>
              <p:cNvPicPr>
                <a:picLocks noChangeAspect="1" noChangeArrowheads="1"/>
              </p:cNvPicPr>
              <p:nvPr/>
            </p:nvPicPr>
            <p:blipFill>
              <a:blip r:embed="rId10" cstate="print"/>
              <a:srcRect/>
              <a:stretch>
                <a:fillRect/>
              </a:stretch>
            </p:blipFill>
            <p:spPr bwMode="auto">
              <a:xfrm>
                <a:off x="2381" y="1979"/>
                <a:ext cx="454" cy="408"/>
              </a:xfrm>
              <a:prstGeom prst="rect">
                <a:avLst/>
              </a:prstGeom>
              <a:noFill/>
              <a:ln w="9525">
                <a:noFill/>
                <a:miter lim="800000"/>
                <a:headEnd/>
                <a:tailEnd/>
              </a:ln>
            </p:spPr>
          </p:pic>
          <p:pic>
            <p:nvPicPr>
              <p:cNvPr id="3092" name="Picture 27" descr="hoyalux_ID_plan_add2_08"/>
              <p:cNvPicPr>
                <a:picLocks noChangeAspect="1" noChangeArrowheads="1"/>
              </p:cNvPicPr>
              <p:nvPr/>
            </p:nvPicPr>
            <p:blipFill>
              <a:blip r:embed="rId11" cstate="print"/>
              <a:srcRect/>
              <a:stretch>
                <a:fillRect/>
              </a:stretch>
            </p:blipFill>
            <p:spPr bwMode="auto">
              <a:xfrm>
                <a:off x="2294" y="1571"/>
                <a:ext cx="628" cy="408"/>
              </a:xfrm>
              <a:prstGeom prst="rect">
                <a:avLst/>
              </a:prstGeom>
              <a:noFill/>
              <a:ln w="9525">
                <a:noFill/>
                <a:miter lim="800000"/>
                <a:headEnd/>
                <a:tailEnd/>
              </a:ln>
            </p:spPr>
          </p:pic>
          <p:pic>
            <p:nvPicPr>
              <p:cNvPr id="3093" name="Picture 28" descr="hoyalux_ID_plan_add2_34"/>
              <p:cNvPicPr>
                <a:picLocks noChangeAspect="1" noChangeArrowheads="1"/>
              </p:cNvPicPr>
              <p:nvPr/>
            </p:nvPicPr>
            <p:blipFill>
              <a:blip r:embed="rId12" cstate="print"/>
              <a:srcRect l="20415" b="-10132"/>
              <a:stretch>
                <a:fillRect/>
              </a:stretch>
            </p:blipFill>
            <p:spPr bwMode="auto">
              <a:xfrm>
                <a:off x="2835" y="1978"/>
                <a:ext cx="499" cy="500"/>
              </a:xfrm>
              <a:prstGeom prst="rect">
                <a:avLst/>
              </a:prstGeom>
              <a:noFill/>
              <a:ln w="9525">
                <a:noFill/>
                <a:miter lim="800000"/>
                <a:headEnd/>
                <a:tailEnd/>
              </a:ln>
            </p:spPr>
          </p:pic>
        </p:grpSp>
        <p:sp>
          <p:nvSpPr>
            <p:cNvPr id="3088" name="Text Box 29"/>
            <p:cNvSpPr txBox="1">
              <a:spLocks noChangeArrowheads="1"/>
            </p:cNvSpPr>
            <p:nvPr/>
          </p:nvSpPr>
          <p:spPr bwMode="auto">
            <a:xfrm>
              <a:off x="2372" y="2504"/>
              <a:ext cx="964" cy="231"/>
            </a:xfrm>
            <a:prstGeom prst="rect">
              <a:avLst/>
            </a:prstGeom>
            <a:noFill/>
            <a:ln w="9525">
              <a:noFill/>
              <a:miter lim="800000"/>
              <a:headEnd/>
              <a:tailEnd/>
            </a:ln>
          </p:spPr>
          <p:txBody>
            <a:bodyPr wrap="none">
              <a:spAutoFit/>
            </a:bodyPr>
            <a:lstStyle/>
            <a:p>
              <a:r>
                <a:rPr lang="en-US" b="1">
                  <a:solidFill>
                    <a:srgbClr val="A50021"/>
                  </a:solidFill>
                </a:rPr>
                <a:t>Uncorrected</a:t>
              </a:r>
            </a:p>
          </p:txBody>
        </p:sp>
      </p:grpSp>
      <p:grpSp>
        <p:nvGrpSpPr>
          <p:cNvPr id="30" name="Group 29"/>
          <p:cNvGrpSpPr/>
          <p:nvPr/>
        </p:nvGrpSpPr>
        <p:grpSpPr>
          <a:xfrm>
            <a:off x="50800" y="3828833"/>
            <a:ext cx="1639668" cy="2141538"/>
            <a:chOff x="50800" y="3814765"/>
            <a:chExt cx="1639668" cy="2141538"/>
          </a:xfrm>
        </p:grpSpPr>
        <p:grpSp>
          <p:nvGrpSpPr>
            <p:cNvPr id="6" name="Group 31"/>
            <p:cNvGrpSpPr>
              <a:grpSpLocks/>
            </p:cNvGrpSpPr>
            <p:nvPr/>
          </p:nvGrpSpPr>
          <p:grpSpPr bwMode="auto">
            <a:xfrm>
              <a:off x="50800" y="3814765"/>
              <a:ext cx="1530350" cy="2141538"/>
              <a:chOff x="32" y="2403"/>
              <a:chExt cx="964" cy="1349"/>
            </a:xfrm>
          </p:grpSpPr>
          <p:grpSp>
            <p:nvGrpSpPr>
              <p:cNvPr id="3081" name="Group 8"/>
              <p:cNvGrpSpPr>
                <a:grpSpLocks/>
              </p:cNvGrpSpPr>
              <p:nvPr/>
            </p:nvGrpSpPr>
            <p:grpSpPr bwMode="auto">
              <a:xfrm>
                <a:off x="32" y="2744"/>
                <a:ext cx="795" cy="1008"/>
                <a:chOff x="204" y="1555"/>
                <a:chExt cx="990" cy="1297"/>
              </a:xfrm>
            </p:grpSpPr>
            <p:pic>
              <p:nvPicPr>
                <p:cNvPr id="3083" name="Picture 9" descr="conde_m_plan_add2_-34"/>
                <p:cNvPicPr>
                  <a:picLocks noChangeAspect="1" noChangeArrowheads="1"/>
                </p:cNvPicPr>
                <p:nvPr/>
              </p:nvPicPr>
              <p:blipFill>
                <a:blip r:embed="rId13" cstate="print">
                  <a:clrChange>
                    <a:clrFrom>
                      <a:srgbClr val="FFFFFF"/>
                    </a:clrFrom>
                    <a:clrTo>
                      <a:srgbClr val="FFFFFF">
                        <a:alpha val="0"/>
                      </a:srgbClr>
                    </a:clrTo>
                  </a:clrChange>
                </a:blip>
                <a:srcRect r="12437"/>
                <a:stretch>
                  <a:fillRect/>
                </a:stretch>
              </p:blipFill>
              <p:spPr bwMode="auto">
                <a:xfrm>
                  <a:off x="204" y="1976"/>
                  <a:ext cx="521" cy="466"/>
                </a:xfrm>
                <a:prstGeom prst="rect">
                  <a:avLst/>
                </a:prstGeom>
                <a:noFill/>
                <a:ln w="9525">
                  <a:noFill/>
                  <a:miter lim="800000"/>
                  <a:headEnd/>
                  <a:tailEnd/>
                </a:ln>
              </p:spPr>
            </p:pic>
            <p:pic>
              <p:nvPicPr>
                <p:cNvPr id="3084" name="Picture 10" descr="conde_m_plan_add2_0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95" y="2387"/>
                  <a:ext cx="595" cy="465"/>
                </a:xfrm>
                <a:prstGeom prst="rect">
                  <a:avLst/>
                </a:prstGeom>
                <a:noFill/>
                <a:ln w="9525">
                  <a:noFill/>
                  <a:miter lim="800000"/>
                  <a:headEnd/>
                  <a:tailEnd/>
                </a:ln>
              </p:spPr>
            </p:pic>
            <p:pic>
              <p:nvPicPr>
                <p:cNvPr id="3085" name="Picture 11" descr="conde_m_plan_add2_04"/>
                <p:cNvPicPr>
                  <a:picLocks noChangeAspect="1" noChangeArrowheads="1"/>
                </p:cNvPicPr>
                <p:nvPr/>
              </p:nvPicPr>
              <p:blipFill>
                <a:blip r:embed="rId15" cstate="print">
                  <a:clrChange>
                    <a:clrFrom>
                      <a:srgbClr val="FFFFFF"/>
                    </a:clrFrom>
                    <a:clrTo>
                      <a:srgbClr val="FFFFFF">
                        <a:alpha val="0"/>
                      </a:srgbClr>
                    </a:clrTo>
                  </a:clrChange>
                </a:blip>
                <a:srcRect l="18152" r="13277" b="11803"/>
                <a:stretch>
                  <a:fillRect/>
                </a:stretch>
              </p:blipFill>
              <p:spPr bwMode="auto">
                <a:xfrm>
                  <a:off x="703" y="1976"/>
                  <a:ext cx="407" cy="412"/>
                </a:xfrm>
                <a:prstGeom prst="rect">
                  <a:avLst/>
                </a:prstGeom>
                <a:noFill/>
                <a:ln w="9525">
                  <a:noFill/>
                  <a:miter lim="800000"/>
                  <a:headEnd/>
                  <a:tailEnd/>
                </a:ln>
              </p:spPr>
            </p:pic>
            <p:pic>
              <p:nvPicPr>
                <p:cNvPr id="3086" name="Picture 12" descr="conde_m_plan_add2_08"/>
                <p:cNvPicPr>
                  <a:picLocks noChangeAspect="1" noChangeArrowheads="1"/>
                </p:cNvPicPr>
                <p:nvPr/>
              </p:nvPicPr>
              <p:blipFill>
                <a:blip r:embed="rId16" cstate="print">
                  <a:clrChange>
                    <a:clrFrom>
                      <a:srgbClr val="FFFFFF"/>
                    </a:clrFrom>
                    <a:clrTo>
                      <a:srgbClr val="FFFFFF">
                        <a:alpha val="0"/>
                      </a:srgbClr>
                    </a:clrTo>
                  </a:clrChange>
                </a:blip>
                <a:srcRect b="12257"/>
                <a:stretch>
                  <a:fillRect/>
                </a:stretch>
              </p:blipFill>
              <p:spPr bwMode="auto">
                <a:xfrm>
                  <a:off x="599" y="1555"/>
                  <a:ext cx="595" cy="408"/>
                </a:xfrm>
                <a:prstGeom prst="rect">
                  <a:avLst/>
                </a:prstGeom>
                <a:noFill/>
                <a:ln w="9525">
                  <a:noFill/>
                  <a:miter lim="800000"/>
                  <a:headEnd/>
                  <a:tailEnd/>
                </a:ln>
              </p:spPr>
            </p:pic>
          </p:grpSp>
          <p:sp>
            <p:nvSpPr>
              <p:cNvPr id="3082" name="Text Box 30"/>
              <p:cNvSpPr txBox="1">
                <a:spLocks noChangeArrowheads="1"/>
              </p:cNvSpPr>
              <p:nvPr/>
            </p:nvSpPr>
            <p:spPr bwMode="auto">
              <a:xfrm>
                <a:off x="176" y="2403"/>
                <a:ext cx="820" cy="318"/>
              </a:xfrm>
              <a:prstGeom prst="rect">
                <a:avLst/>
              </a:prstGeom>
              <a:noFill/>
              <a:ln w="9525">
                <a:noFill/>
                <a:miter lim="800000"/>
                <a:headEnd/>
                <a:tailEnd/>
              </a:ln>
            </p:spPr>
            <p:txBody>
              <a:bodyPr wrap="none">
                <a:spAutoFit/>
              </a:bodyPr>
              <a:lstStyle/>
              <a:p>
                <a:pPr algn="ctr">
                  <a:lnSpc>
                    <a:spcPct val="75000"/>
                  </a:lnSpc>
                </a:pPr>
                <a:r>
                  <a:rPr lang="en-US" b="1" dirty="0" err="1">
                    <a:solidFill>
                      <a:schemeClr val="folHlink"/>
                    </a:solidFill>
                  </a:rPr>
                  <a:t>Wavefront</a:t>
                </a:r>
                <a:endParaRPr lang="en-US" b="1" dirty="0">
                  <a:solidFill>
                    <a:schemeClr val="folHlink"/>
                  </a:solidFill>
                </a:endParaRPr>
              </a:p>
              <a:p>
                <a:pPr algn="ctr">
                  <a:lnSpc>
                    <a:spcPct val="75000"/>
                  </a:lnSpc>
                </a:pPr>
                <a:r>
                  <a:rPr lang="en-US" b="1" dirty="0">
                    <a:solidFill>
                      <a:schemeClr val="folHlink"/>
                    </a:solidFill>
                  </a:rPr>
                  <a:t>Corrected</a:t>
                </a:r>
              </a:p>
            </p:txBody>
          </p:sp>
        </p:grpSp>
        <p:pic>
          <p:nvPicPr>
            <p:cNvPr id="3101" name="Picture 29"/>
            <p:cNvPicPr>
              <a:picLocks noChangeAspect="1" noChangeArrowheads="1"/>
            </p:cNvPicPr>
            <p:nvPr/>
          </p:nvPicPr>
          <p:blipFill>
            <a:blip r:embed="rId17" cstate="print"/>
            <a:srcRect/>
            <a:stretch>
              <a:fillRect/>
            </a:stretch>
          </p:blipFill>
          <p:spPr bwMode="auto">
            <a:xfrm>
              <a:off x="1209822" y="4919004"/>
              <a:ext cx="480646" cy="480646"/>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10">
                                            <p:txEl>
                                              <p:pRg st="0" end="0"/>
                                            </p:txEl>
                                          </p:spTgt>
                                        </p:tgtEl>
                                        <p:attrNameLst>
                                          <p:attrName>style.visibility</p:attrName>
                                        </p:attrNameLst>
                                      </p:cBhvr>
                                      <p:to>
                                        <p:strVal val="visible"/>
                                      </p:to>
                                    </p:set>
                                    <p:animEffect transition="in" filter="fade">
                                      <p:cBhvr>
                                        <p:cTn id="7" dur="1000"/>
                                        <p:tgtEl>
                                          <p:spTgt spid="98310">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8310">
                                            <p:txEl>
                                              <p:pRg st="1" end="1"/>
                                            </p:txEl>
                                          </p:spTgt>
                                        </p:tgtEl>
                                        <p:attrNameLst>
                                          <p:attrName>style.visibility</p:attrName>
                                        </p:attrNameLst>
                                      </p:cBhvr>
                                      <p:to>
                                        <p:strVal val="visible"/>
                                      </p:to>
                                    </p:set>
                                    <p:animEffect transition="in" filter="fade">
                                      <p:cBhvr>
                                        <p:cTn id="10" dur="1000"/>
                                        <p:tgtEl>
                                          <p:spTgt spid="98310">
                                            <p:txEl>
                                              <p:pRg st="1" end="1"/>
                                            </p:txEl>
                                          </p:spTgt>
                                        </p:tgtEl>
                                      </p:cBhvr>
                                    </p:animEffect>
                                  </p:childTnLst>
                                </p:cTn>
                              </p:par>
                              <p:par>
                                <p:cTn id="11" presetID="10" presetClass="entr" presetSubtype="0" fill="hold" nodeType="withEffect">
                                  <p:stCondLst>
                                    <p:cond delay="600"/>
                                  </p:stCondLst>
                                  <p:childTnLst>
                                    <p:set>
                                      <p:cBhvr>
                                        <p:cTn id="12" dur="1" fill="hold">
                                          <p:stCondLst>
                                            <p:cond delay="0"/>
                                          </p:stCondLst>
                                        </p:cTn>
                                        <p:tgtEl>
                                          <p:spTgt spid="98311"/>
                                        </p:tgtEl>
                                        <p:attrNameLst>
                                          <p:attrName>style.visibility</p:attrName>
                                        </p:attrNameLst>
                                      </p:cBhvr>
                                      <p:to>
                                        <p:strVal val="visible"/>
                                      </p:to>
                                    </p:set>
                                    <p:animEffect transition="in" filter="fade">
                                      <p:cBhvr>
                                        <p:cTn id="13" dur="1000"/>
                                        <p:tgtEl>
                                          <p:spTgt spid="98311"/>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8310">
                                            <p:txEl>
                                              <p:pRg st="2" end="2"/>
                                            </p:txEl>
                                          </p:spTgt>
                                        </p:tgtEl>
                                        <p:attrNameLst>
                                          <p:attrName>style.visibility</p:attrName>
                                        </p:attrNameLst>
                                      </p:cBhvr>
                                      <p:to>
                                        <p:strVal val="visible"/>
                                      </p:to>
                                    </p:set>
                                    <p:animEffect transition="in" filter="fade">
                                      <p:cBhvr>
                                        <p:cTn id="16" dur="1000"/>
                                        <p:tgtEl>
                                          <p:spTgt spid="98310">
                                            <p:txEl>
                                              <p:pRg st="2" end="2"/>
                                            </p:txEl>
                                          </p:spTgt>
                                        </p:tgtEl>
                                      </p:cBhvr>
                                    </p:animEffect>
                                  </p:childTnLst>
                                </p:cTn>
                              </p:par>
                              <p:par>
                                <p:cTn id="17" presetID="10" presetClass="entr" presetSubtype="0" fill="hold" nodeType="withEffect">
                                  <p:stCondLst>
                                    <p:cond delay="19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par>
                                <p:cTn id="20" presetID="10" presetClass="entr" presetSubtype="0" fill="hold" nodeType="withEffect">
                                  <p:stCondLst>
                                    <p:cond delay="21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par>
                                <p:cTn id="23" presetID="10" presetClass="entr" presetSubtype="0" fill="hold" nodeType="withEffect">
                                  <p:stCondLst>
                                    <p:cond delay="23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Swim</a:t>
            </a:r>
          </a:p>
        </p:txBody>
      </p:sp>
      <p:pic>
        <p:nvPicPr>
          <p:cNvPr id="6" name="Picture 10" descr="anim_swim2"/>
          <p:cNvPicPr>
            <a:picLocks noChangeAspect="1" noChangeArrowheads="1" noCrop="1"/>
          </p:cNvPicPr>
          <p:nvPr/>
        </p:nvPicPr>
        <p:blipFill>
          <a:blip r:embed="rId2" cstate="print"/>
          <a:srcRect/>
          <a:stretch>
            <a:fillRect/>
          </a:stretch>
        </p:blipFill>
        <p:spPr bwMode="auto">
          <a:xfrm>
            <a:off x="2886207" y="2706403"/>
            <a:ext cx="3514593" cy="3389597"/>
          </a:xfrm>
          <a:prstGeom prst="rect">
            <a:avLst/>
          </a:prstGeom>
          <a:noFill/>
          <a:ln w="12700">
            <a:solidFill>
              <a:schemeClr val="bg1"/>
            </a:solidFill>
            <a:miter lim="800000"/>
            <a:headEnd/>
            <a:tailEnd/>
          </a:ln>
        </p:spPr>
      </p:pic>
      <p:sp>
        <p:nvSpPr>
          <p:cNvPr id="8" name="TextBox 7"/>
          <p:cNvSpPr txBox="1"/>
          <p:nvPr/>
        </p:nvSpPr>
        <p:spPr>
          <a:xfrm>
            <a:off x="381000" y="1066800"/>
            <a:ext cx="8763000" cy="830997"/>
          </a:xfrm>
          <a:prstGeom prst="rect">
            <a:avLst/>
          </a:prstGeom>
          <a:noFill/>
        </p:spPr>
        <p:txBody>
          <a:bodyPr wrap="square" rtlCol="0">
            <a:spAutoFit/>
          </a:bodyPr>
          <a:lstStyle/>
          <a:p>
            <a:r>
              <a:rPr lang="en-US" sz="2400" dirty="0">
                <a:solidFill>
                  <a:srgbClr val="018EB1"/>
                </a:solidFill>
              </a:rPr>
              <a:t>Swim perception is caused by changing levels of magnification across a progressive design.</a:t>
            </a:r>
          </a:p>
        </p:txBody>
      </p:sp>
      <p:pic>
        <p:nvPicPr>
          <p:cNvPr id="5" name="Picture 5"/>
          <p:cNvPicPr>
            <a:picLocks noChangeAspect="1" noChangeArrowheads="1"/>
          </p:cNvPicPr>
          <p:nvPr/>
        </p:nvPicPr>
        <p:blipFill rotWithShape="1">
          <a:blip r:embed="rId3" cstate="print"/>
          <a:srcRect t="719" r="2108" b="20185"/>
          <a:stretch/>
        </p:blipFill>
        <p:spPr bwMode="auto">
          <a:xfrm>
            <a:off x="6289183" y="2748427"/>
            <a:ext cx="2778617" cy="2667000"/>
          </a:xfrm>
          <a:prstGeom prst="rect">
            <a:avLst/>
          </a:prstGeom>
          <a:noFill/>
          <a:ln w="9525">
            <a:noFill/>
            <a:miter lim="800000"/>
            <a:headEnd/>
            <a:tailEnd/>
          </a:ln>
        </p:spPr>
      </p:pic>
      <p:pic>
        <p:nvPicPr>
          <p:cNvPr id="4" name="Picture 4"/>
          <p:cNvPicPr>
            <a:picLocks noChangeAspect="1" noChangeArrowheads="1"/>
          </p:cNvPicPr>
          <p:nvPr/>
        </p:nvPicPr>
        <p:blipFill rotWithShape="1">
          <a:blip r:embed="rId4" cstate="print"/>
          <a:srcRect b="20175"/>
          <a:stretch/>
        </p:blipFill>
        <p:spPr bwMode="auto">
          <a:xfrm>
            <a:off x="104775" y="2716236"/>
            <a:ext cx="2867025" cy="2699192"/>
          </a:xfrm>
          <a:prstGeom prst="rect">
            <a:avLst/>
          </a:prstGeom>
          <a:noFill/>
          <a:ln w="9525">
            <a:noFill/>
            <a:miter lim="800000"/>
            <a:headEnd/>
            <a:tailEnd/>
          </a:ln>
        </p:spPr>
      </p:pic>
    </p:spTree>
    <p:extLst>
      <p:ext uri="{BB962C8B-B14F-4D97-AF65-F5344CB8AC3E}">
        <p14:creationId xmlns:p14="http://schemas.microsoft.com/office/powerpoint/2010/main" val="3575518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clrChange>
              <a:clrFrom>
                <a:srgbClr val="FFFFFF"/>
              </a:clrFrom>
              <a:clrTo>
                <a:srgbClr val="FFFFFF">
                  <a:alpha val="0"/>
                </a:srgbClr>
              </a:clrTo>
            </a:clrChange>
            <a:lum bright="-10000" contrast="10000"/>
          </a:blip>
          <a:srcRect b="6743"/>
          <a:stretch>
            <a:fillRect/>
          </a:stretch>
        </p:blipFill>
        <p:spPr bwMode="auto">
          <a:xfrm>
            <a:off x="535087" y="2057400"/>
            <a:ext cx="8075513" cy="4532966"/>
          </a:xfrm>
          <a:prstGeom prst="rect">
            <a:avLst/>
          </a:prstGeom>
          <a:noFill/>
          <a:ln w="9525">
            <a:noFill/>
            <a:miter lim="800000"/>
            <a:headEnd/>
            <a:tailEnd/>
          </a:ln>
        </p:spPr>
      </p:pic>
      <p:sp>
        <p:nvSpPr>
          <p:cNvPr id="7" name="Title 1"/>
          <p:cNvSpPr>
            <a:spLocks noGrp="1"/>
          </p:cNvSpPr>
          <p:nvPr>
            <p:ph type="title"/>
          </p:nvPr>
        </p:nvSpPr>
        <p:spPr>
          <a:xfrm>
            <a:off x="457200" y="0"/>
            <a:ext cx="8686800" cy="1143000"/>
          </a:xfrm>
        </p:spPr>
        <p:txBody>
          <a:bodyPr/>
          <a:lstStyle/>
          <a:p>
            <a:r>
              <a:rPr lang="en-US" dirty="0"/>
              <a:t>Management of Swim</a:t>
            </a:r>
          </a:p>
        </p:txBody>
      </p:sp>
      <p:sp>
        <p:nvSpPr>
          <p:cNvPr id="8" name="TextBox 7"/>
          <p:cNvSpPr txBox="1"/>
          <p:nvPr/>
        </p:nvSpPr>
        <p:spPr>
          <a:xfrm>
            <a:off x="381000" y="1066800"/>
            <a:ext cx="8763000" cy="830997"/>
          </a:xfrm>
          <a:prstGeom prst="rect">
            <a:avLst/>
          </a:prstGeom>
          <a:noFill/>
        </p:spPr>
        <p:txBody>
          <a:bodyPr wrap="square" rtlCol="0">
            <a:spAutoFit/>
          </a:bodyPr>
          <a:lstStyle/>
          <a:p>
            <a:r>
              <a:rPr lang="en-US" sz="2400" dirty="0">
                <a:solidFill>
                  <a:srgbClr val="018EB1"/>
                </a:solidFill>
              </a:rPr>
              <a:t>Magnification is a function of lens shape (flatter shapes create less magnification).</a:t>
            </a:r>
          </a:p>
        </p:txBody>
      </p:sp>
      <p:sp>
        <p:nvSpPr>
          <p:cNvPr id="2" name="Rectangle 1"/>
          <p:cNvSpPr/>
          <p:nvPr/>
        </p:nvSpPr>
        <p:spPr>
          <a:xfrm>
            <a:off x="609600" y="2057400"/>
            <a:ext cx="1295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1800" y="2057400"/>
            <a:ext cx="1676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7579" y="2096869"/>
            <a:ext cx="1856021" cy="646331"/>
          </a:xfrm>
          <a:prstGeom prst="rect">
            <a:avLst/>
          </a:prstGeom>
          <a:noFill/>
        </p:spPr>
        <p:txBody>
          <a:bodyPr wrap="none" rtlCol="0">
            <a:spAutoFit/>
          </a:bodyPr>
          <a:lstStyle/>
          <a:p>
            <a:pPr algn="ctr"/>
            <a:r>
              <a:rPr lang="en-US" dirty="0">
                <a:solidFill>
                  <a:schemeClr val="tx1">
                    <a:lumMod val="65000"/>
                    <a:lumOff val="35000"/>
                  </a:schemeClr>
                </a:solidFill>
              </a:rPr>
              <a:t>Traditional Front</a:t>
            </a:r>
          </a:p>
          <a:p>
            <a:pPr algn="ctr"/>
            <a:r>
              <a:rPr lang="en-US" dirty="0">
                <a:solidFill>
                  <a:schemeClr val="tx1">
                    <a:lumMod val="65000"/>
                    <a:lumOff val="35000"/>
                  </a:schemeClr>
                </a:solidFill>
              </a:rPr>
              <a:t>Surface PAL</a:t>
            </a:r>
          </a:p>
        </p:txBody>
      </p:sp>
      <p:sp>
        <p:nvSpPr>
          <p:cNvPr id="12" name="TextBox 11"/>
          <p:cNvSpPr txBox="1"/>
          <p:nvPr/>
        </p:nvSpPr>
        <p:spPr>
          <a:xfrm>
            <a:off x="7069398" y="2096869"/>
            <a:ext cx="1531188" cy="646331"/>
          </a:xfrm>
          <a:prstGeom prst="rect">
            <a:avLst/>
          </a:prstGeom>
          <a:noFill/>
        </p:spPr>
        <p:txBody>
          <a:bodyPr wrap="none" rtlCol="0">
            <a:spAutoFit/>
          </a:bodyPr>
          <a:lstStyle/>
          <a:p>
            <a:pPr algn="ctr"/>
            <a:r>
              <a:rPr lang="en-US" dirty="0">
                <a:solidFill>
                  <a:schemeClr val="tx1">
                    <a:lumMod val="65000"/>
                    <a:lumOff val="35000"/>
                  </a:schemeClr>
                </a:solidFill>
              </a:rPr>
              <a:t>Dual-Surface</a:t>
            </a:r>
          </a:p>
          <a:p>
            <a:pPr algn="ctr"/>
            <a:r>
              <a:rPr lang="en-US" dirty="0">
                <a:solidFill>
                  <a:schemeClr val="tx1">
                    <a:lumMod val="65000"/>
                    <a:lumOff val="35000"/>
                  </a:schemeClr>
                </a:solidFill>
              </a:rPr>
              <a:t>Format PAL</a:t>
            </a:r>
          </a:p>
        </p:txBody>
      </p:sp>
    </p:spTree>
    <p:extLst>
      <p:ext uri="{BB962C8B-B14F-4D97-AF65-F5344CB8AC3E}">
        <p14:creationId xmlns:p14="http://schemas.microsoft.com/office/powerpoint/2010/main" val="2046338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p:cNvGrpSpPr>
          <p:nvPr/>
        </p:nvGrpSpPr>
        <p:grpSpPr bwMode="auto">
          <a:xfrm>
            <a:off x="381000" y="3148012"/>
            <a:ext cx="2743200" cy="2057400"/>
            <a:chOff x="-90" y="2595"/>
            <a:chExt cx="1728" cy="1296"/>
          </a:xfrm>
        </p:grpSpPr>
        <p:graphicFrame>
          <p:nvGraphicFramePr>
            <p:cNvPr id="10" name="Object 5"/>
            <p:cNvGraphicFramePr>
              <a:graphicFrameLocks noChangeAspect="1"/>
            </p:cNvGraphicFramePr>
            <p:nvPr/>
          </p:nvGraphicFramePr>
          <p:xfrm>
            <a:off x="-90" y="2595"/>
            <a:ext cx="1728" cy="1296"/>
          </p:xfrm>
          <a:graphic>
            <a:graphicData uri="http://schemas.openxmlformats.org/presentationml/2006/ole">
              <mc:AlternateContent xmlns:mc="http://schemas.openxmlformats.org/markup-compatibility/2006">
                <mc:Choice xmlns:v="urn:schemas-microsoft-com:vml" Requires="v">
                  <p:oleObj spid="_x0000_s95252" name="PHOTO-PAINT" r:id="rId3" imgW="2742857" imgH="2057143" progId="CorelPhotoPaint.Image.12">
                    <p:embed/>
                  </p:oleObj>
                </mc:Choice>
                <mc:Fallback>
                  <p:oleObj name="PHOTO-PAINT" r:id="rId3" imgW="2742857" imgH="2057143" progId="CorelPhotoPaint.Imag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 y="2595"/>
                          <a:ext cx="1728"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 Box 6"/>
            <p:cNvSpPr txBox="1">
              <a:spLocks noChangeArrowheads="1"/>
            </p:cNvSpPr>
            <p:nvPr/>
          </p:nvSpPr>
          <p:spPr bwMode="auto">
            <a:xfrm>
              <a:off x="0" y="3676"/>
              <a:ext cx="1555" cy="212"/>
            </a:xfrm>
            <a:prstGeom prst="rect">
              <a:avLst/>
            </a:prstGeom>
            <a:noFill/>
            <a:ln w="9525">
              <a:noFill/>
              <a:miter lim="800000"/>
              <a:headEnd/>
              <a:tailEnd/>
            </a:ln>
          </p:spPr>
          <p:txBody>
            <a:bodyPr wrap="none">
              <a:spAutoFit/>
            </a:bodyPr>
            <a:lstStyle/>
            <a:p>
              <a:r>
                <a:rPr lang="en-US" sz="1600" b="1" dirty="0">
                  <a:solidFill>
                    <a:schemeClr val="bg1"/>
                  </a:solidFill>
                  <a:latin typeface="+mj-lt"/>
                </a:rPr>
                <a:t>Patient's Blurred Vision</a:t>
              </a:r>
            </a:p>
          </p:txBody>
        </p:sp>
      </p:grpSp>
      <p:grpSp>
        <p:nvGrpSpPr>
          <p:cNvPr id="13" name="Group 7"/>
          <p:cNvGrpSpPr>
            <a:grpSpLocks/>
          </p:cNvGrpSpPr>
          <p:nvPr/>
        </p:nvGrpSpPr>
        <p:grpSpPr bwMode="auto">
          <a:xfrm>
            <a:off x="3214688" y="2157412"/>
            <a:ext cx="2768600" cy="2057400"/>
            <a:chOff x="2208" y="1536"/>
            <a:chExt cx="1744" cy="1296"/>
          </a:xfrm>
        </p:grpSpPr>
        <p:graphicFrame>
          <p:nvGraphicFramePr>
            <p:cNvPr id="14" name="Object 8"/>
            <p:cNvGraphicFramePr>
              <a:graphicFrameLocks noChangeAspect="1"/>
            </p:cNvGraphicFramePr>
            <p:nvPr/>
          </p:nvGraphicFramePr>
          <p:xfrm>
            <a:off x="2208" y="1536"/>
            <a:ext cx="1728" cy="1296"/>
          </p:xfrm>
          <a:graphic>
            <a:graphicData uri="http://schemas.openxmlformats.org/presentationml/2006/ole">
              <mc:AlternateContent xmlns:mc="http://schemas.openxmlformats.org/markup-compatibility/2006">
                <mc:Choice xmlns:v="urn:schemas-microsoft-com:vml" Requires="v">
                  <p:oleObj spid="_x0000_s95253" name="PHOTO-PAINT" r:id="rId5" imgW="2742857" imgH="2057143" progId="CorelPhotoPaint.Image.12">
                    <p:embed/>
                  </p:oleObj>
                </mc:Choice>
                <mc:Fallback>
                  <p:oleObj name="PHOTO-PAINT" r:id="rId5" imgW="2742857" imgH="2057143" progId="CorelPhotoPaint.Imag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1536"/>
                          <a:ext cx="1728" cy="1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 Box 9"/>
            <p:cNvSpPr txBox="1">
              <a:spLocks noChangeArrowheads="1"/>
            </p:cNvSpPr>
            <p:nvPr/>
          </p:nvSpPr>
          <p:spPr bwMode="auto">
            <a:xfrm>
              <a:off x="2256" y="2620"/>
              <a:ext cx="1696" cy="212"/>
            </a:xfrm>
            <a:prstGeom prst="rect">
              <a:avLst/>
            </a:prstGeom>
            <a:noFill/>
            <a:ln w="9525">
              <a:noFill/>
              <a:miter lim="800000"/>
              <a:headEnd/>
              <a:tailEnd/>
            </a:ln>
          </p:spPr>
          <p:txBody>
            <a:bodyPr wrap="none">
              <a:spAutoFit/>
            </a:bodyPr>
            <a:lstStyle/>
            <a:p>
              <a:r>
                <a:rPr lang="en-US" sz="1600" b="1" dirty="0">
                  <a:solidFill>
                    <a:schemeClr val="bg1"/>
                  </a:solidFill>
                  <a:latin typeface="+mj-lt"/>
                </a:rPr>
                <a:t>Management of Distortion</a:t>
              </a:r>
            </a:p>
          </p:txBody>
        </p:sp>
      </p:grpSp>
      <p:grpSp>
        <p:nvGrpSpPr>
          <p:cNvPr id="16" name="Group 10"/>
          <p:cNvGrpSpPr>
            <a:grpSpLocks/>
          </p:cNvGrpSpPr>
          <p:nvPr/>
        </p:nvGrpSpPr>
        <p:grpSpPr bwMode="auto">
          <a:xfrm>
            <a:off x="3214688" y="4341812"/>
            <a:ext cx="2746375" cy="2058988"/>
            <a:chOff x="2208" y="2912"/>
            <a:chExt cx="1730" cy="1297"/>
          </a:xfrm>
        </p:grpSpPr>
        <p:pic>
          <p:nvPicPr>
            <p:cNvPr id="17" name="Picture 11" descr="distortion sm"/>
            <p:cNvPicPr>
              <a:picLocks noChangeAspect="1" noChangeArrowheads="1"/>
            </p:cNvPicPr>
            <p:nvPr/>
          </p:nvPicPr>
          <p:blipFill>
            <a:blip r:embed="rId7" cstate="print"/>
            <a:srcRect/>
            <a:stretch>
              <a:fillRect/>
            </a:stretch>
          </p:blipFill>
          <p:spPr bwMode="auto">
            <a:xfrm>
              <a:off x="2208" y="2912"/>
              <a:ext cx="1730" cy="1297"/>
            </a:xfrm>
            <a:prstGeom prst="rect">
              <a:avLst/>
            </a:prstGeom>
            <a:noFill/>
            <a:ln w="9525">
              <a:noFill/>
              <a:miter lim="800000"/>
              <a:headEnd/>
              <a:tailEnd/>
            </a:ln>
          </p:spPr>
        </p:pic>
        <p:sp>
          <p:nvSpPr>
            <p:cNvPr id="18" name="Text Box 12"/>
            <p:cNvSpPr txBox="1">
              <a:spLocks noChangeArrowheads="1"/>
            </p:cNvSpPr>
            <p:nvPr/>
          </p:nvSpPr>
          <p:spPr bwMode="auto">
            <a:xfrm>
              <a:off x="2293" y="3984"/>
              <a:ext cx="1467" cy="212"/>
            </a:xfrm>
            <a:prstGeom prst="rect">
              <a:avLst/>
            </a:prstGeom>
            <a:noFill/>
            <a:ln w="9525">
              <a:noFill/>
              <a:miter lim="800000"/>
              <a:headEnd/>
              <a:tailEnd/>
            </a:ln>
          </p:spPr>
          <p:txBody>
            <a:bodyPr wrap="none">
              <a:spAutoFit/>
            </a:bodyPr>
            <a:lstStyle/>
            <a:p>
              <a:r>
                <a:rPr lang="en-US" sz="1600" b="1" dirty="0">
                  <a:solidFill>
                    <a:schemeClr val="bg1"/>
                  </a:solidFill>
                  <a:latin typeface="+mj-lt"/>
                </a:rPr>
                <a:t>Management of Focus</a:t>
              </a:r>
            </a:p>
          </p:txBody>
        </p:sp>
      </p:grpSp>
      <p:grpSp>
        <p:nvGrpSpPr>
          <p:cNvPr id="19" name="Group 13"/>
          <p:cNvGrpSpPr>
            <a:grpSpLocks/>
          </p:cNvGrpSpPr>
          <p:nvPr/>
        </p:nvGrpSpPr>
        <p:grpSpPr bwMode="auto">
          <a:xfrm>
            <a:off x="6046788" y="3148012"/>
            <a:ext cx="2747962" cy="2060575"/>
            <a:chOff x="3983" y="2160"/>
            <a:chExt cx="1731" cy="1298"/>
          </a:xfrm>
        </p:grpSpPr>
        <p:pic>
          <p:nvPicPr>
            <p:cNvPr id="20" name="Picture 14" descr="DDV sm"/>
            <p:cNvPicPr>
              <a:picLocks noChangeAspect="1" noChangeArrowheads="1"/>
            </p:cNvPicPr>
            <p:nvPr/>
          </p:nvPicPr>
          <p:blipFill>
            <a:blip r:embed="rId8" cstate="print"/>
            <a:srcRect/>
            <a:stretch>
              <a:fillRect/>
            </a:stretch>
          </p:blipFill>
          <p:spPr bwMode="auto">
            <a:xfrm>
              <a:off x="3983" y="2160"/>
              <a:ext cx="1731" cy="1298"/>
            </a:xfrm>
            <a:prstGeom prst="rect">
              <a:avLst/>
            </a:prstGeom>
            <a:noFill/>
            <a:ln w="9525">
              <a:noFill/>
              <a:miter lim="800000"/>
              <a:headEnd/>
              <a:tailEnd/>
            </a:ln>
          </p:spPr>
        </p:pic>
        <p:sp>
          <p:nvSpPr>
            <p:cNvPr id="21" name="Text Box 15"/>
            <p:cNvSpPr txBox="1">
              <a:spLocks noChangeArrowheads="1"/>
            </p:cNvSpPr>
            <p:nvPr/>
          </p:nvSpPr>
          <p:spPr bwMode="auto">
            <a:xfrm>
              <a:off x="4176" y="3226"/>
              <a:ext cx="1439" cy="212"/>
            </a:xfrm>
            <a:prstGeom prst="rect">
              <a:avLst/>
            </a:prstGeom>
            <a:noFill/>
            <a:ln w="9525">
              <a:noFill/>
              <a:miter lim="800000"/>
              <a:headEnd/>
              <a:tailEnd/>
            </a:ln>
          </p:spPr>
          <p:txBody>
            <a:bodyPr wrap="none">
              <a:spAutoFit/>
            </a:bodyPr>
            <a:lstStyle/>
            <a:p>
              <a:r>
                <a:rPr lang="en-US" sz="1600" b="1" dirty="0">
                  <a:solidFill>
                    <a:schemeClr val="bg1"/>
                  </a:solidFill>
                  <a:latin typeface="+mj-lt"/>
                </a:rPr>
                <a:t>Controlled Correction</a:t>
              </a:r>
            </a:p>
          </p:txBody>
        </p:sp>
      </p:grpSp>
      <p:sp>
        <p:nvSpPr>
          <p:cNvPr id="23" name="AutoShape 17"/>
          <p:cNvSpPr>
            <a:spLocks noChangeArrowheads="1"/>
          </p:cNvSpPr>
          <p:nvPr/>
        </p:nvSpPr>
        <p:spPr bwMode="auto">
          <a:xfrm rot="-993424">
            <a:off x="2543175" y="2767012"/>
            <a:ext cx="762000" cy="609600"/>
          </a:xfrm>
          <a:prstGeom prst="rightArrow">
            <a:avLst>
              <a:gd name="adj1" fmla="val 50000"/>
              <a:gd name="adj2" fmla="val 58333"/>
            </a:avLst>
          </a:prstGeom>
          <a:solidFill>
            <a:srgbClr val="0033CC"/>
          </a:solidFill>
          <a:ln w="9525">
            <a:noFill/>
            <a:miter lim="800000"/>
            <a:headEnd/>
            <a:tailEnd/>
          </a:ln>
        </p:spPr>
        <p:txBody>
          <a:bodyPr wrap="none" anchor="ctr"/>
          <a:lstStyle/>
          <a:p>
            <a:endParaRPr lang="en-US"/>
          </a:p>
        </p:txBody>
      </p:sp>
      <p:sp>
        <p:nvSpPr>
          <p:cNvPr id="24" name="AutoShape 18"/>
          <p:cNvSpPr>
            <a:spLocks noChangeArrowheads="1"/>
          </p:cNvSpPr>
          <p:nvPr/>
        </p:nvSpPr>
        <p:spPr bwMode="auto">
          <a:xfrm rot="1241727">
            <a:off x="2543175" y="5129212"/>
            <a:ext cx="762000" cy="609600"/>
          </a:xfrm>
          <a:prstGeom prst="rightArrow">
            <a:avLst>
              <a:gd name="adj1" fmla="val 50000"/>
              <a:gd name="adj2" fmla="val 58333"/>
            </a:avLst>
          </a:prstGeom>
          <a:solidFill>
            <a:srgbClr val="0033CC"/>
          </a:solidFill>
          <a:ln w="9525">
            <a:noFill/>
            <a:miter lim="800000"/>
            <a:headEnd/>
            <a:tailEnd/>
          </a:ln>
        </p:spPr>
        <p:txBody>
          <a:bodyPr wrap="none" anchor="ctr"/>
          <a:lstStyle/>
          <a:p>
            <a:endParaRPr lang="en-US"/>
          </a:p>
        </p:txBody>
      </p:sp>
      <p:sp>
        <p:nvSpPr>
          <p:cNvPr id="25" name="AutoShape 19"/>
          <p:cNvSpPr>
            <a:spLocks noChangeArrowheads="1"/>
          </p:cNvSpPr>
          <p:nvPr/>
        </p:nvSpPr>
        <p:spPr bwMode="auto">
          <a:xfrm rot="1321383">
            <a:off x="5667375" y="3071812"/>
            <a:ext cx="762000" cy="609600"/>
          </a:xfrm>
          <a:prstGeom prst="rightArrow">
            <a:avLst>
              <a:gd name="adj1" fmla="val 50000"/>
              <a:gd name="adj2" fmla="val 58333"/>
            </a:avLst>
          </a:prstGeom>
          <a:solidFill>
            <a:srgbClr val="0033CC"/>
          </a:solidFill>
          <a:ln w="9525">
            <a:noFill/>
            <a:miter lim="800000"/>
            <a:headEnd/>
            <a:tailEnd/>
          </a:ln>
        </p:spPr>
        <p:txBody>
          <a:bodyPr wrap="none" anchor="ctr"/>
          <a:lstStyle/>
          <a:p>
            <a:endParaRPr lang="en-US"/>
          </a:p>
        </p:txBody>
      </p:sp>
      <p:sp>
        <p:nvSpPr>
          <p:cNvPr id="26" name="AutoShape 20"/>
          <p:cNvSpPr>
            <a:spLocks noChangeArrowheads="1"/>
          </p:cNvSpPr>
          <p:nvPr/>
        </p:nvSpPr>
        <p:spPr bwMode="auto">
          <a:xfrm rot="-829186">
            <a:off x="5667375" y="4824412"/>
            <a:ext cx="762000" cy="609600"/>
          </a:xfrm>
          <a:prstGeom prst="rightArrow">
            <a:avLst>
              <a:gd name="adj1" fmla="val 50000"/>
              <a:gd name="adj2" fmla="val 58333"/>
            </a:avLst>
          </a:prstGeom>
          <a:solidFill>
            <a:srgbClr val="0033CC"/>
          </a:solidFill>
          <a:ln w="9525">
            <a:noFill/>
            <a:miter lim="800000"/>
            <a:headEnd/>
            <a:tailEnd/>
          </a:ln>
        </p:spPr>
        <p:txBody>
          <a:bodyPr wrap="none" anchor="ctr"/>
          <a:lstStyle/>
          <a:p>
            <a:endParaRPr lang="en-US"/>
          </a:p>
        </p:txBody>
      </p:sp>
      <p:sp>
        <p:nvSpPr>
          <p:cNvPr id="29" name="TextBox 28"/>
          <p:cNvSpPr txBox="1"/>
          <p:nvPr/>
        </p:nvSpPr>
        <p:spPr>
          <a:xfrm>
            <a:off x="381000" y="1066800"/>
            <a:ext cx="8763000" cy="461665"/>
          </a:xfrm>
          <a:prstGeom prst="rect">
            <a:avLst/>
          </a:prstGeom>
          <a:noFill/>
        </p:spPr>
        <p:txBody>
          <a:bodyPr wrap="square" rtlCol="0">
            <a:spAutoFit/>
          </a:bodyPr>
          <a:lstStyle/>
          <a:p>
            <a:r>
              <a:rPr lang="en-US" sz="2400" dirty="0">
                <a:solidFill>
                  <a:srgbClr val="018EB1"/>
                </a:solidFill>
              </a:rPr>
              <a:t>A single surface can be optimized for focus </a:t>
            </a:r>
            <a:r>
              <a:rPr lang="en-US" sz="2400" u="sng" dirty="0">
                <a:solidFill>
                  <a:srgbClr val="018EB1"/>
                </a:solidFill>
              </a:rPr>
              <a:t>or</a:t>
            </a:r>
            <a:r>
              <a:rPr lang="en-US" sz="2400" dirty="0">
                <a:solidFill>
                  <a:srgbClr val="018EB1"/>
                </a:solidFill>
              </a:rPr>
              <a:t> distortion...</a:t>
            </a:r>
          </a:p>
        </p:txBody>
      </p:sp>
      <p:sp>
        <p:nvSpPr>
          <p:cNvPr id="30" name="Title 1"/>
          <p:cNvSpPr>
            <a:spLocks noGrp="1"/>
          </p:cNvSpPr>
          <p:nvPr>
            <p:ph type="title"/>
          </p:nvPr>
        </p:nvSpPr>
        <p:spPr>
          <a:xfrm>
            <a:off x="457200" y="0"/>
            <a:ext cx="8686800" cy="1143000"/>
          </a:xfrm>
        </p:spPr>
        <p:txBody>
          <a:bodyPr/>
          <a:lstStyle/>
          <a:p>
            <a:r>
              <a:rPr lang="en-US" dirty="0"/>
              <a:t>Management of Swim</a:t>
            </a:r>
          </a:p>
        </p:txBody>
      </p:sp>
    </p:spTree>
    <p:extLst>
      <p:ext uri="{BB962C8B-B14F-4D97-AF65-F5344CB8AC3E}">
        <p14:creationId xmlns:p14="http://schemas.microsoft.com/office/powerpoint/2010/main" val="484815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nodeType="withEffect">
                                  <p:stCondLst>
                                    <p:cond delay="2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2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par>
                                <p:cTn id="23" presetID="10" presetClass="entr" presetSubtype="0" fill="hold" grpId="0" nodeType="withEffect">
                                  <p:stCondLst>
                                    <p:cond delay="45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par>
                                <p:cTn id="26" presetID="10" presetClass="entr" presetSubtype="0" fill="hold" nodeType="withEffect">
                                  <p:stCondLst>
                                    <p:cond delay="5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 Vision</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84238">
            <a:off x="829982" y="2229043"/>
            <a:ext cx="5892623" cy="4077209"/>
          </a:xfrm>
          <a:prstGeom prst="rect">
            <a:avLst/>
          </a:prstGeom>
        </p:spPr>
      </p:pic>
      <p:sp>
        <p:nvSpPr>
          <p:cNvPr id="11" name="Rectangle 10"/>
          <p:cNvSpPr/>
          <p:nvPr/>
        </p:nvSpPr>
        <p:spPr>
          <a:xfrm rot="14713077">
            <a:off x="3224987" y="2054248"/>
            <a:ext cx="3680293" cy="4712596"/>
          </a:xfrm>
          <a:prstGeom prst="rect">
            <a:avLst/>
          </a:prstGeom>
          <a:gradFill>
            <a:gsLst>
              <a:gs pos="0">
                <a:schemeClr val="bg1">
                  <a:alpha val="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24926" y="2145473"/>
            <a:ext cx="4098758" cy="2246769"/>
          </a:xfrm>
          <a:prstGeom prst="rect">
            <a:avLst/>
          </a:prstGeom>
          <a:noFill/>
        </p:spPr>
        <p:txBody>
          <a:bodyPr wrap="square" rtlCol="0">
            <a:spAutoFit/>
          </a:bodyPr>
          <a:lstStyle/>
          <a:p>
            <a:pPr marL="174625" indent="-174625">
              <a:buClr>
                <a:schemeClr val="tx1"/>
              </a:buClr>
              <a:buFont typeface="Arial" charset="0"/>
              <a:buChar char="•"/>
            </a:pPr>
            <a:r>
              <a:rPr lang="en-GB" sz="2000" dirty="0">
                <a:solidFill>
                  <a:srgbClr val="6B6B6B"/>
                </a:solidFill>
                <a:latin typeface="Gotham-Medium"/>
                <a:cs typeface="GoTHAM BOOK"/>
              </a:rPr>
              <a:t>Plus power increases from distance to near</a:t>
            </a:r>
          </a:p>
          <a:p>
            <a:pPr marL="174625" indent="-174625">
              <a:buClr>
                <a:schemeClr val="tx1"/>
              </a:buClr>
            </a:pPr>
            <a:endParaRPr lang="en-GB" sz="1000" dirty="0">
              <a:solidFill>
                <a:srgbClr val="6B6B6B"/>
              </a:solidFill>
              <a:latin typeface="Gotham-Medium"/>
              <a:cs typeface="GoTHAM BOOK"/>
            </a:endParaRPr>
          </a:p>
          <a:p>
            <a:pPr marL="174625" indent="-174625">
              <a:buClr>
                <a:schemeClr val="tx1"/>
              </a:buClr>
              <a:buFont typeface="Arial" charset="0"/>
              <a:buChar char="•"/>
            </a:pPr>
            <a:r>
              <a:rPr lang="en-GB" sz="2000" dirty="0">
                <a:solidFill>
                  <a:srgbClr val="6B6B6B"/>
                </a:solidFill>
                <a:latin typeface="Gotham-Medium"/>
                <a:cs typeface="GoTHAM BOOK"/>
              </a:rPr>
              <a:t>Focus changes as gaze moves up and down the lens</a:t>
            </a:r>
          </a:p>
          <a:p>
            <a:pPr marL="174625" indent="-174625">
              <a:buClr>
                <a:schemeClr val="tx1"/>
              </a:buClr>
              <a:buFont typeface="Arial" charset="0"/>
              <a:buChar char="•"/>
            </a:pPr>
            <a:endParaRPr lang="en-GB" sz="1000" dirty="0">
              <a:solidFill>
                <a:srgbClr val="6B6B6B"/>
              </a:solidFill>
              <a:latin typeface="Gotham-Medium"/>
              <a:cs typeface="GoTHAM BOOK"/>
            </a:endParaRPr>
          </a:p>
          <a:p>
            <a:pPr marL="174625" indent="-174625">
              <a:buClr>
                <a:schemeClr val="tx1"/>
              </a:buClr>
              <a:buFont typeface="Arial" charset="0"/>
              <a:buChar char="•"/>
            </a:pPr>
            <a:r>
              <a:rPr lang="en-GB" sz="2000" dirty="0">
                <a:solidFill>
                  <a:srgbClr val="6B6B6B"/>
                </a:solidFill>
                <a:latin typeface="Gotham-Medium"/>
                <a:cs typeface="GoTHAM BOOK"/>
              </a:rPr>
              <a:t>Each area of the lens provides a </a:t>
            </a:r>
            <a:r>
              <a:rPr lang="en-GB" sz="2000" b="1" dirty="0">
                <a:solidFill>
                  <a:srgbClr val="6B6B6B"/>
                </a:solidFill>
                <a:latin typeface="Gotham-Medium"/>
                <a:cs typeface="GoTHAM BOOK"/>
              </a:rPr>
              <a:t>single </a:t>
            </a:r>
            <a:r>
              <a:rPr lang="en-GB" sz="2000" dirty="0">
                <a:solidFill>
                  <a:srgbClr val="6B6B6B"/>
                </a:solidFill>
                <a:latin typeface="Gotham-Medium"/>
                <a:cs typeface="GoTHAM BOOK"/>
              </a:rPr>
              <a:t>focal length</a:t>
            </a:r>
          </a:p>
        </p:txBody>
      </p:sp>
      <p:grpSp>
        <p:nvGrpSpPr>
          <p:cNvPr id="13" name="Group 12"/>
          <p:cNvGrpSpPr/>
          <p:nvPr/>
        </p:nvGrpSpPr>
        <p:grpSpPr>
          <a:xfrm>
            <a:off x="104211" y="3534817"/>
            <a:ext cx="3882650" cy="2301449"/>
            <a:chOff x="104211" y="3534817"/>
            <a:chExt cx="3882650" cy="2301449"/>
          </a:xfrm>
        </p:grpSpPr>
        <p:cxnSp>
          <p:nvCxnSpPr>
            <p:cNvPr id="14" name="Straight Arrow Connector 13"/>
            <p:cNvCxnSpPr/>
            <p:nvPr/>
          </p:nvCxnSpPr>
          <p:spPr>
            <a:xfrm flipV="1">
              <a:off x="1684341" y="4598077"/>
              <a:ext cx="2302520" cy="50542"/>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346844" y="3964559"/>
              <a:ext cx="1640017" cy="9624"/>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467429" y="5356632"/>
              <a:ext cx="1373051" cy="39954"/>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913613" y="3534817"/>
              <a:ext cx="862556" cy="862556"/>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FAR VISION</a:t>
              </a:r>
            </a:p>
          </p:txBody>
        </p:sp>
        <p:sp>
          <p:nvSpPr>
            <p:cNvPr id="18" name="Oval 17"/>
            <p:cNvSpPr/>
            <p:nvPr/>
          </p:nvSpPr>
          <p:spPr>
            <a:xfrm>
              <a:off x="1913613" y="4973710"/>
              <a:ext cx="862556" cy="862556"/>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NEAR VISION</a:t>
              </a:r>
            </a:p>
          </p:txBody>
        </p:sp>
        <p:sp>
          <p:nvSpPr>
            <p:cNvPr id="19" name="Oval 18"/>
            <p:cNvSpPr/>
            <p:nvPr/>
          </p:nvSpPr>
          <p:spPr>
            <a:xfrm>
              <a:off x="104211" y="3638818"/>
              <a:ext cx="1696152" cy="1696152"/>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INTERMEDIATE VISION</a:t>
              </a:r>
            </a:p>
          </p:txBody>
        </p:sp>
      </p:grpSp>
      <p:sp>
        <p:nvSpPr>
          <p:cNvPr id="20" name="TextBox 19"/>
          <p:cNvSpPr txBox="1"/>
          <p:nvPr/>
        </p:nvSpPr>
        <p:spPr>
          <a:xfrm>
            <a:off x="381000" y="1066800"/>
            <a:ext cx="8763000" cy="830997"/>
          </a:xfrm>
          <a:prstGeom prst="rect">
            <a:avLst/>
          </a:prstGeom>
          <a:noFill/>
        </p:spPr>
        <p:txBody>
          <a:bodyPr wrap="square" rtlCol="0">
            <a:spAutoFit/>
          </a:bodyPr>
          <a:lstStyle/>
          <a:p>
            <a:r>
              <a:rPr lang="en-US" sz="2400" dirty="0">
                <a:solidFill>
                  <a:srgbClr val="018EB1"/>
                </a:solidFill>
              </a:rPr>
              <a:t>Progressive lenses seamlessly vary power to provide a decreasing focal length from distance to near...</a:t>
            </a:r>
          </a:p>
        </p:txBody>
      </p:sp>
      <p:sp>
        <p:nvSpPr>
          <p:cNvPr id="21" name="TextBox 20"/>
          <p:cNvSpPr txBox="1"/>
          <p:nvPr/>
        </p:nvSpPr>
        <p:spPr>
          <a:xfrm>
            <a:off x="3981011" y="4121897"/>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15% Add</a:t>
            </a:r>
          </a:p>
        </p:txBody>
      </p:sp>
      <p:sp>
        <p:nvSpPr>
          <p:cNvPr id="22" name="TextBox 21"/>
          <p:cNvSpPr txBox="1"/>
          <p:nvPr/>
        </p:nvSpPr>
        <p:spPr>
          <a:xfrm>
            <a:off x="3873618" y="5020206"/>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85% Add</a:t>
            </a:r>
          </a:p>
        </p:txBody>
      </p:sp>
      <p:sp>
        <p:nvSpPr>
          <p:cNvPr id="23" name="TextBox 22"/>
          <p:cNvSpPr txBox="1"/>
          <p:nvPr/>
        </p:nvSpPr>
        <p:spPr>
          <a:xfrm>
            <a:off x="3839137" y="5503827"/>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100% Add</a:t>
            </a:r>
          </a:p>
        </p:txBody>
      </p:sp>
      <p:sp>
        <p:nvSpPr>
          <p:cNvPr id="24" name="TextBox 23"/>
          <p:cNvSpPr txBox="1"/>
          <p:nvPr/>
        </p:nvSpPr>
        <p:spPr>
          <a:xfrm>
            <a:off x="3914579" y="4722876"/>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60% Add</a:t>
            </a:r>
          </a:p>
        </p:txBody>
      </p:sp>
      <p:cxnSp>
        <p:nvCxnSpPr>
          <p:cNvPr id="25" name="Straight Arrow Connector 24"/>
          <p:cNvCxnSpPr/>
          <p:nvPr/>
        </p:nvCxnSpPr>
        <p:spPr>
          <a:xfrm flipH="1">
            <a:off x="3986861" y="3974183"/>
            <a:ext cx="261582" cy="1576848"/>
          </a:xfrm>
          <a:prstGeom prst="straightConnector1">
            <a:avLst/>
          </a:prstGeom>
          <a:ln>
            <a:solidFill>
              <a:srgbClr val="776344"/>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868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1000"/>
                                        <p:tgtEl>
                                          <p:spTgt spid="12">
                                            <p:txEl>
                                              <p:pRg st="2" end="2"/>
                                            </p:txEl>
                                          </p:spTgt>
                                        </p:tgtEl>
                                      </p:cBhvr>
                                    </p:animEffect>
                                  </p:childTnLst>
                                </p:cTn>
                              </p:par>
                              <p:par>
                                <p:cTn id="17" presetID="10" presetClass="entr" presetSubtype="0" fill="hold" grpId="0" nodeType="withEffect">
                                  <p:stCondLst>
                                    <p:cond delay="290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10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par>
                                <p:cTn id="23" presetID="22" presetClass="entr" presetSubtype="1" fill="hold" nodeType="withEffect">
                                  <p:stCondLst>
                                    <p:cond delay="110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1500"/>
                                        <p:tgtEl>
                                          <p:spTgt spid="25"/>
                                        </p:tgtEl>
                                      </p:cBhvr>
                                    </p:animEffect>
                                  </p:childTnLst>
                                </p:cTn>
                              </p:par>
                              <p:par>
                                <p:cTn id="26" presetID="10" presetClass="entr" presetSubtype="0" fill="hold" grpId="0" nodeType="withEffect">
                                  <p:stCondLst>
                                    <p:cond delay="11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17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bldLvl="5"/>
      <p:bldP spid="20" grpId="0"/>
      <p:bldP spid="21"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 Vision</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84238">
            <a:off x="829982" y="2229043"/>
            <a:ext cx="5892623" cy="4077209"/>
          </a:xfrm>
          <a:prstGeom prst="rect">
            <a:avLst/>
          </a:prstGeom>
        </p:spPr>
      </p:pic>
      <p:sp>
        <p:nvSpPr>
          <p:cNvPr id="11" name="Rectangle 10"/>
          <p:cNvSpPr/>
          <p:nvPr/>
        </p:nvSpPr>
        <p:spPr>
          <a:xfrm rot="14713077">
            <a:off x="3224987" y="2054248"/>
            <a:ext cx="3680293" cy="4712596"/>
          </a:xfrm>
          <a:prstGeom prst="rect">
            <a:avLst/>
          </a:prstGeom>
          <a:gradFill>
            <a:gsLst>
              <a:gs pos="0">
                <a:schemeClr val="bg1">
                  <a:alpha val="0"/>
                </a:scheme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924926" y="2145473"/>
            <a:ext cx="4098758" cy="2246769"/>
          </a:xfrm>
          <a:prstGeom prst="rect">
            <a:avLst/>
          </a:prstGeom>
          <a:noFill/>
        </p:spPr>
        <p:txBody>
          <a:bodyPr wrap="square" rtlCol="0">
            <a:spAutoFit/>
          </a:bodyPr>
          <a:lstStyle/>
          <a:p>
            <a:pPr marL="174625" indent="-174625">
              <a:buClr>
                <a:schemeClr val="tx1"/>
              </a:buClr>
              <a:buFont typeface="Arial" charset="0"/>
              <a:buChar char="•"/>
            </a:pPr>
            <a:r>
              <a:rPr lang="en-GB" sz="2000" dirty="0">
                <a:solidFill>
                  <a:srgbClr val="6B6B6B"/>
                </a:solidFill>
                <a:latin typeface="Gotham-Medium"/>
                <a:cs typeface="GoTHAM BOOK"/>
              </a:rPr>
              <a:t>Decreasing focal lengths make near &amp; intermediate a “zero sum”</a:t>
            </a:r>
          </a:p>
          <a:p>
            <a:pPr marL="174625" indent="-174625">
              <a:buClr>
                <a:schemeClr val="tx1"/>
              </a:buClr>
            </a:pPr>
            <a:endParaRPr lang="en-GB" sz="1000" dirty="0">
              <a:solidFill>
                <a:srgbClr val="6B6B6B"/>
              </a:solidFill>
              <a:latin typeface="Gotham-Medium"/>
              <a:cs typeface="GoTHAM BOOK"/>
            </a:endParaRPr>
          </a:p>
          <a:p>
            <a:pPr marL="174625" indent="-174625">
              <a:buClr>
                <a:schemeClr val="tx1"/>
              </a:buClr>
              <a:buFont typeface="Arial" charset="0"/>
              <a:buChar char="•"/>
            </a:pPr>
            <a:r>
              <a:rPr lang="en-GB" sz="2000" dirty="0">
                <a:solidFill>
                  <a:srgbClr val="6B6B6B"/>
                </a:solidFill>
                <a:latin typeface="Gotham-Medium"/>
                <a:cs typeface="GoTHAM BOOK"/>
              </a:rPr>
              <a:t>Shorter progression = &gt;near and &lt;intermediate</a:t>
            </a:r>
          </a:p>
          <a:p>
            <a:pPr marL="174625" indent="-174625">
              <a:buClr>
                <a:schemeClr val="tx1"/>
              </a:buClr>
              <a:buFont typeface="Arial" charset="0"/>
              <a:buChar char="•"/>
            </a:pPr>
            <a:endParaRPr lang="en-GB" sz="1000" dirty="0">
              <a:solidFill>
                <a:srgbClr val="6B6B6B"/>
              </a:solidFill>
              <a:latin typeface="Gotham-Medium"/>
              <a:cs typeface="GoTHAM BOOK"/>
            </a:endParaRPr>
          </a:p>
          <a:p>
            <a:pPr marL="174625" indent="-174625">
              <a:buClr>
                <a:schemeClr val="tx1"/>
              </a:buClr>
              <a:buFont typeface="Arial" charset="0"/>
              <a:buChar char="•"/>
            </a:pPr>
            <a:r>
              <a:rPr lang="en-GB" sz="2000" dirty="0">
                <a:solidFill>
                  <a:srgbClr val="6B6B6B"/>
                </a:solidFill>
                <a:latin typeface="Gotham-Medium"/>
                <a:cs typeface="GoTHAM BOOK"/>
              </a:rPr>
              <a:t>Longer progression = &lt;near and &gt;intermediate</a:t>
            </a:r>
          </a:p>
        </p:txBody>
      </p:sp>
      <p:grpSp>
        <p:nvGrpSpPr>
          <p:cNvPr id="13" name="Group 12"/>
          <p:cNvGrpSpPr/>
          <p:nvPr/>
        </p:nvGrpSpPr>
        <p:grpSpPr>
          <a:xfrm>
            <a:off x="104211" y="3534817"/>
            <a:ext cx="3882650" cy="2301449"/>
            <a:chOff x="104211" y="3534817"/>
            <a:chExt cx="3882650" cy="2301449"/>
          </a:xfrm>
        </p:grpSpPr>
        <p:cxnSp>
          <p:nvCxnSpPr>
            <p:cNvPr id="14" name="Straight Arrow Connector 13"/>
            <p:cNvCxnSpPr/>
            <p:nvPr/>
          </p:nvCxnSpPr>
          <p:spPr>
            <a:xfrm flipV="1">
              <a:off x="1684341" y="4598077"/>
              <a:ext cx="2302520" cy="50542"/>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2346844" y="3964559"/>
              <a:ext cx="1640017" cy="9624"/>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467429" y="5356632"/>
              <a:ext cx="1373051" cy="39954"/>
            </a:xfrm>
            <a:prstGeom prst="straightConnector1">
              <a:avLst/>
            </a:prstGeom>
            <a:ln>
              <a:solidFill>
                <a:srgbClr val="C49D5C"/>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913613" y="3534817"/>
              <a:ext cx="862556" cy="862556"/>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FAR VISION</a:t>
              </a:r>
            </a:p>
          </p:txBody>
        </p:sp>
        <p:sp>
          <p:nvSpPr>
            <p:cNvPr id="18" name="Oval 17"/>
            <p:cNvSpPr/>
            <p:nvPr/>
          </p:nvSpPr>
          <p:spPr>
            <a:xfrm>
              <a:off x="1913613" y="4973710"/>
              <a:ext cx="862556" cy="862556"/>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NEAR VISION</a:t>
              </a:r>
            </a:p>
          </p:txBody>
        </p:sp>
        <p:sp>
          <p:nvSpPr>
            <p:cNvPr id="19" name="Oval 18"/>
            <p:cNvSpPr/>
            <p:nvPr/>
          </p:nvSpPr>
          <p:spPr>
            <a:xfrm>
              <a:off x="104211" y="3638818"/>
              <a:ext cx="1696152" cy="1696152"/>
            </a:xfrm>
            <a:prstGeom prst="ellipse">
              <a:avLst/>
            </a:prstGeom>
            <a:solidFill>
              <a:schemeClr val="bg1"/>
            </a:solidFill>
            <a:ln w="28575" cmpd="sng">
              <a:noFill/>
            </a:ln>
            <a:effectLst>
              <a:glow rad="76200">
                <a:srgbClr val="C5A062">
                  <a:alpha val="18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dirty="0">
                  <a:solidFill>
                    <a:srgbClr val="000000"/>
                  </a:solidFill>
                  <a:latin typeface="Gotham Book"/>
                  <a:cs typeface="Gotham Book"/>
                </a:rPr>
                <a:t>INTERMEDIATE VISION</a:t>
              </a:r>
            </a:p>
          </p:txBody>
        </p:sp>
      </p:grpSp>
      <p:sp>
        <p:nvSpPr>
          <p:cNvPr id="20" name="TextBox 19"/>
          <p:cNvSpPr txBox="1"/>
          <p:nvPr/>
        </p:nvSpPr>
        <p:spPr>
          <a:xfrm>
            <a:off x="381000" y="1066800"/>
            <a:ext cx="8642684" cy="830997"/>
          </a:xfrm>
          <a:prstGeom prst="rect">
            <a:avLst/>
          </a:prstGeom>
          <a:noFill/>
        </p:spPr>
        <p:txBody>
          <a:bodyPr wrap="square" rtlCol="0">
            <a:spAutoFit/>
          </a:bodyPr>
          <a:lstStyle/>
          <a:p>
            <a:r>
              <a:rPr lang="en-US" sz="2400" dirty="0">
                <a:solidFill>
                  <a:srgbClr val="018EB1"/>
                </a:solidFill>
              </a:rPr>
              <a:t>Rate of change and length of progression has been used to “customize” designs to different needs &amp; requirements...</a:t>
            </a:r>
          </a:p>
        </p:txBody>
      </p:sp>
      <p:sp>
        <p:nvSpPr>
          <p:cNvPr id="26" name="TextBox 25"/>
          <p:cNvSpPr txBox="1"/>
          <p:nvPr/>
        </p:nvSpPr>
        <p:spPr>
          <a:xfrm>
            <a:off x="3981011" y="4121897"/>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15% Add</a:t>
            </a:r>
          </a:p>
        </p:txBody>
      </p:sp>
      <p:sp>
        <p:nvSpPr>
          <p:cNvPr id="27" name="TextBox 26"/>
          <p:cNvSpPr txBox="1"/>
          <p:nvPr/>
        </p:nvSpPr>
        <p:spPr>
          <a:xfrm>
            <a:off x="3873618" y="5020206"/>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85% Add</a:t>
            </a:r>
          </a:p>
        </p:txBody>
      </p:sp>
      <p:sp>
        <p:nvSpPr>
          <p:cNvPr id="28" name="TextBox 27"/>
          <p:cNvSpPr txBox="1"/>
          <p:nvPr/>
        </p:nvSpPr>
        <p:spPr>
          <a:xfrm>
            <a:off x="3839137" y="5503827"/>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100% Add</a:t>
            </a:r>
          </a:p>
        </p:txBody>
      </p:sp>
      <p:sp>
        <p:nvSpPr>
          <p:cNvPr id="29" name="TextBox 28"/>
          <p:cNvSpPr txBox="1"/>
          <p:nvPr/>
        </p:nvSpPr>
        <p:spPr>
          <a:xfrm>
            <a:off x="3914579" y="4722876"/>
            <a:ext cx="1194692" cy="307777"/>
          </a:xfrm>
          <a:prstGeom prst="rect">
            <a:avLst/>
          </a:prstGeom>
          <a:noFill/>
        </p:spPr>
        <p:txBody>
          <a:bodyPr wrap="square" rtlCol="0">
            <a:spAutoFit/>
          </a:bodyPr>
          <a:lstStyle/>
          <a:p>
            <a:pPr algn="r"/>
            <a:r>
              <a:rPr lang="en-US" sz="1400" dirty="0">
                <a:solidFill>
                  <a:srgbClr val="000000"/>
                </a:solidFill>
                <a:latin typeface="Gotham Book"/>
                <a:cs typeface="Gotham Book"/>
              </a:rPr>
              <a:t>60% Add</a:t>
            </a:r>
          </a:p>
        </p:txBody>
      </p:sp>
      <p:cxnSp>
        <p:nvCxnSpPr>
          <p:cNvPr id="30" name="Straight Arrow Connector 29"/>
          <p:cNvCxnSpPr/>
          <p:nvPr/>
        </p:nvCxnSpPr>
        <p:spPr>
          <a:xfrm flipH="1">
            <a:off x="3986861" y="3974183"/>
            <a:ext cx="261582" cy="1576848"/>
          </a:xfrm>
          <a:prstGeom prst="straightConnector1">
            <a:avLst/>
          </a:prstGeom>
          <a:ln>
            <a:solidFill>
              <a:srgbClr val="776344"/>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Up-Down Arrow 30"/>
          <p:cNvSpPr/>
          <p:nvPr/>
        </p:nvSpPr>
        <p:spPr>
          <a:xfrm rot="11358721">
            <a:off x="3925480" y="3912587"/>
            <a:ext cx="401052" cy="1651193"/>
          </a:xfrm>
          <a:prstGeom prst="upDownArrow">
            <a:avLst/>
          </a:prstGeom>
          <a:gradFill>
            <a:gsLst>
              <a:gs pos="0">
                <a:srgbClr val="FF0000"/>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603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outHorizontal)">
                                      <p:cBhvr>
                                        <p:cTn id="1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 Vision</a:t>
            </a:r>
          </a:p>
        </p:txBody>
      </p:sp>
      <p:sp>
        <p:nvSpPr>
          <p:cNvPr id="20" name="TextBox 19"/>
          <p:cNvSpPr txBox="1"/>
          <p:nvPr/>
        </p:nvSpPr>
        <p:spPr>
          <a:xfrm>
            <a:off x="381000" y="1066800"/>
            <a:ext cx="8642684" cy="830997"/>
          </a:xfrm>
          <a:prstGeom prst="rect">
            <a:avLst/>
          </a:prstGeom>
          <a:noFill/>
        </p:spPr>
        <p:txBody>
          <a:bodyPr wrap="square" rtlCol="0">
            <a:spAutoFit/>
          </a:bodyPr>
          <a:lstStyle/>
          <a:p>
            <a:r>
              <a:rPr lang="en-US" sz="2400" dirty="0">
                <a:solidFill>
                  <a:srgbClr val="018EB1"/>
                </a:solidFill>
              </a:rPr>
              <a:t>Multiple controlled powers can be used to provide simultaneous focus over a range of focal lengths...</a:t>
            </a:r>
          </a:p>
        </p:txBody>
      </p:sp>
      <p:grpSp>
        <p:nvGrpSpPr>
          <p:cNvPr id="21" name="Group 27"/>
          <p:cNvGrpSpPr>
            <a:grpSpLocks/>
          </p:cNvGrpSpPr>
          <p:nvPr/>
        </p:nvGrpSpPr>
        <p:grpSpPr bwMode="auto">
          <a:xfrm>
            <a:off x="864054" y="3202972"/>
            <a:ext cx="2641146" cy="1870472"/>
            <a:chOff x="3084" y="1670"/>
            <a:chExt cx="2336" cy="1571"/>
          </a:xfrm>
        </p:grpSpPr>
        <p:grpSp>
          <p:nvGrpSpPr>
            <p:cNvPr id="22" name="Group 28"/>
            <p:cNvGrpSpPr>
              <a:grpSpLocks/>
            </p:cNvGrpSpPr>
            <p:nvPr/>
          </p:nvGrpSpPr>
          <p:grpSpPr bwMode="auto">
            <a:xfrm>
              <a:off x="3084" y="1670"/>
              <a:ext cx="1692" cy="1571"/>
              <a:chOff x="3084" y="1670"/>
              <a:chExt cx="1692" cy="1571"/>
            </a:xfrm>
          </p:grpSpPr>
          <p:pic>
            <p:nvPicPr>
              <p:cNvPr id="38" name="Picture 34"/>
              <p:cNvPicPr>
                <a:picLocks noChangeAspect="1" noChangeArrowheads="1"/>
              </p:cNvPicPr>
              <p:nvPr/>
            </p:nvPicPr>
            <p:blipFill>
              <a:blip r:embed="rId2">
                <a:extLst>
                  <a:ext uri="{28A0092B-C50C-407E-A947-70E740481C1C}">
                    <a14:useLocalDpi xmlns:a14="http://schemas.microsoft.com/office/drawing/2010/main" val="0"/>
                  </a:ext>
                </a:extLst>
              </a:blip>
              <a:srcRect l="7967" t="3166" r="7265" b="8028"/>
              <a:stretch>
                <a:fillRect/>
              </a:stretch>
            </p:blipFill>
            <p:spPr bwMode="auto">
              <a:xfrm>
                <a:off x="3084" y="1670"/>
                <a:ext cx="1692" cy="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35"/>
              <p:cNvSpPr>
                <a:spLocks noChangeShapeType="1"/>
              </p:cNvSpPr>
              <p:nvPr/>
            </p:nvSpPr>
            <p:spPr bwMode="auto">
              <a:xfrm>
                <a:off x="3925" y="1670"/>
                <a:ext cx="2" cy="907"/>
              </a:xfrm>
              <a:prstGeom prst="line">
                <a:avLst/>
              </a:prstGeom>
              <a:noFill/>
              <a:ln w="9525">
                <a:solidFill>
                  <a:srgbClr val="000000"/>
                </a:solidFill>
                <a:round/>
                <a:headEnd/>
                <a:tailEnd/>
              </a:ln>
              <a:effectLst/>
            </p:spPr>
            <p:txBody>
              <a:bodyPr/>
              <a:lstStyle/>
              <a:p>
                <a:pPr defTabSz="342900" fontAlgn="auto">
                  <a:spcBef>
                    <a:spcPts val="0"/>
                  </a:spcBef>
                  <a:spcAft>
                    <a:spcPts val="0"/>
                  </a:spcAft>
                  <a:defRPr/>
                </a:pPr>
                <a:endParaRPr lang="fr-FR" sz="1350" kern="0">
                  <a:solidFill>
                    <a:sysClr val="windowText" lastClr="000000"/>
                  </a:solidFill>
                  <a:latin typeface="NiveaLightCondensed"/>
                  <a:cs typeface="Arial" panose="020B0604020202020204" pitchFamily="34" charset="0"/>
                </a:endParaRPr>
              </a:p>
            </p:txBody>
          </p:sp>
          <p:sp>
            <p:nvSpPr>
              <p:cNvPr id="40" name="Line 36"/>
              <p:cNvSpPr>
                <a:spLocks noChangeShapeType="1"/>
              </p:cNvSpPr>
              <p:nvPr/>
            </p:nvSpPr>
            <p:spPr bwMode="auto">
              <a:xfrm>
                <a:off x="3927" y="2577"/>
                <a:ext cx="112" cy="414"/>
              </a:xfrm>
              <a:prstGeom prst="line">
                <a:avLst/>
              </a:prstGeom>
              <a:noFill/>
              <a:ln w="9525">
                <a:solidFill>
                  <a:srgbClr val="000000"/>
                </a:solidFill>
                <a:round/>
                <a:headEnd/>
                <a:tailEnd/>
              </a:ln>
              <a:effectLst/>
            </p:spPr>
            <p:txBody>
              <a:bodyPr/>
              <a:lstStyle/>
              <a:p>
                <a:pPr defTabSz="342900" fontAlgn="auto">
                  <a:spcBef>
                    <a:spcPts val="0"/>
                  </a:spcBef>
                  <a:spcAft>
                    <a:spcPts val="0"/>
                  </a:spcAft>
                  <a:defRPr/>
                </a:pPr>
                <a:endParaRPr lang="fr-FR" sz="1350" kern="0">
                  <a:solidFill>
                    <a:sysClr val="windowText" lastClr="000000"/>
                  </a:solidFill>
                  <a:latin typeface="NiveaLightCondensed"/>
                  <a:cs typeface="Arial" panose="020B0604020202020204" pitchFamily="34" charset="0"/>
                </a:endParaRPr>
              </a:p>
            </p:txBody>
          </p:sp>
          <p:sp>
            <p:nvSpPr>
              <p:cNvPr id="41" name="Line 37"/>
              <p:cNvSpPr>
                <a:spLocks noChangeShapeType="1"/>
              </p:cNvSpPr>
              <p:nvPr/>
            </p:nvSpPr>
            <p:spPr bwMode="auto">
              <a:xfrm>
                <a:off x="4039" y="2994"/>
                <a:ext cx="14" cy="247"/>
              </a:xfrm>
              <a:prstGeom prst="line">
                <a:avLst/>
              </a:prstGeom>
              <a:noFill/>
              <a:ln w="9525">
                <a:solidFill>
                  <a:srgbClr val="000000"/>
                </a:solidFill>
                <a:round/>
                <a:headEnd/>
                <a:tailEnd/>
              </a:ln>
              <a:effectLst/>
            </p:spPr>
            <p:txBody>
              <a:bodyPr/>
              <a:lstStyle/>
              <a:p>
                <a:pPr defTabSz="342900" fontAlgn="auto">
                  <a:spcBef>
                    <a:spcPts val="0"/>
                  </a:spcBef>
                  <a:spcAft>
                    <a:spcPts val="0"/>
                  </a:spcAft>
                  <a:defRPr/>
                </a:pPr>
                <a:endParaRPr lang="fr-FR" sz="1350" kern="0">
                  <a:solidFill>
                    <a:sysClr val="windowText" lastClr="000000"/>
                  </a:solidFill>
                  <a:latin typeface="NiveaLightCondensed"/>
                  <a:cs typeface="Arial" panose="020B0604020202020204" pitchFamily="34" charset="0"/>
                </a:endParaRPr>
              </a:p>
            </p:txBody>
          </p:sp>
        </p:grpSp>
        <p:sp>
          <p:nvSpPr>
            <p:cNvPr id="23" name="Oval 13"/>
            <p:cNvSpPr>
              <a:spLocks noChangeArrowheads="1"/>
            </p:cNvSpPr>
            <p:nvPr/>
          </p:nvSpPr>
          <p:spPr bwMode="auto">
            <a:xfrm>
              <a:off x="3806" y="2371"/>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sp>
          <p:nvSpPr>
            <p:cNvPr id="24" name="Oval 14"/>
            <p:cNvSpPr>
              <a:spLocks noChangeArrowheads="1"/>
            </p:cNvSpPr>
            <p:nvPr/>
          </p:nvSpPr>
          <p:spPr bwMode="auto">
            <a:xfrm>
              <a:off x="3824" y="2489"/>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sp>
          <p:nvSpPr>
            <p:cNvPr id="25" name="Oval 15"/>
            <p:cNvSpPr>
              <a:spLocks noChangeArrowheads="1"/>
            </p:cNvSpPr>
            <p:nvPr/>
          </p:nvSpPr>
          <p:spPr bwMode="auto">
            <a:xfrm>
              <a:off x="3852" y="2598"/>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sp>
          <p:nvSpPr>
            <p:cNvPr id="32" name="Oval 16"/>
            <p:cNvSpPr>
              <a:spLocks noChangeArrowheads="1"/>
            </p:cNvSpPr>
            <p:nvPr/>
          </p:nvSpPr>
          <p:spPr bwMode="auto">
            <a:xfrm>
              <a:off x="3870" y="2708"/>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sp>
          <p:nvSpPr>
            <p:cNvPr id="33" name="Oval 17"/>
            <p:cNvSpPr>
              <a:spLocks noChangeArrowheads="1"/>
            </p:cNvSpPr>
            <p:nvPr/>
          </p:nvSpPr>
          <p:spPr bwMode="auto">
            <a:xfrm>
              <a:off x="3897" y="2806"/>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sp>
          <p:nvSpPr>
            <p:cNvPr id="34" name="Oval 18"/>
            <p:cNvSpPr>
              <a:spLocks noChangeArrowheads="1"/>
            </p:cNvSpPr>
            <p:nvPr/>
          </p:nvSpPr>
          <p:spPr bwMode="auto">
            <a:xfrm>
              <a:off x="3924" y="2933"/>
              <a:ext cx="227" cy="227"/>
            </a:xfrm>
            <a:prstGeom prst="ellipse">
              <a:avLst/>
            </a:prstGeom>
            <a:solidFill>
              <a:srgbClr val="00FFFF">
                <a:alpha val="39999"/>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defRPr/>
              </a:pPr>
              <a:endParaRPr lang="fr-FR" altLang="fr-FR" sz="1350">
                <a:solidFill>
                  <a:prstClr val="black"/>
                </a:solidFill>
                <a:latin typeface="NiveaLightCondensed"/>
              </a:endParaRPr>
            </a:p>
          </p:txBody>
        </p:sp>
        <p:pic>
          <p:nvPicPr>
            <p:cNvPr id="35" name="Picture 19" descr="buff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 y="2039"/>
              <a:ext cx="849"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Line 20"/>
            <p:cNvSpPr>
              <a:spLocks noChangeShapeType="1"/>
            </p:cNvSpPr>
            <p:nvPr/>
          </p:nvSpPr>
          <p:spPr bwMode="auto">
            <a:xfrm flipV="1">
              <a:off x="3923" y="2104"/>
              <a:ext cx="832" cy="735"/>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defTabSz="342900">
                <a:defRPr/>
              </a:pPr>
              <a:endParaRPr lang="fr-FR" sz="1350">
                <a:solidFill>
                  <a:prstClr val="black"/>
                </a:solidFill>
                <a:latin typeface="Arial" panose="020B0604020202020204" pitchFamily="34" charset="0"/>
                <a:cs typeface="Arial" panose="020B0604020202020204" pitchFamily="34" charset="0"/>
              </a:endParaRPr>
            </a:p>
          </p:txBody>
        </p:sp>
        <p:sp>
          <p:nvSpPr>
            <p:cNvPr id="37" name="Line 21"/>
            <p:cNvSpPr>
              <a:spLocks noChangeShapeType="1"/>
            </p:cNvSpPr>
            <p:nvPr/>
          </p:nvSpPr>
          <p:spPr bwMode="auto">
            <a:xfrm flipV="1">
              <a:off x="4027" y="2839"/>
              <a:ext cx="1144" cy="186"/>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pPr defTabSz="342900">
                <a:defRPr/>
              </a:pPr>
              <a:endParaRPr lang="fr-FR" sz="1350">
                <a:solidFill>
                  <a:prstClr val="black"/>
                </a:solidFill>
                <a:latin typeface="Arial" panose="020B0604020202020204" pitchFamily="34" charset="0"/>
                <a:cs typeface="Arial" panose="020B0604020202020204" pitchFamily="34" charset="0"/>
              </a:endParaRPr>
            </a:p>
          </p:txBody>
        </p:sp>
      </p:grpSp>
      <p:pic>
        <p:nvPicPr>
          <p:cNvPr id="47" name="Picture 2" descr="Image result for gri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83894" y="2331244"/>
            <a:ext cx="3821906" cy="3993356"/>
          </a:xfrm>
          <a:prstGeom prst="rect">
            <a:avLst/>
          </a:prstGeom>
          <a:noFill/>
        </p:spPr>
      </p:pic>
      <p:pic>
        <p:nvPicPr>
          <p:cNvPr id="48"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6041" y="2462237"/>
            <a:ext cx="481325" cy="486054"/>
          </a:xfrm>
          <a:prstGeom prst="rect">
            <a:avLst/>
          </a:prstGeom>
          <a:noFill/>
        </p:spPr>
      </p:pic>
      <p:pic>
        <p:nvPicPr>
          <p:cNvPr id="49"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3828" y="2452869"/>
            <a:ext cx="488972" cy="493776"/>
          </a:xfrm>
          <a:prstGeom prst="rect">
            <a:avLst/>
          </a:prstGeom>
          <a:noFill/>
        </p:spPr>
      </p:pic>
      <p:pic>
        <p:nvPicPr>
          <p:cNvPr id="50"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0983" y="2452869"/>
            <a:ext cx="488972" cy="493776"/>
          </a:xfrm>
          <a:prstGeom prst="rect">
            <a:avLst/>
          </a:prstGeom>
          <a:noFill/>
        </p:spPr>
      </p:pic>
      <p:pic>
        <p:nvPicPr>
          <p:cNvPr id="51"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0013" y="2454744"/>
            <a:ext cx="488972" cy="493776"/>
          </a:xfrm>
          <a:prstGeom prst="rect">
            <a:avLst/>
          </a:prstGeom>
          <a:noFill/>
        </p:spPr>
      </p:pic>
      <p:pic>
        <p:nvPicPr>
          <p:cNvPr id="52"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5926" y="2454744"/>
            <a:ext cx="488972" cy="493776"/>
          </a:xfrm>
          <a:prstGeom prst="rect">
            <a:avLst/>
          </a:prstGeom>
          <a:noFill/>
        </p:spPr>
      </p:pic>
      <p:pic>
        <p:nvPicPr>
          <p:cNvPr id="53"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4323" y="2454744"/>
            <a:ext cx="488972" cy="493776"/>
          </a:xfrm>
          <a:prstGeom prst="rect">
            <a:avLst/>
          </a:prstGeom>
          <a:noFill/>
        </p:spPr>
      </p:pic>
      <p:pic>
        <p:nvPicPr>
          <p:cNvPr id="54"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3353" y="2456619"/>
            <a:ext cx="488972" cy="493776"/>
          </a:xfrm>
          <a:prstGeom prst="rect">
            <a:avLst/>
          </a:prstGeom>
          <a:noFill/>
        </p:spPr>
      </p:pic>
      <p:pic>
        <p:nvPicPr>
          <p:cNvPr id="55"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3003752"/>
            <a:ext cx="481325" cy="486054"/>
          </a:xfrm>
          <a:prstGeom prst="rect">
            <a:avLst/>
          </a:prstGeom>
          <a:noFill/>
        </p:spPr>
      </p:pic>
      <p:pic>
        <p:nvPicPr>
          <p:cNvPr id="56"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2994384"/>
            <a:ext cx="488972" cy="493776"/>
          </a:xfrm>
          <a:prstGeom prst="rect">
            <a:avLst/>
          </a:prstGeom>
          <a:noFill/>
        </p:spPr>
      </p:pic>
      <p:pic>
        <p:nvPicPr>
          <p:cNvPr id="57"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2994384"/>
            <a:ext cx="488972" cy="493776"/>
          </a:xfrm>
          <a:prstGeom prst="rect">
            <a:avLst/>
          </a:prstGeom>
          <a:noFill/>
        </p:spPr>
      </p:pic>
      <p:pic>
        <p:nvPicPr>
          <p:cNvPr id="58"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2996259"/>
            <a:ext cx="488972" cy="493776"/>
          </a:xfrm>
          <a:prstGeom prst="rect">
            <a:avLst/>
          </a:prstGeom>
          <a:noFill/>
        </p:spPr>
      </p:pic>
      <p:pic>
        <p:nvPicPr>
          <p:cNvPr id="59"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2996259"/>
            <a:ext cx="488972" cy="493776"/>
          </a:xfrm>
          <a:prstGeom prst="rect">
            <a:avLst/>
          </a:prstGeom>
          <a:noFill/>
        </p:spPr>
      </p:pic>
      <p:pic>
        <p:nvPicPr>
          <p:cNvPr id="60"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2996259"/>
            <a:ext cx="488972" cy="493776"/>
          </a:xfrm>
          <a:prstGeom prst="rect">
            <a:avLst/>
          </a:prstGeom>
          <a:noFill/>
        </p:spPr>
      </p:pic>
      <p:pic>
        <p:nvPicPr>
          <p:cNvPr id="61"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2998134"/>
            <a:ext cx="488972" cy="493776"/>
          </a:xfrm>
          <a:prstGeom prst="rect">
            <a:avLst/>
          </a:prstGeom>
          <a:noFill/>
        </p:spPr>
      </p:pic>
      <p:pic>
        <p:nvPicPr>
          <p:cNvPr id="62"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3543392"/>
            <a:ext cx="481325" cy="486054"/>
          </a:xfrm>
          <a:prstGeom prst="rect">
            <a:avLst/>
          </a:prstGeom>
          <a:noFill/>
        </p:spPr>
      </p:pic>
      <p:pic>
        <p:nvPicPr>
          <p:cNvPr id="63"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3534024"/>
            <a:ext cx="488972" cy="493776"/>
          </a:xfrm>
          <a:prstGeom prst="rect">
            <a:avLst/>
          </a:prstGeom>
          <a:noFill/>
        </p:spPr>
      </p:pic>
      <p:pic>
        <p:nvPicPr>
          <p:cNvPr id="64"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3534024"/>
            <a:ext cx="488972" cy="493776"/>
          </a:xfrm>
          <a:prstGeom prst="rect">
            <a:avLst/>
          </a:prstGeom>
          <a:noFill/>
        </p:spPr>
      </p:pic>
      <p:pic>
        <p:nvPicPr>
          <p:cNvPr id="65"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3535899"/>
            <a:ext cx="488972" cy="493776"/>
          </a:xfrm>
          <a:prstGeom prst="rect">
            <a:avLst/>
          </a:prstGeom>
          <a:noFill/>
        </p:spPr>
      </p:pic>
      <p:pic>
        <p:nvPicPr>
          <p:cNvPr id="66"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3535899"/>
            <a:ext cx="488972" cy="493776"/>
          </a:xfrm>
          <a:prstGeom prst="rect">
            <a:avLst/>
          </a:prstGeom>
          <a:noFill/>
        </p:spPr>
      </p:pic>
      <p:pic>
        <p:nvPicPr>
          <p:cNvPr id="67"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3535899"/>
            <a:ext cx="488972" cy="493776"/>
          </a:xfrm>
          <a:prstGeom prst="rect">
            <a:avLst/>
          </a:prstGeom>
          <a:noFill/>
        </p:spPr>
      </p:pic>
      <p:pic>
        <p:nvPicPr>
          <p:cNvPr id="68"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3537774"/>
            <a:ext cx="488972" cy="493776"/>
          </a:xfrm>
          <a:prstGeom prst="rect">
            <a:avLst/>
          </a:prstGeom>
          <a:noFill/>
        </p:spPr>
      </p:pic>
      <p:pic>
        <p:nvPicPr>
          <p:cNvPr id="69"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4083032"/>
            <a:ext cx="481325" cy="486054"/>
          </a:xfrm>
          <a:prstGeom prst="rect">
            <a:avLst/>
          </a:prstGeom>
          <a:noFill/>
        </p:spPr>
      </p:pic>
      <p:pic>
        <p:nvPicPr>
          <p:cNvPr id="70"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4073664"/>
            <a:ext cx="488972" cy="493776"/>
          </a:xfrm>
          <a:prstGeom prst="rect">
            <a:avLst/>
          </a:prstGeom>
          <a:noFill/>
        </p:spPr>
      </p:pic>
      <p:pic>
        <p:nvPicPr>
          <p:cNvPr id="71"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4073664"/>
            <a:ext cx="488972" cy="493776"/>
          </a:xfrm>
          <a:prstGeom prst="rect">
            <a:avLst/>
          </a:prstGeom>
          <a:noFill/>
        </p:spPr>
      </p:pic>
      <p:pic>
        <p:nvPicPr>
          <p:cNvPr id="72"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4075539"/>
            <a:ext cx="488972" cy="493776"/>
          </a:xfrm>
          <a:prstGeom prst="rect">
            <a:avLst/>
          </a:prstGeom>
          <a:noFill/>
        </p:spPr>
      </p:pic>
      <p:pic>
        <p:nvPicPr>
          <p:cNvPr id="73"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4075539"/>
            <a:ext cx="488972" cy="493776"/>
          </a:xfrm>
          <a:prstGeom prst="rect">
            <a:avLst/>
          </a:prstGeom>
          <a:noFill/>
        </p:spPr>
      </p:pic>
      <p:pic>
        <p:nvPicPr>
          <p:cNvPr id="74"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4075539"/>
            <a:ext cx="488972" cy="493776"/>
          </a:xfrm>
          <a:prstGeom prst="rect">
            <a:avLst/>
          </a:prstGeom>
          <a:noFill/>
        </p:spPr>
      </p:pic>
      <p:pic>
        <p:nvPicPr>
          <p:cNvPr id="75"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4077414"/>
            <a:ext cx="488972" cy="493776"/>
          </a:xfrm>
          <a:prstGeom prst="rect">
            <a:avLst/>
          </a:prstGeom>
          <a:noFill/>
        </p:spPr>
      </p:pic>
      <p:pic>
        <p:nvPicPr>
          <p:cNvPr id="76"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4633914"/>
            <a:ext cx="481325" cy="486054"/>
          </a:xfrm>
          <a:prstGeom prst="rect">
            <a:avLst/>
          </a:prstGeom>
          <a:noFill/>
        </p:spPr>
      </p:pic>
      <p:pic>
        <p:nvPicPr>
          <p:cNvPr id="77"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4624547"/>
            <a:ext cx="488972" cy="493776"/>
          </a:xfrm>
          <a:prstGeom prst="rect">
            <a:avLst/>
          </a:prstGeom>
          <a:noFill/>
        </p:spPr>
      </p:pic>
      <p:pic>
        <p:nvPicPr>
          <p:cNvPr id="78"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4624547"/>
            <a:ext cx="488972" cy="493776"/>
          </a:xfrm>
          <a:prstGeom prst="rect">
            <a:avLst/>
          </a:prstGeom>
          <a:noFill/>
        </p:spPr>
      </p:pic>
      <p:pic>
        <p:nvPicPr>
          <p:cNvPr id="79"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4626422"/>
            <a:ext cx="488972" cy="493776"/>
          </a:xfrm>
          <a:prstGeom prst="rect">
            <a:avLst/>
          </a:prstGeom>
          <a:noFill/>
        </p:spPr>
      </p:pic>
      <p:pic>
        <p:nvPicPr>
          <p:cNvPr id="80"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4626422"/>
            <a:ext cx="488972" cy="493776"/>
          </a:xfrm>
          <a:prstGeom prst="rect">
            <a:avLst/>
          </a:prstGeom>
          <a:noFill/>
        </p:spPr>
      </p:pic>
      <p:pic>
        <p:nvPicPr>
          <p:cNvPr id="81"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4626422"/>
            <a:ext cx="488972" cy="493776"/>
          </a:xfrm>
          <a:prstGeom prst="rect">
            <a:avLst/>
          </a:prstGeom>
          <a:noFill/>
        </p:spPr>
      </p:pic>
      <p:pic>
        <p:nvPicPr>
          <p:cNvPr id="82"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4628297"/>
            <a:ext cx="488972" cy="493776"/>
          </a:xfrm>
          <a:prstGeom prst="rect">
            <a:avLst/>
          </a:prstGeom>
          <a:noFill/>
        </p:spPr>
      </p:pic>
      <p:pic>
        <p:nvPicPr>
          <p:cNvPr id="83"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5184797"/>
            <a:ext cx="481325" cy="486054"/>
          </a:xfrm>
          <a:prstGeom prst="rect">
            <a:avLst/>
          </a:prstGeom>
          <a:noFill/>
        </p:spPr>
      </p:pic>
      <p:pic>
        <p:nvPicPr>
          <p:cNvPr id="84"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5175429"/>
            <a:ext cx="488972" cy="493776"/>
          </a:xfrm>
          <a:prstGeom prst="rect">
            <a:avLst/>
          </a:prstGeom>
          <a:noFill/>
        </p:spPr>
      </p:pic>
      <p:pic>
        <p:nvPicPr>
          <p:cNvPr id="85"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5175429"/>
            <a:ext cx="488972" cy="493776"/>
          </a:xfrm>
          <a:prstGeom prst="rect">
            <a:avLst/>
          </a:prstGeom>
          <a:noFill/>
        </p:spPr>
      </p:pic>
      <p:pic>
        <p:nvPicPr>
          <p:cNvPr id="86"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5177304"/>
            <a:ext cx="488972" cy="493776"/>
          </a:xfrm>
          <a:prstGeom prst="rect">
            <a:avLst/>
          </a:prstGeom>
          <a:noFill/>
        </p:spPr>
      </p:pic>
      <p:pic>
        <p:nvPicPr>
          <p:cNvPr id="87"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5177304"/>
            <a:ext cx="488972" cy="493776"/>
          </a:xfrm>
          <a:prstGeom prst="rect">
            <a:avLst/>
          </a:prstGeom>
          <a:noFill/>
        </p:spPr>
      </p:pic>
      <p:pic>
        <p:nvPicPr>
          <p:cNvPr id="88"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5177304"/>
            <a:ext cx="488972" cy="493776"/>
          </a:xfrm>
          <a:prstGeom prst="rect">
            <a:avLst/>
          </a:prstGeom>
          <a:noFill/>
        </p:spPr>
      </p:pic>
      <p:pic>
        <p:nvPicPr>
          <p:cNvPr id="89"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5179179"/>
            <a:ext cx="488972" cy="493776"/>
          </a:xfrm>
          <a:prstGeom prst="rect">
            <a:avLst/>
          </a:prstGeom>
          <a:noFill/>
        </p:spPr>
      </p:pic>
      <p:pic>
        <p:nvPicPr>
          <p:cNvPr id="90"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4597916" y="5724437"/>
            <a:ext cx="481325" cy="486054"/>
          </a:xfrm>
          <a:prstGeom prst="rect">
            <a:avLst/>
          </a:prstGeom>
          <a:noFill/>
        </p:spPr>
      </p:pic>
      <p:pic>
        <p:nvPicPr>
          <p:cNvPr id="91"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105703" y="5715069"/>
            <a:ext cx="488972" cy="493776"/>
          </a:xfrm>
          <a:prstGeom prst="rect">
            <a:avLst/>
          </a:prstGeom>
          <a:noFill/>
        </p:spPr>
      </p:pic>
      <p:pic>
        <p:nvPicPr>
          <p:cNvPr id="92"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5622858" y="5715069"/>
            <a:ext cx="488972" cy="493776"/>
          </a:xfrm>
          <a:prstGeom prst="rect">
            <a:avLst/>
          </a:prstGeom>
          <a:noFill/>
        </p:spPr>
      </p:pic>
      <p:pic>
        <p:nvPicPr>
          <p:cNvPr id="93"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141888" y="5716944"/>
            <a:ext cx="488972" cy="493776"/>
          </a:xfrm>
          <a:prstGeom prst="rect">
            <a:avLst/>
          </a:prstGeom>
          <a:noFill/>
        </p:spPr>
      </p:pic>
      <p:pic>
        <p:nvPicPr>
          <p:cNvPr id="94"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6647801" y="5716944"/>
            <a:ext cx="488972" cy="493776"/>
          </a:xfrm>
          <a:prstGeom prst="rect">
            <a:avLst/>
          </a:prstGeom>
          <a:noFill/>
        </p:spPr>
      </p:pic>
      <p:pic>
        <p:nvPicPr>
          <p:cNvPr id="95"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176198" y="5716944"/>
            <a:ext cx="488972" cy="493776"/>
          </a:xfrm>
          <a:prstGeom prst="rect">
            <a:avLst/>
          </a:prstGeom>
          <a:noFill/>
        </p:spPr>
      </p:pic>
      <p:pic>
        <p:nvPicPr>
          <p:cNvPr id="96" name="Picture 2" descr="Image result for grid"/>
          <p:cNvPicPr>
            <a:picLocks noChangeAspect="1" noChangeArrowheads="1"/>
          </p:cNvPicPr>
          <p:nvPr/>
        </p:nvPicPr>
        <p:blipFill>
          <a:blip r:embed="rId4">
            <a:lum bright="-40000" contrast="68000"/>
          </a:blip>
          <a:srcRect l="2770" t="2842" r="3968" b="2491"/>
          <a:stretch>
            <a:fillRect/>
          </a:stretch>
        </p:blipFill>
        <p:spPr bwMode="auto">
          <a:xfrm>
            <a:off x="7695228" y="5718819"/>
            <a:ext cx="488972" cy="493776"/>
          </a:xfrm>
          <a:prstGeom prst="rect">
            <a:avLst/>
          </a:prstGeom>
          <a:noFill/>
        </p:spPr>
      </p:pic>
    </p:spTree>
    <p:extLst>
      <p:ext uri="{BB962C8B-B14F-4D97-AF65-F5344CB8AC3E}">
        <p14:creationId xmlns:p14="http://schemas.microsoft.com/office/powerpoint/2010/main" val="3135082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childTnLst>
                                </p:cTn>
                              </p:par>
                              <p:par>
                                <p:cTn id="11" presetID="10" presetClass="entr" presetSubtype="0" fill="hold" nodeType="withEffect">
                                  <p:stCondLst>
                                    <p:cond delay="20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nodeType="withEffect">
                                  <p:stCondLst>
                                    <p:cond delay="10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nodeType="withEffect">
                                  <p:stCondLst>
                                    <p:cond delay="20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nodeType="withEffect">
                                  <p:stCondLst>
                                    <p:cond delay="30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4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nodeType="withEffect">
                                  <p:stCondLst>
                                    <p:cond delay="50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60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500"/>
                                        <p:tgtEl>
                                          <p:spTgt spid="54"/>
                                        </p:tgtEl>
                                      </p:cBhvr>
                                    </p:animEffect>
                                  </p:childTnLst>
                                </p:cTn>
                              </p:par>
                              <p:par>
                                <p:cTn id="37" presetID="10" presetClass="entr" presetSubtype="0" fill="hold" nodeType="withEffect">
                                  <p:stCondLst>
                                    <p:cond delay="7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8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10" presetClass="entr" presetSubtype="0" fill="hold" nodeType="withEffect">
                                  <p:stCondLst>
                                    <p:cond delay="90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nodeType="withEffect">
                                  <p:stCondLst>
                                    <p:cond delay="100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nodeType="withEffect">
                                  <p:stCondLst>
                                    <p:cond delay="110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par>
                                <p:cTn id="52" presetID="10" presetClass="entr" presetSubtype="0" fill="hold" nodeType="withEffect">
                                  <p:stCondLst>
                                    <p:cond delay="120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nodeType="withEffect">
                                  <p:stCondLst>
                                    <p:cond delay="130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nodeType="withEffect">
                                  <p:stCondLst>
                                    <p:cond delay="140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150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10" presetClass="entr" presetSubtype="0" fill="hold" nodeType="withEffect">
                                  <p:stCondLst>
                                    <p:cond delay="160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10" presetClass="entr" presetSubtype="0" fill="hold" nodeType="withEffect">
                                  <p:stCondLst>
                                    <p:cond delay="170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nodeType="withEffect">
                                  <p:stCondLst>
                                    <p:cond delay="180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10" presetClass="entr" presetSubtype="0" fill="hold" nodeType="withEffect">
                                  <p:stCondLst>
                                    <p:cond delay="190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par>
                                <p:cTn id="76" presetID="10" presetClass="entr" presetSubtype="0" fill="hold" nodeType="withEffect">
                                  <p:stCondLst>
                                    <p:cond delay="200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nodeType="withEffect">
                                  <p:stCondLst>
                                    <p:cond delay="210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nodeType="withEffect">
                                  <p:stCondLst>
                                    <p:cond delay="220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nodeType="withEffect">
                                  <p:stCondLst>
                                    <p:cond delay="230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par>
                                <p:cTn id="88" presetID="10" presetClass="entr" presetSubtype="0" fill="hold" nodeType="withEffect">
                                  <p:stCondLst>
                                    <p:cond delay="24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par>
                                <p:cTn id="91" presetID="10" presetClass="entr" presetSubtype="0" fill="hold" nodeType="withEffect">
                                  <p:stCondLst>
                                    <p:cond delay="2500"/>
                                  </p:stCondLst>
                                  <p:childTnLst>
                                    <p:set>
                                      <p:cBhvr>
                                        <p:cTn id="92" dur="1" fill="hold">
                                          <p:stCondLst>
                                            <p:cond delay="0"/>
                                          </p:stCondLst>
                                        </p:cTn>
                                        <p:tgtEl>
                                          <p:spTgt spid="73"/>
                                        </p:tgtEl>
                                        <p:attrNameLst>
                                          <p:attrName>style.visibility</p:attrName>
                                        </p:attrNameLst>
                                      </p:cBhvr>
                                      <p:to>
                                        <p:strVal val="visible"/>
                                      </p:to>
                                    </p:set>
                                    <p:animEffect transition="in" filter="fade">
                                      <p:cBhvr>
                                        <p:cTn id="93" dur="500"/>
                                        <p:tgtEl>
                                          <p:spTgt spid="73"/>
                                        </p:tgtEl>
                                      </p:cBhvr>
                                    </p:animEffect>
                                  </p:childTnLst>
                                </p:cTn>
                              </p:par>
                              <p:par>
                                <p:cTn id="94" presetID="10" presetClass="entr" presetSubtype="0" fill="hold" nodeType="withEffect">
                                  <p:stCondLst>
                                    <p:cond delay="260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par>
                                <p:cTn id="97" presetID="10" presetClass="entr" presetSubtype="0" fill="hold" nodeType="withEffect">
                                  <p:stCondLst>
                                    <p:cond delay="270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nodeType="withEffect">
                                  <p:stCondLst>
                                    <p:cond delay="280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par>
                                <p:cTn id="103" presetID="10" presetClass="entr" presetSubtype="0" fill="hold" nodeType="withEffect">
                                  <p:stCondLst>
                                    <p:cond delay="290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500"/>
                                        <p:tgtEl>
                                          <p:spTgt spid="77"/>
                                        </p:tgtEl>
                                      </p:cBhvr>
                                    </p:animEffect>
                                  </p:childTnLst>
                                </p:cTn>
                              </p:par>
                              <p:par>
                                <p:cTn id="106" presetID="10" presetClass="entr" presetSubtype="0" fill="hold" nodeType="withEffect">
                                  <p:stCondLst>
                                    <p:cond delay="3000"/>
                                  </p:stCondLst>
                                  <p:childTnLst>
                                    <p:set>
                                      <p:cBhvr>
                                        <p:cTn id="107" dur="1" fill="hold">
                                          <p:stCondLst>
                                            <p:cond delay="0"/>
                                          </p:stCondLst>
                                        </p:cTn>
                                        <p:tgtEl>
                                          <p:spTgt spid="78"/>
                                        </p:tgtEl>
                                        <p:attrNameLst>
                                          <p:attrName>style.visibility</p:attrName>
                                        </p:attrNameLst>
                                      </p:cBhvr>
                                      <p:to>
                                        <p:strVal val="visible"/>
                                      </p:to>
                                    </p:set>
                                    <p:animEffect transition="in" filter="fade">
                                      <p:cBhvr>
                                        <p:cTn id="108" dur="500"/>
                                        <p:tgtEl>
                                          <p:spTgt spid="78"/>
                                        </p:tgtEl>
                                      </p:cBhvr>
                                    </p:animEffect>
                                  </p:childTnLst>
                                </p:cTn>
                              </p:par>
                              <p:par>
                                <p:cTn id="109" presetID="10" presetClass="entr" presetSubtype="0" fill="hold" nodeType="withEffect">
                                  <p:stCondLst>
                                    <p:cond delay="3100"/>
                                  </p:stCondLst>
                                  <p:childTnLst>
                                    <p:set>
                                      <p:cBhvr>
                                        <p:cTn id="110" dur="1" fill="hold">
                                          <p:stCondLst>
                                            <p:cond delay="0"/>
                                          </p:stCondLst>
                                        </p:cTn>
                                        <p:tgtEl>
                                          <p:spTgt spid="79"/>
                                        </p:tgtEl>
                                        <p:attrNameLst>
                                          <p:attrName>style.visibility</p:attrName>
                                        </p:attrNameLst>
                                      </p:cBhvr>
                                      <p:to>
                                        <p:strVal val="visible"/>
                                      </p:to>
                                    </p:set>
                                    <p:animEffect transition="in" filter="fade">
                                      <p:cBhvr>
                                        <p:cTn id="111" dur="500"/>
                                        <p:tgtEl>
                                          <p:spTgt spid="79"/>
                                        </p:tgtEl>
                                      </p:cBhvr>
                                    </p:animEffect>
                                  </p:childTnLst>
                                </p:cTn>
                              </p:par>
                              <p:par>
                                <p:cTn id="112" presetID="10" presetClass="entr" presetSubtype="0" fill="hold" nodeType="withEffect">
                                  <p:stCondLst>
                                    <p:cond delay="3200"/>
                                  </p:stCondLst>
                                  <p:childTnLst>
                                    <p:set>
                                      <p:cBhvr>
                                        <p:cTn id="113" dur="1" fill="hold">
                                          <p:stCondLst>
                                            <p:cond delay="0"/>
                                          </p:stCondLst>
                                        </p:cTn>
                                        <p:tgtEl>
                                          <p:spTgt spid="80"/>
                                        </p:tgtEl>
                                        <p:attrNameLst>
                                          <p:attrName>style.visibility</p:attrName>
                                        </p:attrNameLst>
                                      </p:cBhvr>
                                      <p:to>
                                        <p:strVal val="visible"/>
                                      </p:to>
                                    </p:set>
                                    <p:animEffect transition="in" filter="fade">
                                      <p:cBhvr>
                                        <p:cTn id="114" dur="500"/>
                                        <p:tgtEl>
                                          <p:spTgt spid="80"/>
                                        </p:tgtEl>
                                      </p:cBhvr>
                                    </p:animEffect>
                                  </p:childTnLst>
                                </p:cTn>
                              </p:par>
                              <p:par>
                                <p:cTn id="115" presetID="10" presetClass="entr" presetSubtype="0" fill="hold" nodeType="withEffect">
                                  <p:stCondLst>
                                    <p:cond delay="330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500"/>
                                        <p:tgtEl>
                                          <p:spTgt spid="81"/>
                                        </p:tgtEl>
                                      </p:cBhvr>
                                    </p:animEffect>
                                  </p:childTnLst>
                                </p:cTn>
                              </p:par>
                              <p:par>
                                <p:cTn id="118" presetID="10" presetClass="entr" presetSubtype="0" fill="hold" nodeType="withEffect">
                                  <p:stCondLst>
                                    <p:cond delay="340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350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500"/>
                                        <p:tgtEl>
                                          <p:spTgt spid="83"/>
                                        </p:tgtEl>
                                      </p:cBhvr>
                                    </p:animEffect>
                                  </p:childTnLst>
                                </p:cTn>
                              </p:par>
                              <p:par>
                                <p:cTn id="124" presetID="10" presetClass="entr" presetSubtype="0" fill="hold" nodeType="withEffect">
                                  <p:stCondLst>
                                    <p:cond delay="3600"/>
                                  </p:stCondLst>
                                  <p:childTnLst>
                                    <p:set>
                                      <p:cBhvr>
                                        <p:cTn id="125" dur="1" fill="hold">
                                          <p:stCondLst>
                                            <p:cond delay="0"/>
                                          </p:stCondLst>
                                        </p:cTn>
                                        <p:tgtEl>
                                          <p:spTgt spid="84"/>
                                        </p:tgtEl>
                                        <p:attrNameLst>
                                          <p:attrName>style.visibility</p:attrName>
                                        </p:attrNameLst>
                                      </p:cBhvr>
                                      <p:to>
                                        <p:strVal val="visible"/>
                                      </p:to>
                                    </p:set>
                                    <p:animEffect transition="in" filter="fade">
                                      <p:cBhvr>
                                        <p:cTn id="126" dur="500"/>
                                        <p:tgtEl>
                                          <p:spTgt spid="84"/>
                                        </p:tgtEl>
                                      </p:cBhvr>
                                    </p:animEffect>
                                  </p:childTnLst>
                                </p:cTn>
                              </p:par>
                              <p:par>
                                <p:cTn id="127" presetID="10" presetClass="entr" presetSubtype="0" fill="hold" nodeType="withEffect">
                                  <p:stCondLst>
                                    <p:cond delay="3700"/>
                                  </p:stCondLst>
                                  <p:childTnLst>
                                    <p:set>
                                      <p:cBhvr>
                                        <p:cTn id="128" dur="1" fill="hold">
                                          <p:stCondLst>
                                            <p:cond delay="0"/>
                                          </p:stCondLst>
                                        </p:cTn>
                                        <p:tgtEl>
                                          <p:spTgt spid="85"/>
                                        </p:tgtEl>
                                        <p:attrNameLst>
                                          <p:attrName>style.visibility</p:attrName>
                                        </p:attrNameLst>
                                      </p:cBhvr>
                                      <p:to>
                                        <p:strVal val="visible"/>
                                      </p:to>
                                    </p:set>
                                    <p:animEffect transition="in" filter="fade">
                                      <p:cBhvr>
                                        <p:cTn id="129" dur="500"/>
                                        <p:tgtEl>
                                          <p:spTgt spid="85"/>
                                        </p:tgtEl>
                                      </p:cBhvr>
                                    </p:animEffect>
                                  </p:childTnLst>
                                </p:cTn>
                              </p:par>
                              <p:par>
                                <p:cTn id="130" presetID="10" presetClass="entr" presetSubtype="0" fill="hold" nodeType="withEffect">
                                  <p:stCondLst>
                                    <p:cond delay="3800"/>
                                  </p:stCondLst>
                                  <p:childTnLst>
                                    <p:set>
                                      <p:cBhvr>
                                        <p:cTn id="131" dur="1" fill="hold">
                                          <p:stCondLst>
                                            <p:cond delay="0"/>
                                          </p:stCondLst>
                                        </p:cTn>
                                        <p:tgtEl>
                                          <p:spTgt spid="86"/>
                                        </p:tgtEl>
                                        <p:attrNameLst>
                                          <p:attrName>style.visibility</p:attrName>
                                        </p:attrNameLst>
                                      </p:cBhvr>
                                      <p:to>
                                        <p:strVal val="visible"/>
                                      </p:to>
                                    </p:set>
                                    <p:animEffect transition="in" filter="fade">
                                      <p:cBhvr>
                                        <p:cTn id="132" dur="500"/>
                                        <p:tgtEl>
                                          <p:spTgt spid="86"/>
                                        </p:tgtEl>
                                      </p:cBhvr>
                                    </p:animEffect>
                                  </p:childTnLst>
                                </p:cTn>
                              </p:par>
                              <p:par>
                                <p:cTn id="133" presetID="10" presetClass="entr" presetSubtype="0" fill="hold" nodeType="withEffect">
                                  <p:stCondLst>
                                    <p:cond delay="39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500"/>
                                        <p:tgtEl>
                                          <p:spTgt spid="87"/>
                                        </p:tgtEl>
                                      </p:cBhvr>
                                    </p:animEffect>
                                  </p:childTnLst>
                                </p:cTn>
                              </p:par>
                              <p:par>
                                <p:cTn id="136" presetID="10" presetClass="entr" presetSubtype="0" fill="hold" nodeType="withEffect">
                                  <p:stCondLst>
                                    <p:cond delay="4000"/>
                                  </p:stCondLst>
                                  <p:childTnLst>
                                    <p:set>
                                      <p:cBhvr>
                                        <p:cTn id="137" dur="1" fill="hold">
                                          <p:stCondLst>
                                            <p:cond delay="0"/>
                                          </p:stCondLst>
                                        </p:cTn>
                                        <p:tgtEl>
                                          <p:spTgt spid="88"/>
                                        </p:tgtEl>
                                        <p:attrNameLst>
                                          <p:attrName>style.visibility</p:attrName>
                                        </p:attrNameLst>
                                      </p:cBhvr>
                                      <p:to>
                                        <p:strVal val="visible"/>
                                      </p:to>
                                    </p:set>
                                    <p:animEffect transition="in" filter="fade">
                                      <p:cBhvr>
                                        <p:cTn id="138" dur="500"/>
                                        <p:tgtEl>
                                          <p:spTgt spid="88"/>
                                        </p:tgtEl>
                                      </p:cBhvr>
                                    </p:animEffect>
                                  </p:childTnLst>
                                </p:cTn>
                              </p:par>
                              <p:par>
                                <p:cTn id="139" presetID="10" presetClass="entr" presetSubtype="0" fill="hold" nodeType="withEffect">
                                  <p:stCondLst>
                                    <p:cond delay="410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nodeType="withEffect">
                                  <p:stCondLst>
                                    <p:cond delay="4200"/>
                                  </p:stCondLst>
                                  <p:childTnLst>
                                    <p:set>
                                      <p:cBhvr>
                                        <p:cTn id="143" dur="1" fill="hold">
                                          <p:stCondLst>
                                            <p:cond delay="0"/>
                                          </p:stCondLst>
                                        </p:cTn>
                                        <p:tgtEl>
                                          <p:spTgt spid="90"/>
                                        </p:tgtEl>
                                        <p:attrNameLst>
                                          <p:attrName>style.visibility</p:attrName>
                                        </p:attrNameLst>
                                      </p:cBhvr>
                                      <p:to>
                                        <p:strVal val="visible"/>
                                      </p:to>
                                    </p:set>
                                    <p:animEffect transition="in" filter="fade">
                                      <p:cBhvr>
                                        <p:cTn id="144" dur="500"/>
                                        <p:tgtEl>
                                          <p:spTgt spid="90"/>
                                        </p:tgtEl>
                                      </p:cBhvr>
                                    </p:animEffect>
                                  </p:childTnLst>
                                </p:cTn>
                              </p:par>
                              <p:par>
                                <p:cTn id="145" presetID="10" presetClass="entr" presetSubtype="0" fill="hold" nodeType="withEffect">
                                  <p:stCondLst>
                                    <p:cond delay="430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par>
                                <p:cTn id="148" presetID="10" presetClass="entr" presetSubtype="0" fill="hold" nodeType="withEffect">
                                  <p:stCondLst>
                                    <p:cond delay="4400"/>
                                  </p:stCondLst>
                                  <p:childTnLst>
                                    <p:set>
                                      <p:cBhvr>
                                        <p:cTn id="149" dur="1" fill="hold">
                                          <p:stCondLst>
                                            <p:cond delay="0"/>
                                          </p:stCondLst>
                                        </p:cTn>
                                        <p:tgtEl>
                                          <p:spTgt spid="92"/>
                                        </p:tgtEl>
                                        <p:attrNameLst>
                                          <p:attrName>style.visibility</p:attrName>
                                        </p:attrNameLst>
                                      </p:cBhvr>
                                      <p:to>
                                        <p:strVal val="visible"/>
                                      </p:to>
                                    </p:set>
                                    <p:animEffect transition="in" filter="fade">
                                      <p:cBhvr>
                                        <p:cTn id="150" dur="500"/>
                                        <p:tgtEl>
                                          <p:spTgt spid="92"/>
                                        </p:tgtEl>
                                      </p:cBhvr>
                                    </p:animEffect>
                                  </p:childTnLst>
                                </p:cTn>
                              </p:par>
                              <p:par>
                                <p:cTn id="151" presetID="10" presetClass="entr" presetSubtype="0" fill="hold" nodeType="withEffect">
                                  <p:stCondLst>
                                    <p:cond delay="4500"/>
                                  </p:stCondLst>
                                  <p:childTnLst>
                                    <p:set>
                                      <p:cBhvr>
                                        <p:cTn id="152" dur="1" fill="hold">
                                          <p:stCondLst>
                                            <p:cond delay="0"/>
                                          </p:stCondLst>
                                        </p:cTn>
                                        <p:tgtEl>
                                          <p:spTgt spid="93"/>
                                        </p:tgtEl>
                                        <p:attrNameLst>
                                          <p:attrName>style.visibility</p:attrName>
                                        </p:attrNameLst>
                                      </p:cBhvr>
                                      <p:to>
                                        <p:strVal val="visible"/>
                                      </p:to>
                                    </p:set>
                                    <p:animEffect transition="in" filter="fade">
                                      <p:cBhvr>
                                        <p:cTn id="153" dur="500"/>
                                        <p:tgtEl>
                                          <p:spTgt spid="93"/>
                                        </p:tgtEl>
                                      </p:cBhvr>
                                    </p:animEffect>
                                  </p:childTnLst>
                                </p:cTn>
                              </p:par>
                              <p:par>
                                <p:cTn id="154" presetID="10" presetClass="entr" presetSubtype="0" fill="hold" nodeType="withEffect">
                                  <p:stCondLst>
                                    <p:cond delay="4600"/>
                                  </p:stCondLst>
                                  <p:childTnLst>
                                    <p:set>
                                      <p:cBhvr>
                                        <p:cTn id="155" dur="1" fill="hold">
                                          <p:stCondLst>
                                            <p:cond delay="0"/>
                                          </p:stCondLst>
                                        </p:cTn>
                                        <p:tgtEl>
                                          <p:spTgt spid="94"/>
                                        </p:tgtEl>
                                        <p:attrNameLst>
                                          <p:attrName>style.visibility</p:attrName>
                                        </p:attrNameLst>
                                      </p:cBhvr>
                                      <p:to>
                                        <p:strVal val="visible"/>
                                      </p:to>
                                    </p:set>
                                    <p:animEffect transition="in" filter="fade">
                                      <p:cBhvr>
                                        <p:cTn id="156" dur="500"/>
                                        <p:tgtEl>
                                          <p:spTgt spid="94"/>
                                        </p:tgtEl>
                                      </p:cBhvr>
                                    </p:animEffect>
                                  </p:childTnLst>
                                </p:cTn>
                              </p:par>
                              <p:par>
                                <p:cTn id="157" presetID="10" presetClass="entr" presetSubtype="0" fill="hold" nodeType="withEffect">
                                  <p:stCondLst>
                                    <p:cond delay="4700"/>
                                  </p:stCondLst>
                                  <p:childTnLst>
                                    <p:set>
                                      <p:cBhvr>
                                        <p:cTn id="158" dur="1" fill="hold">
                                          <p:stCondLst>
                                            <p:cond delay="0"/>
                                          </p:stCondLst>
                                        </p:cTn>
                                        <p:tgtEl>
                                          <p:spTgt spid="95"/>
                                        </p:tgtEl>
                                        <p:attrNameLst>
                                          <p:attrName>style.visibility</p:attrName>
                                        </p:attrNameLst>
                                      </p:cBhvr>
                                      <p:to>
                                        <p:strVal val="visible"/>
                                      </p:to>
                                    </p:set>
                                    <p:animEffect transition="in" filter="fade">
                                      <p:cBhvr>
                                        <p:cTn id="159" dur="500"/>
                                        <p:tgtEl>
                                          <p:spTgt spid="95"/>
                                        </p:tgtEl>
                                      </p:cBhvr>
                                    </p:animEffect>
                                  </p:childTnLst>
                                </p:cTn>
                              </p:par>
                              <p:par>
                                <p:cTn id="160" presetID="10" presetClass="entr" presetSubtype="0" fill="hold" nodeType="withEffect">
                                  <p:stCondLst>
                                    <p:cond delay="4800"/>
                                  </p:stCondLst>
                                  <p:childTnLst>
                                    <p:set>
                                      <p:cBhvr>
                                        <p:cTn id="161" dur="1" fill="hold">
                                          <p:stCondLst>
                                            <p:cond delay="0"/>
                                          </p:stCondLst>
                                        </p:cTn>
                                        <p:tgtEl>
                                          <p:spTgt spid="96"/>
                                        </p:tgtEl>
                                        <p:attrNameLst>
                                          <p:attrName>style.visibility</p:attrName>
                                        </p:attrNameLst>
                                      </p:cBhvr>
                                      <p:to>
                                        <p:strVal val="visible"/>
                                      </p:to>
                                    </p:set>
                                    <p:animEffect transition="in" filter="fade">
                                      <p:cBhvr>
                                        <p:cTn id="16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 Vision</a:t>
            </a:r>
          </a:p>
        </p:txBody>
      </p:sp>
      <p:sp>
        <p:nvSpPr>
          <p:cNvPr id="20" name="TextBox 19"/>
          <p:cNvSpPr txBox="1"/>
          <p:nvPr/>
        </p:nvSpPr>
        <p:spPr>
          <a:xfrm>
            <a:off x="381000" y="1066800"/>
            <a:ext cx="8642684" cy="830997"/>
          </a:xfrm>
          <a:prstGeom prst="rect">
            <a:avLst/>
          </a:prstGeom>
          <a:noFill/>
        </p:spPr>
        <p:txBody>
          <a:bodyPr wrap="square" rtlCol="0">
            <a:spAutoFit/>
          </a:bodyPr>
          <a:lstStyle/>
          <a:p>
            <a:r>
              <a:rPr lang="en-US" sz="2400" dirty="0">
                <a:solidFill>
                  <a:srgbClr val="018EB1"/>
                </a:solidFill>
              </a:rPr>
              <a:t>Simultaneous vision reduces the need to shift gaze or head position to focus on near and intermediate objects...</a:t>
            </a:r>
          </a:p>
        </p:txBody>
      </p:sp>
      <p:graphicFrame>
        <p:nvGraphicFramePr>
          <p:cNvPr id="3" name="Object 2"/>
          <p:cNvGraphicFramePr>
            <a:graphicFrameLocks noChangeAspect="1"/>
          </p:cNvGraphicFramePr>
          <p:nvPr>
            <p:extLst>
              <p:ext uri="{D42A27DB-BD31-4B8C-83A1-F6EECF244321}">
                <p14:modId xmlns:p14="http://schemas.microsoft.com/office/powerpoint/2010/main" val="91782726"/>
              </p:ext>
            </p:extLst>
          </p:nvPr>
        </p:nvGraphicFramePr>
        <p:xfrm>
          <a:off x="381000" y="2667000"/>
          <a:ext cx="4191000" cy="2667000"/>
        </p:xfrm>
        <a:graphic>
          <a:graphicData uri="http://schemas.openxmlformats.org/presentationml/2006/ole">
            <mc:AlternateContent xmlns:mc="http://schemas.openxmlformats.org/markup-compatibility/2006">
              <mc:Choice xmlns:v="urn:schemas-microsoft-com:vml" Requires="v">
                <p:oleObj spid="_x0000_s96272" name="PHOTO-PAINT" r:id="rId3" imgW="3562200" imgH="2266920" progId="CorelPhotoPaint.Image.12">
                  <p:embed/>
                </p:oleObj>
              </mc:Choice>
              <mc:Fallback>
                <p:oleObj name="PHOTO-PAINT" r:id="rId3" imgW="3562200" imgH="2266920" progId="CorelPhotoPaint.Image.12">
                  <p:embed/>
                  <p:pic>
                    <p:nvPicPr>
                      <p:cNvPr id="0" name=""/>
                      <p:cNvPicPr/>
                      <p:nvPr/>
                    </p:nvPicPr>
                    <p:blipFill>
                      <a:blip r:embed="rId4"/>
                      <a:stretch>
                        <a:fillRect/>
                      </a:stretch>
                    </p:blipFill>
                    <p:spPr>
                      <a:xfrm>
                        <a:off x="381000" y="2667000"/>
                        <a:ext cx="4191000" cy="26670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81764875"/>
              </p:ext>
            </p:extLst>
          </p:nvPr>
        </p:nvGraphicFramePr>
        <p:xfrm>
          <a:off x="4735749" y="2667000"/>
          <a:ext cx="4255851" cy="2667000"/>
        </p:xfrm>
        <a:graphic>
          <a:graphicData uri="http://schemas.openxmlformats.org/presentationml/2006/ole">
            <mc:AlternateContent xmlns:mc="http://schemas.openxmlformats.org/markup-compatibility/2006">
              <mc:Choice xmlns:v="urn:schemas-microsoft-com:vml" Requires="v">
                <p:oleObj spid="_x0000_s96273" name="PHOTO-PAINT" r:id="rId5" imgW="3571560" imgH="2238120" progId="CorelPhotoPaint.Image.12">
                  <p:embed/>
                </p:oleObj>
              </mc:Choice>
              <mc:Fallback>
                <p:oleObj name="PHOTO-PAINT" r:id="rId5" imgW="3571560" imgH="2238120" progId="CorelPhotoPaint.Image.12">
                  <p:embed/>
                  <p:pic>
                    <p:nvPicPr>
                      <p:cNvPr id="0" name=""/>
                      <p:cNvPicPr/>
                      <p:nvPr/>
                    </p:nvPicPr>
                    <p:blipFill>
                      <a:blip r:embed="rId6"/>
                      <a:stretch>
                        <a:fillRect/>
                      </a:stretch>
                    </p:blipFill>
                    <p:spPr>
                      <a:xfrm>
                        <a:off x="4735749" y="2667000"/>
                        <a:ext cx="4255851" cy="2667000"/>
                      </a:xfrm>
                      <a:prstGeom prst="rect">
                        <a:avLst/>
                      </a:prstGeom>
                    </p:spPr>
                  </p:pic>
                </p:oleObj>
              </mc:Fallback>
            </mc:AlternateContent>
          </a:graphicData>
        </a:graphic>
      </p:graphicFrame>
    </p:spTree>
    <p:extLst>
      <p:ext uri="{BB962C8B-B14F-4D97-AF65-F5344CB8AC3E}">
        <p14:creationId xmlns:p14="http://schemas.microsoft.com/office/powerpoint/2010/main" val="3477792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Simultaneous Vision</a:t>
            </a:r>
          </a:p>
        </p:txBody>
      </p:sp>
      <p:sp>
        <p:nvSpPr>
          <p:cNvPr id="20" name="TextBox 19"/>
          <p:cNvSpPr txBox="1"/>
          <p:nvPr/>
        </p:nvSpPr>
        <p:spPr>
          <a:xfrm>
            <a:off x="381000" y="1066800"/>
            <a:ext cx="8642684" cy="830997"/>
          </a:xfrm>
          <a:prstGeom prst="rect">
            <a:avLst/>
          </a:prstGeom>
          <a:noFill/>
        </p:spPr>
        <p:txBody>
          <a:bodyPr wrap="square" rtlCol="0">
            <a:spAutoFit/>
          </a:bodyPr>
          <a:lstStyle/>
          <a:p>
            <a:r>
              <a:rPr lang="en-US" sz="2400" dirty="0">
                <a:solidFill>
                  <a:srgbClr val="018EB1"/>
                </a:solidFill>
              </a:rPr>
              <a:t>Simultaneous vision reduces the need to shift gaze or head position to focus on near and intermediate objects...</a:t>
            </a:r>
          </a:p>
        </p:txBody>
      </p:sp>
      <p:pic>
        <p:nvPicPr>
          <p:cNvPr id="6" name="Picture 2" descr="http://www.reviewofcontactlenses.com/CMSImagesContent/2010/mf-2.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404734" y="2459331"/>
            <a:ext cx="3225758" cy="3038230"/>
          </a:xfrm>
          <a:prstGeom prst="rect">
            <a:avLst/>
          </a:prstGeom>
          <a:noFill/>
        </p:spPr>
      </p:pic>
      <p:sp>
        <p:nvSpPr>
          <p:cNvPr id="7" name="TextBox 6"/>
          <p:cNvSpPr txBox="1"/>
          <p:nvPr/>
        </p:nvSpPr>
        <p:spPr>
          <a:xfrm>
            <a:off x="3810000" y="2590800"/>
            <a:ext cx="5029199" cy="2677656"/>
          </a:xfrm>
          <a:prstGeom prst="rect">
            <a:avLst/>
          </a:prstGeom>
          <a:noFill/>
        </p:spPr>
        <p:txBody>
          <a:bodyPr wrap="square" rtlCol="0">
            <a:spAutoFit/>
          </a:bodyPr>
          <a:lstStyle/>
          <a:p>
            <a:r>
              <a:rPr lang="en-US" sz="2400" dirty="0">
                <a:solidFill>
                  <a:srgbClr val="6B6B6B"/>
                </a:solidFill>
                <a:latin typeface="Gotham-Medium"/>
              </a:rPr>
              <a:t>The simultaneous design concept is found in contact lenses.</a:t>
            </a:r>
          </a:p>
          <a:p>
            <a:endParaRPr lang="en-US" sz="2400" dirty="0">
              <a:solidFill>
                <a:srgbClr val="6B6B6B"/>
              </a:solidFill>
              <a:latin typeface="Gotham-Medium"/>
            </a:endParaRPr>
          </a:p>
          <a:p>
            <a:r>
              <a:rPr lang="en-US" sz="2400" dirty="0">
                <a:solidFill>
                  <a:srgbClr val="6B6B6B"/>
                </a:solidFill>
                <a:latin typeface="Gotham-Medium"/>
              </a:rPr>
              <a:t>Simultaneous PALs work on the same principal- but provide sharper vision </a:t>
            </a:r>
            <a:r>
              <a:rPr lang="en-US" dirty="0">
                <a:solidFill>
                  <a:srgbClr val="6B6B6B"/>
                </a:solidFill>
                <a:latin typeface="Gotham-Medium"/>
              </a:rPr>
              <a:t>(because simultaneous powers in a PAL only vary by 0.12-0.50D)</a:t>
            </a:r>
            <a:r>
              <a:rPr lang="en-US" sz="2400" dirty="0">
                <a:solidFill>
                  <a:srgbClr val="6B6B6B"/>
                </a:solidFill>
                <a:latin typeface="Gotham-Medium"/>
              </a:rPr>
              <a:t>.</a:t>
            </a:r>
          </a:p>
        </p:txBody>
      </p:sp>
    </p:spTree>
    <p:extLst>
      <p:ext uri="{BB962C8B-B14F-4D97-AF65-F5344CB8AC3E}">
        <p14:creationId xmlns:p14="http://schemas.microsoft.com/office/powerpoint/2010/main" val="27126229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childTnLst>
                                </p:cTn>
                              </p:par>
                              <p:par>
                                <p:cTn id="14" presetID="10" presetClass="entr" presetSubtype="0" fill="hold" grpId="0" nodeType="withEffect">
                                  <p:stCondLst>
                                    <p:cond delay="70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468438"/>
            <a:ext cx="6705600" cy="4267200"/>
          </a:xfrm>
          <a:prstGeom prst="rect">
            <a:avLst/>
          </a:prstGeom>
          <a:noFill/>
          <a:ln w="9525">
            <a:noFill/>
            <a:miter lim="800000"/>
            <a:headEnd/>
            <a:tailEnd/>
          </a:ln>
        </p:spPr>
        <p:txBody>
          <a:bodyPr/>
          <a:lstStyle/>
          <a:p>
            <a:pPr marL="231775" indent="-231775">
              <a:spcBef>
                <a:spcPct val="10000"/>
              </a:spcBef>
              <a:buSzPct val="60000"/>
              <a:defRPr/>
            </a:pPr>
            <a:r>
              <a:rPr lang="en-US" kern="0" dirty="0">
                <a:solidFill>
                  <a:srgbClr val="000000"/>
                </a:solidFill>
                <a:latin typeface="+mn-lt"/>
                <a:cs typeface="+mn-cs"/>
              </a:rPr>
              <a:t>To ensure proper positioning:</a:t>
            </a:r>
            <a:endParaRPr lang="en-US" sz="3200" kern="0" dirty="0">
              <a:solidFill>
                <a:srgbClr val="000000"/>
              </a:solidFill>
              <a:latin typeface="+mn-lt"/>
              <a:cs typeface="+mn-cs"/>
            </a:endParaRPr>
          </a:p>
          <a:p>
            <a:pPr marL="914400" lvl="1" indent="-342900">
              <a:spcBef>
                <a:spcPct val="10000"/>
              </a:spcBef>
              <a:buClr>
                <a:srgbClr val="0070C0"/>
              </a:buClr>
              <a:buSzPct val="90000"/>
              <a:buFont typeface="+mj-lt"/>
              <a:buAutoNum type="arabicPeriod"/>
              <a:defRPr/>
            </a:pPr>
            <a:r>
              <a:rPr lang="en-US" sz="2800" kern="0" dirty="0">
                <a:solidFill>
                  <a:schemeClr val="tx1">
                    <a:lumMod val="85000"/>
                    <a:lumOff val="15000"/>
                  </a:schemeClr>
                </a:solidFill>
                <a:latin typeface="+mn-lt"/>
                <a:cs typeface="+mn-cs"/>
              </a:rPr>
              <a:t>Pre-adjust the frame</a:t>
            </a:r>
          </a:p>
          <a:p>
            <a:pPr marL="914400" lvl="1" indent="-342900">
              <a:spcBef>
                <a:spcPct val="10000"/>
              </a:spcBef>
              <a:buClr>
                <a:srgbClr val="0070C0"/>
              </a:buClr>
              <a:buSzPct val="90000"/>
              <a:buFont typeface="+mj-lt"/>
              <a:buAutoNum type="arabicPeriod"/>
              <a:defRPr/>
            </a:pPr>
            <a:r>
              <a:rPr lang="en-US" sz="2800" kern="0" dirty="0">
                <a:solidFill>
                  <a:schemeClr val="tx1">
                    <a:lumMod val="85000"/>
                    <a:lumOff val="15000"/>
                  </a:schemeClr>
                </a:solidFill>
                <a:latin typeface="+mn-lt"/>
                <a:cs typeface="+mn-cs"/>
              </a:rPr>
              <a:t>Measure monocular Fitting Heights</a:t>
            </a:r>
          </a:p>
          <a:p>
            <a:pPr marL="914400" lvl="1" indent="-342900">
              <a:spcBef>
                <a:spcPct val="10000"/>
              </a:spcBef>
              <a:buClr>
                <a:srgbClr val="0070C0"/>
              </a:buClr>
              <a:buSzPct val="90000"/>
              <a:buFont typeface="+mj-lt"/>
              <a:buAutoNum type="arabicPeriod"/>
              <a:defRPr/>
            </a:pPr>
            <a:r>
              <a:rPr lang="en-US" sz="2800" kern="0" dirty="0">
                <a:solidFill>
                  <a:schemeClr val="tx1">
                    <a:lumMod val="85000"/>
                    <a:lumOff val="15000"/>
                  </a:schemeClr>
                </a:solidFill>
                <a:latin typeface="+mn-lt"/>
                <a:cs typeface="+mn-cs"/>
              </a:rPr>
              <a:t>Measure monocular PDs</a:t>
            </a:r>
          </a:p>
          <a:p>
            <a:pPr marL="914400" lvl="1" indent="-342900">
              <a:spcBef>
                <a:spcPct val="10000"/>
              </a:spcBef>
              <a:buClr>
                <a:srgbClr val="0070C0"/>
              </a:buClr>
              <a:buSzPct val="90000"/>
              <a:buFont typeface="+mj-lt"/>
              <a:buAutoNum type="arabicPeriod"/>
              <a:defRPr/>
            </a:pPr>
            <a:r>
              <a:rPr lang="en-US" sz="2800" kern="0" dirty="0">
                <a:solidFill>
                  <a:schemeClr val="tx1">
                    <a:lumMod val="85000"/>
                    <a:lumOff val="15000"/>
                  </a:schemeClr>
                </a:solidFill>
                <a:latin typeface="+mn-lt"/>
                <a:cs typeface="+mn-cs"/>
              </a:rPr>
              <a:t>Verify cut-out</a:t>
            </a:r>
          </a:p>
        </p:txBody>
      </p:sp>
      <p:sp>
        <p:nvSpPr>
          <p:cNvPr id="41987" name="Title 4"/>
          <p:cNvSpPr>
            <a:spLocks noGrp="1"/>
          </p:cNvSpPr>
          <p:nvPr>
            <p:ph type="title"/>
          </p:nvPr>
        </p:nvSpPr>
        <p:spPr/>
        <p:txBody>
          <a:bodyPr/>
          <a:lstStyle/>
          <a:p>
            <a:r>
              <a:rPr lang="en-US"/>
              <a:t>Avoiding PAL Problems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dirty="0"/>
              <a:t>Progressive Addition Lenses</a:t>
            </a:r>
          </a:p>
        </p:txBody>
      </p:sp>
      <p:grpSp>
        <p:nvGrpSpPr>
          <p:cNvPr id="2" name="Group 34"/>
          <p:cNvGrpSpPr>
            <a:grpSpLocks/>
          </p:cNvGrpSpPr>
          <p:nvPr/>
        </p:nvGrpSpPr>
        <p:grpSpPr bwMode="auto">
          <a:xfrm>
            <a:off x="5035711" y="1981200"/>
            <a:ext cx="3879689" cy="3200400"/>
            <a:chOff x="5105400" y="3505200"/>
            <a:chExt cx="3581400" cy="2954655"/>
          </a:xfrm>
        </p:grpSpPr>
        <p:pic>
          <p:nvPicPr>
            <p:cNvPr id="1030" name="Picture 7" descr="3DSNL6"/>
            <p:cNvPicPr>
              <a:picLocks noChangeAspect="1" noChangeArrowheads="1"/>
            </p:cNvPicPr>
            <p:nvPr/>
          </p:nvPicPr>
          <p:blipFill>
            <a:blip r:embed="rId2" cstate="print"/>
            <a:srcRect l="11369" t="18454" r="12831" b="12361"/>
            <a:stretch>
              <a:fillRect/>
            </a:stretch>
          </p:blipFill>
          <p:spPr bwMode="auto">
            <a:xfrm>
              <a:off x="5105400" y="3505200"/>
              <a:ext cx="3581400" cy="2954655"/>
            </a:xfrm>
            <a:prstGeom prst="rect">
              <a:avLst/>
            </a:prstGeom>
            <a:ln>
              <a:noFill/>
            </a:ln>
            <a:effectLst>
              <a:softEdge rad="112500"/>
            </a:effectLst>
          </p:spPr>
        </p:pic>
        <p:sp>
          <p:nvSpPr>
            <p:cNvPr id="30" name="TextBox 29"/>
            <p:cNvSpPr txBox="1"/>
            <p:nvPr/>
          </p:nvSpPr>
          <p:spPr>
            <a:xfrm rot="215686">
              <a:off x="6886575" y="4127567"/>
              <a:ext cx="412750" cy="584263"/>
            </a:xfrm>
            <a:prstGeom prst="rect">
              <a:avLst/>
            </a:prstGeom>
            <a:noFill/>
            <a:effectLst>
              <a:outerShdw blurRad="50800" dist="88900" dir="8100000" sx="110000" sy="110000" algn="ctr" rotWithShape="0">
                <a:schemeClr val="tx1"/>
              </a:outerShdw>
            </a:effectLst>
          </p:spPr>
          <p:txBody>
            <a:bodyPr wrap="none">
              <a:spAutoFit/>
            </a:bodyPr>
            <a:lstStyle/>
            <a:p>
              <a:pPr>
                <a:defRPr/>
              </a:pPr>
              <a:r>
                <a:rPr lang="en-US" sz="3200" dirty="0">
                  <a:solidFill>
                    <a:srgbClr val="FFC000"/>
                  </a:solidFill>
                  <a:latin typeface="+mj-lt"/>
                  <a:ea typeface="Batang" pitchFamily="18" charset="-127"/>
                  <a:cs typeface="+mn-cs"/>
                </a:rPr>
                <a:t>o</a:t>
              </a:r>
              <a:endParaRPr lang="en-US" dirty="0">
                <a:solidFill>
                  <a:srgbClr val="FFC000"/>
                </a:solidFill>
                <a:latin typeface="+mj-lt"/>
                <a:ea typeface="Batang" pitchFamily="18" charset="-127"/>
                <a:cs typeface="+mn-cs"/>
              </a:endParaRPr>
            </a:p>
          </p:txBody>
        </p:sp>
        <p:cxnSp>
          <p:nvCxnSpPr>
            <p:cNvPr id="25" name="Straight Connector 24"/>
            <p:cNvCxnSpPr/>
            <p:nvPr/>
          </p:nvCxnSpPr>
          <p:spPr>
            <a:xfrm>
              <a:off x="6008688" y="5153202"/>
              <a:ext cx="773112" cy="31753"/>
            </a:xfrm>
            <a:prstGeom prst="line">
              <a:avLst/>
            </a:prstGeom>
            <a:ln w="38100">
              <a:solidFill>
                <a:srgbClr val="FFC000"/>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64375" y="5207183"/>
              <a:ext cx="762000" cy="42868"/>
            </a:xfrm>
            <a:prstGeom prst="line">
              <a:avLst/>
            </a:prstGeom>
            <a:ln w="38100">
              <a:solidFill>
                <a:srgbClr val="FFC000"/>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039" idx="0"/>
            </p:cNvCxnSpPr>
            <p:nvPr/>
          </p:nvCxnSpPr>
          <p:spPr>
            <a:xfrm flipV="1">
              <a:off x="6883400" y="4761048"/>
              <a:ext cx="149225" cy="68587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032625" y="4576878"/>
              <a:ext cx="39688" cy="32229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36" name="TextBox 6"/>
            <p:cNvSpPr txBox="1">
              <a:spLocks noChangeArrowheads="1"/>
            </p:cNvSpPr>
            <p:nvPr/>
          </p:nvSpPr>
          <p:spPr bwMode="auto">
            <a:xfrm>
              <a:off x="6973032" y="4082146"/>
              <a:ext cx="407484" cy="461665"/>
            </a:xfrm>
            <a:prstGeom prst="rect">
              <a:avLst/>
            </a:prstGeom>
            <a:noFill/>
            <a:ln w="9525">
              <a:noFill/>
              <a:miter lim="800000"/>
              <a:headEnd/>
              <a:tailEnd/>
            </a:ln>
          </p:spPr>
          <p:txBody>
            <a:bodyPr wrap="none">
              <a:spAutoFit/>
            </a:bodyPr>
            <a:lstStyle/>
            <a:p>
              <a:r>
                <a:rPr lang="en-US" sz="2400" b="1">
                  <a:solidFill>
                    <a:schemeClr val="bg1"/>
                  </a:solidFill>
                </a:rPr>
                <a:t>N</a:t>
              </a:r>
              <a:endParaRPr lang="en-US" b="1">
                <a:solidFill>
                  <a:schemeClr val="bg1"/>
                </a:solidFill>
              </a:endParaRPr>
            </a:p>
          </p:txBody>
        </p:sp>
        <p:sp>
          <p:nvSpPr>
            <p:cNvPr id="23" name="TextBox 22"/>
            <p:cNvSpPr txBox="1"/>
            <p:nvPr/>
          </p:nvSpPr>
          <p:spPr>
            <a:xfrm rot="215686">
              <a:off x="6704013" y="5119861"/>
              <a:ext cx="477837" cy="523931"/>
            </a:xfrm>
            <a:prstGeom prst="rect">
              <a:avLst/>
            </a:prstGeom>
            <a:noFill/>
            <a:effectLst>
              <a:outerShdw blurRad="50800" dist="88900" dir="8100000" sx="101000" sy="101000" algn="ctr" rotWithShape="0">
                <a:schemeClr val="tx1"/>
              </a:outerShdw>
            </a:effectLst>
          </p:spPr>
          <p:txBody>
            <a:bodyPr wrap="none">
              <a:spAutoFit/>
            </a:bodyPr>
            <a:lstStyle/>
            <a:p>
              <a:pPr>
                <a:defRPr/>
              </a:pPr>
              <a:r>
                <a:rPr lang="en-US" sz="2800" b="1" dirty="0">
                  <a:solidFill>
                    <a:srgbClr val="FFC000"/>
                  </a:solidFill>
                  <a:latin typeface="Batang" pitchFamily="18" charset="-127"/>
                  <a:ea typeface="Batang" pitchFamily="18" charset="-127"/>
                  <a:cs typeface="+mn-cs"/>
                </a:rPr>
                <a:t>+</a:t>
              </a:r>
              <a:endParaRPr lang="en-US" b="1" dirty="0">
                <a:solidFill>
                  <a:srgbClr val="FFC000"/>
                </a:solidFill>
                <a:latin typeface="Batang" pitchFamily="18" charset="-127"/>
                <a:ea typeface="Batang" pitchFamily="18" charset="-127"/>
                <a:cs typeface="+mn-cs"/>
              </a:endParaRPr>
            </a:p>
          </p:txBody>
        </p:sp>
        <p:sp>
          <p:nvSpPr>
            <p:cNvPr id="34" name="Freeform 33"/>
            <p:cNvSpPr/>
            <p:nvPr/>
          </p:nvSpPr>
          <p:spPr>
            <a:xfrm rot="19669282">
              <a:off x="6683375" y="5323083"/>
              <a:ext cx="430213" cy="398505"/>
            </a:xfrm>
            <a:custGeom>
              <a:avLst/>
              <a:gdLst>
                <a:gd name="connsiteX0" fmla="*/ 99785 w 429985"/>
                <a:gd name="connsiteY0" fmla="*/ 0 h 308429"/>
                <a:gd name="connsiteX1" fmla="*/ 12700 w 429985"/>
                <a:gd name="connsiteY1" fmla="*/ 108858 h 308429"/>
                <a:gd name="connsiteX2" fmla="*/ 23585 w 429985"/>
                <a:gd name="connsiteY2" fmla="*/ 195943 h 308429"/>
                <a:gd name="connsiteX3" fmla="*/ 88900 w 429985"/>
                <a:gd name="connsiteY3" fmla="*/ 283029 h 308429"/>
                <a:gd name="connsiteX4" fmla="*/ 252185 w 429985"/>
                <a:gd name="connsiteY4" fmla="*/ 304800 h 308429"/>
                <a:gd name="connsiteX5" fmla="*/ 382814 w 429985"/>
                <a:gd name="connsiteY5" fmla="*/ 261258 h 308429"/>
                <a:gd name="connsiteX6" fmla="*/ 426357 w 429985"/>
                <a:gd name="connsiteY6" fmla="*/ 130629 h 308429"/>
                <a:gd name="connsiteX7" fmla="*/ 404585 w 429985"/>
                <a:gd name="connsiteY7" fmla="*/ 54429 h 308429"/>
                <a:gd name="connsiteX0" fmla="*/ 78014 w 408214"/>
                <a:gd name="connsiteY0" fmla="*/ 0 h 308429"/>
                <a:gd name="connsiteX1" fmla="*/ 56243 w 408214"/>
                <a:gd name="connsiteY1" fmla="*/ 54429 h 308429"/>
                <a:gd name="connsiteX2" fmla="*/ 1814 w 408214"/>
                <a:gd name="connsiteY2" fmla="*/ 195943 h 308429"/>
                <a:gd name="connsiteX3" fmla="*/ 67129 w 408214"/>
                <a:gd name="connsiteY3" fmla="*/ 283029 h 308429"/>
                <a:gd name="connsiteX4" fmla="*/ 230414 w 408214"/>
                <a:gd name="connsiteY4" fmla="*/ 304800 h 308429"/>
                <a:gd name="connsiteX5" fmla="*/ 361043 w 408214"/>
                <a:gd name="connsiteY5" fmla="*/ 261258 h 308429"/>
                <a:gd name="connsiteX6" fmla="*/ 404586 w 408214"/>
                <a:gd name="connsiteY6" fmla="*/ 130629 h 308429"/>
                <a:gd name="connsiteX7" fmla="*/ 382814 w 408214"/>
                <a:gd name="connsiteY7" fmla="*/ 54429 h 308429"/>
                <a:gd name="connsiteX0" fmla="*/ 110672 w 440872"/>
                <a:gd name="connsiteY0" fmla="*/ 0 h 308429"/>
                <a:gd name="connsiteX1" fmla="*/ 12700 w 440872"/>
                <a:gd name="connsiteY1" fmla="*/ 54429 h 308429"/>
                <a:gd name="connsiteX2" fmla="*/ 34472 w 440872"/>
                <a:gd name="connsiteY2" fmla="*/ 195943 h 308429"/>
                <a:gd name="connsiteX3" fmla="*/ 99787 w 440872"/>
                <a:gd name="connsiteY3" fmla="*/ 283029 h 308429"/>
                <a:gd name="connsiteX4" fmla="*/ 263072 w 440872"/>
                <a:gd name="connsiteY4" fmla="*/ 304800 h 308429"/>
                <a:gd name="connsiteX5" fmla="*/ 393701 w 440872"/>
                <a:gd name="connsiteY5" fmla="*/ 261258 h 308429"/>
                <a:gd name="connsiteX6" fmla="*/ 437244 w 440872"/>
                <a:gd name="connsiteY6" fmla="*/ 130629 h 308429"/>
                <a:gd name="connsiteX7" fmla="*/ 415472 w 440872"/>
                <a:gd name="connsiteY7" fmla="*/ 54429 h 308429"/>
                <a:gd name="connsiteX0" fmla="*/ 174171 w 449943"/>
                <a:gd name="connsiteY0" fmla="*/ 0 h 330200"/>
                <a:gd name="connsiteX1" fmla="*/ 21771 w 449943"/>
                <a:gd name="connsiteY1" fmla="*/ 76200 h 330200"/>
                <a:gd name="connsiteX2" fmla="*/ 43543 w 449943"/>
                <a:gd name="connsiteY2" fmla="*/ 217714 h 330200"/>
                <a:gd name="connsiteX3" fmla="*/ 108858 w 449943"/>
                <a:gd name="connsiteY3" fmla="*/ 304800 h 330200"/>
                <a:gd name="connsiteX4" fmla="*/ 272143 w 449943"/>
                <a:gd name="connsiteY4" fmla="*/ 326571 h 330200"/>
                <a:gd name="connsiteX5" fmla="*/ 402772 w 449943"/>
                <a:gd name="connsiteY5" fmla="*/ 283029 h 330200"/>
                <a:gd name="connsiteX6" fmla="*/ 446315 w 449943"/>
                <a:gd name="connsiteY6" fmla="*/ 152400 h 330200"/>
                <a:gd name="connsiteX7" fmla="*/ 424543 w 449943"/>
                <a:gd name="connsiteY7" fmla="*/ 76200 h 330200"/>
                <a:gd name="connsiteX0" fmla="*/ 174171 w 449943"/>
                <a:gd name="connsiteY0" fmla="*/ 5443 h 335643"/>
                <a:gd name="connsiteX1" fmla="*/ 21771 w 449943"/>
                <a:gd name="connsiteY1" fmla="*/ 81643 h 335643"/>
                <a:gd name="connsiteX2" fmla="*/ 43543 w 449943"/>
                <a:gd name="connsiteY2" fmla="*/ 223157 h 335643"/>
                <a:gd name="connsiteX3" fmla="*/ 108858 w 449943"/>
                <a:gd name="connsiteY3" fmla="*/ 310243 h 335643"/>
                <a:gd name="connsiteX4" fmla="*/ 272143 w 449943"/>
                <a:gd name="connsiteY4" fmla="*/ 332014 h 335643"/>
                <a:gd name="connsiteX5" fmla="*/ 402772 w 449943"/>
                <a:gd name="connsiteY5" fmla="*/ 288472 h 335643"/>
                <a:gd name="connsiteX6" fmla="*/ 446315 w 449943"/>
                <a:gd name="connsiteY6" fmla="*/ 157843 h 335643"/>
                <a:gd name="connsiteX7" fmla="*/ 424543 w 449943"/>
                <a:gd name="connsiteY7" fmla="*/ 81643 h 335643"/>
                <a:gd name="connsiteX0" fmla="*/ 174171 w 449943"/>
                <a:gd name="connsiteY0" fmla="*/ 5443 h 335643"/>
                <a:gd name="connsiteX1" fmla="*/ 21771 w 449943"/>
                <a:gd name="connsiteY1" fmla="*/ 81643 h 335643"/>
                <a:gd name="connsiteX2" fmla="*/ 43543 w 449943"/>
                <a:gd name="connsiteY2" fmla="*/ 223157 h 335643"/>
                <a:gd name="connsiteX3" fmla="*/ 108858 w 449943"/>
                <a:gd name="connsiteY3" fmla="*/ 310243 h 335643"/>
                <a:gd name="connsiteX4" fmla="*/ 272143 w 449943"/>
                <a:gd name="connsiteY4" fmla="*/ 332014 h 335643"/>
                <a:gd name="connsiteX5" fmla="*/ 402772 w 449943"/>
                <a:gd name="connsiteY5" fmla="*/ 288472 h 335643"/>
                <a:gd name="connsiteX6" fmla="*/ 446315 w 449943"/>
                <a:gd name="connsiteY6" fmla="*/ 157843 h 335643"/>
                <a:gd name="connsiteX7" fmla="*/ 424543 w 449943"/>
                <a:gd name="connsiteY7" fmla="*/ 81643 h 335643"/>
                <a:gd name="connsiteX0" fmla="*/ 174171 w 449943"/>
                <a:gd name="connsiteY0" fmla="*/ 5443 h 335643"/>
                <a:gd name="connsiteX1" fmla="*/ 21771 w 449943"/>
                <a:gd name="connsiteY1" fmla="*/ 81643 h 335643"/>
                <a:gd name="connsiteX2" fmla="*/ 43543 w 449943"/>
                <a:gd name="connsiteY2" fmla="*/ 223157 h 335643"/>
                <a:gd name="connsiteX3" fmla="*/ 108858 w 449943"/>
                <a:gd name="connsiteY3" fmla="*/ 310243 h 335643"/>
                <a:gd name="connsiteX4" fmla="*/ 272143 w 449943"/>
                <a:gd name="connsiteY4" fmla="*/ 332014 h 335643"/>
                <a:gd name="connsiteX5" fmla="*/ 402772 w 449943"/>
                <a:gd name="connsiteY5" fmla="*/ 288472 h 335643"/>
                <a:gd name="connsiteX6" fmla="*/ 446315 w 449943"/>
                <a:gd name="connsiteY6" fmla="*/ 157843 h 335643"/>
                <a:gd name="connsiteX7" fmla="*/ 424543 w 449943"/>
                <a:gd name="connsiteY7" fmla="*/ 81643 h 335643"/>
                <a:gd name="connsiteX0" fmla="*/ 174171 w 449943"/>
                <a:gd name="connsiteY0" fmla="*/ 5443 h 335643"/>
                <a:gd name="connsiteX1" fmla="*/ 21771 w 449943"/>
                <a:gd name="connsiteY1" fmla="*/ 81643 h 335643"/>
                <a:gd name="connsiteX2" fmla="*/ 43543 w 449943"/>
                <a:gd name="connsiteY2" fmla="*/ 223157 h 335643"/>
                <a:gd name="connsiteX3" fmla="*/ 108858 w 449943"/>
                <a:gd name="connsiteY3" fmla="*/ 310243 h 335643"/>
                <a:gd name="connsiteX4" fmla="*/ 272143 w 449943"/>
                <a:gd name="connsiteY4" fmla="*/ 332014 h 335643"/>
                <a:gd name="connsiteX5" fmla="*/ 402772 w 449943"/>
                <a:gd name="connsiteY5" fmla="*/ 288472 h 335643"/>
                <a:gd name="connsiteX6" fmla="*/ 446315 w 449943"/>
                <a:gd name="connsiteY6" fmla="*/ 157843 h 335643"/>
                <a:gd name="connsiteX7" fmla="*/ 424543 w 449943"/>
                <a:gd name="connsiteY7" fmla="*/ 81643 h 335643"/>
                <a:gd name="connsiteX0" fmla="*/ 174171 w 449943"/>
                <a:gd name="connsiteY0" fmla="*/ 5443 h 335642"/>
                <a:gd name="connsiteX1" fmla="*/ 21771 w 449943"/>
                <a:gd name="connsiteY1" fmla="*/ 81643 h 335642"/>
                <a:gd name="connsiteX2" fmla="*/ 43543 w 449943"/>
                <a:gd name="connsiteY2" fmla="*/ 223157 h 335642"/>
                <a:gd name="connsiteX3" fmla="*/ 108858 w 449943"/>
                <a:gd name="connsiteY3" fmla="*/ 310243 h 335642"/>
                <a:gd name="connsiteX4" fmla="*/ 272143 w 449943"/>
                <a:gd name="connsiteY4" fmla="*/ 332014 h 335642"/>
                <a:gd name="connsiteX5" fmla="*/ 402772 w 449943"/>
                <a:gd name="connsiteY5" fmla="*/ 288472 h 335642"/>
                <a:gd name="connsiteX6" fmla="*/ 446315 w 449943"/>
                <a:gd name="connsiteY6" fmla="*/ 157843 h 335642"/>
                <a:gd name="connsiteX7" fmla="*/ 424543 w 449943"/>
                <a:gd name="connsiteY7" fmla="*/ 81643 h 335642"/>
                <a:gd name="connsiteX0" fmla="*/ 174171 w 449943"/>
                <a:gd name="connsiteY0" fmla="*/ 5443 h 335642"/>
                <a:gd name="connsiteX1" fmla="*/ 21771 w 449943"/>
                <a:gd name="connsiteY1" fmla="*/ 81643 h 335642"/>
                <a:gd name="connsiteX2" fmla="*/ 43543 w 449943"/>
                <a:gd name="connsiteY2" fmla="*/ 223157 h 335642"/>
                <a:gd name="connsiteX3" fmla="*/ 108858 w 449943"/>
                <a:gd name="connsiteY3" fmla="*/ 310243 h 335642"/>
                <a:gd name="connsiteX4" fmla="*/ 272143 w 449943"/>
                <a:gd name="connsiteY4" fmla="*/ 332014 h 335642"/>
                <a:gd name="connsiteX5" fmla="*/ 402772 w 449943"/>
                <a:gd name="connsiteY5" fmla="*/ 288472 h 335642"/>
                <a:gd name="connsiteX6" fmla="*/ 446315 w 449943"/>
                <a:gd name="connsiteY6" fmla="*/ 157843 h 335642"/>
                <a:gd name="connsiteX7" fmla="*/ 424543 w 449943"/>
                <a:gd name="connsiteY7" fmla="*/ 81643 h 335642"/>
                <a:gd name="connsiteX0" fmla="*/ 174171 w 449943"/>
                <a:gd name="connsiteY0" fmla="*/ 5443 h 335642"/>
                <a:gd name="connsiteX1" fmla="*/ 21771 w 449943"/>
                <a:gd name="connsiteY1" fmla="*/ 81643 h 335642"/>
                <a:gd name="connsiteX2" fmla="*/ 43543 w 449943"/>
                <a:gd name="connsiteY2" fmla="*/ 223157 h 335642"/>
                <a:gd name="connsiteX3" fmla="*/ 108858 w 449943"/>
                <a:gd name="connsiteY3" fmla="*/ 310243 h 335642"/>
                <a:gd name="connsiteX4" fmla="*/ 272143 w 449943"/>
                <a:gd name="connsiteY4" fmla="*/ 332014 h 335642"/>
                <a:gd name="connsiteX5" fmla="*/ 402772 w 449943"/>
                <a:gd name="connsiteY5" fmla="*/ 288472 h 335642"/>
                <a:gd name="connsiteX6" fmla="*/ 446315 w 449943"/>
                <a:gd name="connsiteY6" fmla="*/ 157843 h 335642"/>
                <a:gd name="connsiteX7" fmla="*/ 424543 w 449943"/>
                <a:gd name="connsiteY7" fmla="*/ 81643 h 335642"/>
                <a:gd name="connsiteX0" fmla="*/ 174171 w 449943"/>
                <a:gd name="connsiteY0" fmla="*/ 5443 h 335642"/>
                <a:gd name="connsiteX1" fmla="*/ 21771 w 449943"/>
                <a:gd name="connsiteY1" fmla="*/ 81643 h 335642"/>
                <a:gd name="connsiteX2" fmla="*/ 43543 w 449943"/>
                <a:gd name="connsiteY2" fmla="*/ 223157 h 335642"/>
                <a:gd name="connsiteX3" fmla="*/ 108858 w 449943"/>
                <a:gd name="connsiteY3" fmla="*/ 310243 h 335642"/>
                <a:gd name="connsiteX4" fmla="*/ 272143 w 449943"/>
                <a:gd name="connsiteY4" fmla="*/ 332014 h 335642"/>
                <a:gd name="connsiteX5" fmla="*/ 402772 w 449943"/>
                <a:gd name="connsiteY5" fmla="*/ 288472 h 335642"/>
                <a:gd name="connsiteX6" fmla="*/ 446315 w 449943"/>
                <a:gd name="connsiteY6" fmla="*/ 157843 h 335642"/>
                <a:gd name="connsiteX7" fmla="*/ 424543 w 449943"/>
                <a:gd name="connsiteY7" fmla="*/ 81643 h 335642"/>
                <a:gd name="connsiteX0" fmla="*/ 174172 w 449943"/>
                <a:gd name="connsiteY0" fmla="*/ 5443 h 335641"/>
                <a:gd name="connsiteX1" fmla="*/ 21771 w 449943"/>
                <a:gd name="connsiteY1" fmla="*/ 81642 h 335641"/>
                <a:gd name="connsiteX2" fmla="*/ 43543 w 449943"/>
                <a:gd name="connsiteY2" fmla="*/ 223156 h 335641"/>
                <a:gd name="connsiteX3" fmla="*/ 108858 w 449943"/>
                <a:gd name="connsiteY3" fmla="*/ 310242 h 335641"/>
                <a:gd name="connsiteX4" fmla="*/ 272143 w 449943"/>
                <a:gd name="connsiteY4" fmla="*/ 332013 h 335641"/>
                <a:gd name="connsiteX5" fmla="*/ 402772 w 449943"/>
                <a:gd name="connsiteY5" fmla="*/ 288471 h 335641"/>
                <a:gd name="connsiteX6" fmla="*/ 446315 w 449943"/>
                <a:gd name="connsiteY6" fmla="*/ 157842 h 335641"/>
                <a:gd name="connsiteX7" fmla="*/ 424543 w 449943"/>
                <a:gd name="connsiteY7" fmla="*/ 81642 h 335641"/>
                <a:gd name="connsiteX0" fmla="*/ 174172 w 449943"/>
                <a:gd name="connsiteY0" fmla="*/ 5443 h 411841"/>
                <a:gd name="connsiteX1" fmla="*/ 21771 w 449943"/>
                <a:gd name="connsiteY1" fmla="*/ 157842 h 411841"/>
                <a:gd name="connsiteX2" fmla="*/ 43543 w 449943"/>
                <a:gd name="connsiteY2" fmla="*/ 299356 h 411841"/>
                <a:gd name="connsiteX3" fmla="*/ 108858 w 449943"/>
                <a:gd name="connsiteY3" fmla="*/ 386442 h 411841"/>
                <a:gd name="connsiteX4" fmla="*/ 272143 w 449943"/>
                <a:gd name="connsiteY4" fmla="*/ 408213 h 411841"/>
                <a:gd name="connsiteX5" fmla="*/ 402772 w 449943"/>
                <a:gd name="connsiteY5" fmla="*/ 364671 h 411841"/>
                <a:gd name="connsiteX6" fmla="*/ 446315 w 449943"/>
                <a:gd name="connsiteY6" fmla="*/ 234042 h 411841"/>
                <a:gd name="connsiteX7" fmla="*/ 424543 w 449943"/>
                <a:gd name="connsiteY7" fmla="*/ 157842 h 411841"/>
                <a:gd name="connsiteX0" fmla="*/ 174172 w 449943"/>
                <a:gd name="connsiteY0" fmla="*/ 0 h 406398"/>
                <a:gd name="connsiteX1" fmla="*/ 21771 w 449943"/>
                <a:gd name="connsiteY1" fmla="*/ 152399 h 406398"/>
                <a:gd name="connsiteX2" fmla="*/ 43543 w 449943"/>
                <a:gd name="connsiteY2" fmla="*/ 293913 h 406398"/>
                <a:gd name="connsiteX3" fmla="*/ 108858 w 449943"/>
                <a:gd name="connsiteY3" fmla="*/ 380999 h 406398"/>
                <a:gd name="connsiteX4" fmla="*/ 272143 w 449943"/>
                <a:gd name="connsiteY4" fmla="*/ 402770 h 406398"/>
                <a:gd name="connsiteX5" fmla="*/ 402772 w 449943"/>
                <a:gd name="connsiteY5" fmla="*/ 359228 h 406398"/>
                <a:gd name="connsiteX6" fmla="*/ 446315 w 449943"/>
                <a:gd name="connsiteY6" fmla="*/ 228599 h 406398"/>
                <a:gd name="connsiteX7" fmla="*/ 424543 w 449943"/>
                <a:gd name="connsiteY7" fmla="*/ 152399 h 406398"/>
                <a:gd name="connsiteX0" fmla="*/ 174172 w 428172"/>
                <a:gd name="connsiteY0" fmla="*/ 0 h 406398"/>
                <a:gd name="connsiteX1" fmla="*/ 21771 w 428172"/>
                <a:gd name="connsiteY1" fmla="*/ 152399 h 406398"/>
                <a:gd name="connsiteX2" fmla="*/ 43543 w 428172"/>
                <a:gd name="connsiteY2" fmla="*/ 293913 h 406398"/>
                <a:gd name="connsiteX3" fmla="*/ 108858 w 428172"/>
                <a:gd name="connsiteY3" fmla="*/ 380999 h 406398"/>
                <a:gd name="connsiteX4" fmla="*/ 272143 w 428172"/>
                <a:gd name="connsiteY4" fmla="*/ 402770 h 406398"/>
                <a:gd name="connsiteX5" fmla="*/ 402772 w 428172"/>
                <a:gd name="connsiteY5" fmla="*/ 359228 h 406398"/>
                <a:gd name="connsiteX6" fmla="*/ 424543 w 428172"/>
                <a:gd name="connsiteY6" fmla="*/ 152399 h 406398"/>
                <a:gd name="connsiteX0" fmla="*/ 174172 w 428172"/>
                <a:gd name="connsiteY0" fmla="*/ 0 h 406398"/>
                <a:gd name="connsiteX1" fmla="*/ 21771 w 428172"/>
                <a:gd name="connsiteY1" fmla="*/ 152399 h 406398"/>
                <a:gd name="connsiteX2" fmla="*/ 43543 w 428172"/>
                <a:gd name="connsiteY2" fmla="*/ 293913 h 406398"/>
                <a:gd name="connsiteX3" fmla="*/ 108858 w 428172"/>
                <a:gd name="connsiteY3" fmla="*/ 380999 h 406398"/>
                <a:gd name="connsiteX4" fmla="*/ 272143 w 428172"/>
                <a:gd name="connsiteY4" fmla="*/ 402770 h 406398"/>
                <a:gd name="connsiteX5" fmla="*/ 402772 w 428172"/>
                <a:gd name="connsiteY5" fmla="*/ 359228 h 406398"/>
                <a:gd name="connsiteX6" fmla="*/ 424543 w 428172"/>
                <a:gd name="connsiteY6" fmla="*/ 152399 h 406398"/>
                <a:gd name="connsiteX0" fmla="*/ 174172 w 428172"/>
                <a:gd name="connsiteY0" fmla="*/ 0 h 397328"/>
                <a:gd name="connsiteX1" fmla="*/ 21771 w 428172"/>
                <a:gd name="connsiteY1" fmla="*/ 152399 h 397328"/>
                <a:gd name="connsiteX2" fmla="*/ 43543 w 428172"/>
                <a:gd name="connsiteY2" fmla="*/ 293913 h 397328"/>
                <a:gd name="connsiteX3" fmla="*/ 108858 w 428172"/>
                <a:gd name="connsiteY3" fmla="*/ 380999 h 397328"/>
                <a:gd name="connsiteX4" fmla="*/ 402772 w 428172"/>
                <a:gd name="connsiteY4" fmla="*/ 359228 h 397328"/>
                <a:gd name="connsiteX5" fmla="*/ 424543 w 428172"/>
                <a:gd name="connsiteY5" fmla="*/ 152399 h 397328"/>
                <a:gd name="connsiteX0" fmla="*/ 163287 w 417287"/>
                <a:gd name="connsiteY0" fmla="*/ 0 h 397328"/>
                <a:gd name="connsiteX1" fmla="*/ 10886 w 417287"/>
                <a:gd name="connsiteY1" fmla="*/ 152399 h 397328"/>
                <a:gd name="connsiteX2" fmla="*/ 97973 w 417287"/>
                <a:gd name="connsiteY2" fmla="*/ 380999 h 397328"/>
                <a:gd name="connsiteX3" fmla="*/ 391887 w 417287"/>
                <a:gd name="connsiteY3" fmla="*/ 359228 h 397328"/>
                <a:gd name="connsiteX4" fmla="*/ 413658 w 417287"/>
                <a:gd name="connsiteY4" fmla="*/ 152399 h 397328"/>
                <a:gd name="connsiteX0" fmla="*/ 163287 w 417287"/>
                <a:gd name="connsiteY0" fmla="*/ 0 h 446314"/>
                <a:gd name="connsiteX1" fmla="*/ 10886 w 417287"/>
                <a:gd name="connsiteY1" fmla="*/ 152399 h 446314"/>
                <a:gd name="connsiteX2" fmla="*/ 97973 w 417287"/>
                <a:gd name="connsiteY2" fmla="*/ 380999 h 446314"/>
                <a:gd name="connsiteX3" fmla="*/ 391887 w 417287"/>
                <a:gd name="connsiteY3" fmla="*/ 359228 h 446314"/>
                <a:gd name="connsiteX4" fmla="*/ 413658 w 417287"/>
                <a:gd name="connsiteY4" fmla="*/ 152399 h 446314"/>
                <a:gd name="connsiteX0" fmla="*/ 163287 w 493487"/>
                <a:gd name="connsiteY0" fmla="*/ 0 h 446314"/>
                <a:gd name="connsiteX1" fmla="*/ 10886 w 493487"/>
                <a:gd name="connsiteY1" fmla="*/ 152399 h 446314"/>
                <a:gd name="connsiteX2" fmla="*/ 97973 w 493487"/>
                <a:gd name="connsiteY2" fmla="*/ 380999 h 446314"/>
                <a:gd name="connsiteX3" fmla="*/ 468087 w 493487"/>
                <a:gd name="connsiteY3" fmla="*/ 228599 h 446314"/>
                <a:gd name="connsiteX4" fmla="*/ 413658 w 493487"/>
                <a:gd name="connsiteY4" fmla="*/ 152399 h 446314"/>
                <a:gd name="connsiteX0" fmla="*/ 163287 w 493487"/>
                <a:gd name="connsiteY0" fmla="*/ 0 h 446314"/>
                <a:gd name="connsiteX1" fmla="*/ 10886 w 493487"/>
                <a:gd name="connsiteY1" fmla="*/ 152399 h 446314"/>
                <a:gd name="connsiteX2" fmla="*/ 97973 w 493487"/>
                <a:gd name="connsiteY2" fmla="*/ 380999 h 446314"/>
                <a:gd name="connsiteX3" fmla="*/ 468087 w 493487"/>
                <a:gd name="connsiteY3" fmla="*/ 228599 h 446314"/>
                <a:gd name="connsiteX4" fmla="*/ 413658 w 493487"/>
                <a:gd name="connsiteY4" fmla="*/ 152399 h 446314"/>
                <a:gd name="connsiteX0" fmla="*/ 163287 w 417287"/>
                <a:gd name="connsiteY0" fmla="*/ 0 h 446314"/>
                <a:gd name="connsiteX1" fmla="*/ 10886 w 417287"/>
                <a:gd name="connsiteY1" fmla="*/ 152399 h 446314"/>
                <a:gd name="connsiteX2" fmla="*/ 97973 w 417287"/>
                <a:gd name="connsiteY2" fmla="*/ 380999 h 446314"/>
                <a:gd name="connsiteX3" fmla="*/ 391887 w 417287"/>
                <a:gd name="connsiteY3" fmla="*/ 380999 h 446314"/>
                <a:gd name="connsiteX4" fmla="*/ 413658 w 417287"/>
                <a:gd name="connsiteY4" fmla="*/ 152399 h 446314"/>
                <a:gd name="connsiteX0" fmla="*/ 163287 w 474625"/>
                <a:gd name="connsiteY0" fmla="*/ 0 h 446314"/>
                <a:gd name="connsiteX1" fmla="*/ 10886 w 474625"/>
                <a:gd name="connsiteY1" fmla="*/ 152399 h 446314"/>
                <a:gd name="connsiteX2" fmla="*/ 97973 w 474625"/>
                <a:gd name="connsiteY2" fmla="*/ 380999 h 446314"/>
                <a:gd name="connsiteX3" fmla="*/ 391887 w 474625"/>
                <a:gd name="connsiteY3" fmla="*/ 380999 h 446314"/>
                <a:gd name="connsiteX4" fmla="*/ 413658 w 474625"/>
                <a:gd name="connsiteY4" fmla="*/ 152399 h 446314"/>
                <a:gd name="connsiteX0" fmla="*/ 163287 w 443823"/>
                <a:gd name="connsiteY0" fmla="*/ 0 h 458326"/>
                <a:gd name="connsiteX1" fmla="*/ 10886 w 443823"/>
                <a:gd name="connsiteY1" fmla="*/ 152399 h 458326"/>
                <a:gd name="connsiteX2" fmla="*/ 97973 w 443823"/>
                <a:gd name="connsiteY2" fmla="*/ 380999 h 458326"/>
                <a:gd name="connsiteX3" fmla="*/ 361085 w 443823"/>
                <a:gd name="connsiteY3" fmla="*/ 420226 h 458326"/>
                <a:gd name="connsiteX4" fmla="*/ 413658 w 443823"/>
                <a:gd name="connsiteY4" fmla="*/ 152399 h 458326"/>
                <a:gd name="connsiteX0" fmla="*/ 163287 w 487710"/>
                <a:gd name="connsiteY0" fmla="*/ 0 h 458326"/>
                <a:gd name="connsiteX1" fmla="*/ 10886 w 487710"/>
                <a:gd name="connsiteY1" fmla="*/ 152399 h 458326"/>
                <a:gd name="connsiteX2" fmla="*/ 97973 w 487710"/>
                <a:gd name="connsiteY2" fmla="*/ 380999 h 458326"/>
                <a:gd name="connsiteX3" fmla="*/ 361085 w 487710"/>
                <a:gd name="connsiteY3" fmla="*/ 420226 h 458326"/>
                <a:gd name="connsiteX4" fmla="*/ 487710 w 487710"/>
                <a:gd name="connsiteY4" fmla="*/ 229901 h 458326"/>
                <a:gd name="connsiteX0" fmla="*/ 135165 w 515818"/>
                <a:gd name="connsiteY0" fmla="*/ 0 h 481676"/>
                <a:gd name="connsiteX1" fmla="*/ 38994 w 515818"/>
                <a:gd name="connsiteY1" fmla="*/ 175749 h 481676"/>
                <a:gd name="connsiteX2" fmla="*/ 126081 w 515818"/>
                <a:gd name="connsiteY2" fmla="*/ 404349 h 481676"/>
                <a:gd name="connsiteX3" fmla="*/ 389193 w 515818"/>
                <a:gd name="connsiteY3" fmla="*/ 443576 h 481676"/>
                <a:gd name="connsiteX4" fmla="*/ 515818 w 515818"/>
                <a:gd name="connsiteY4" fmla="*/ 253251 h 481676"/>
                <a:gd name="connsiteX0" fmla="*/ 97685 w 478338"/>
                <a:gd name="connsiteY0" fmla="*/ 0 h 481676"/>
                <a:gd name="connsiteX1" fmla="*/ 1514 w 478338"/>
                <a:gd name="connsiteY1" fmla="*/ 175749 h 481676"/>
                <a:gd name="connsiteX2" fmla="*/ 88601 w 478338"/>
                <a:gd name="connsiteY2" fmla="*/ 404349 h 481676"/>
                <a:gd name="connsiteX3" fmla="*/ 351713 w 478338"/>
                <a:gd name="connsiteY3" fmla="*/ 443576 h 481676"/>
                <a:gd name="connsiteX4" fmla="*/ 478338 w 478338"/>
                <a:gd name="connsiteY4" fmla="*/ 253251 h 481676"/>
                <a:gd name="connsiteX0" fmla="*/ 162244 w 542897"/>
                <a:gd name="connsiteY0" fmla="*/ 0 h 481676"/>
                <a:gd name="connsiteX1" fmla="*/ 66073 w 542897"/>
                <a:gd name="connsiteY1" fmla="*/ 175749 h 481676"/>
                <a:gd name="connsiteX2" fmla="*/ 153160 w 542897"/>
                <a:gd name="connsiteY2" fmla="*/ 404349 h 481676"/>
                <a:gd name="connsiteX3" fmla="*/ 416272 w 542897"/>
                <a:gd name="connsiteY3" fmla="*/ 443576 h 481676"/>
                <a:gd name="connsiteX4" fmla="*/ 542897 w 542897"/>
                <a:gd name="connsiteY4" fmla="*/ 253251 h 481676"/>
                <a:gd name="connsiteX0" fmla="*/ 97685 w 478338"/>
                <a:gd name="connsiteY0" fmla="*/ 0 h 481676"/>
                <a:gd name="connsiteX1" fmla="*/ 1514 w 478338"/>
                <a:gd name="connsiteY1" fmla="*/ 175749 h 481676"/>
                <a:gd name="connsiteX2" fmla="*/ 88601 w 478338"/>
                <a:gd name="connsiteY2" fmla="*/ 404349 h 481676"/>
                <a:gd name="connsiteX3" fmla="*/ 351713 w 478338"/>
                <a:gd name="connsiteY3" fmla="*/ 443576 h 481676"/>
                <a:gd name="connsiteX4" fmla="*/ 478338 w 478338"/>
                <a:gd name="connsiteY4" fmla="*/ 253251 h 481676"/>
                <a:gd name="connsiteX0" fmla="*/ 97685 w 478338"/>
                <a:gd name="connsiteY0" fmla="*/ 0 h 481676"/>
                <a:gd name="connsiteX1" fmla="*/ 1514 w 478338"/>
                <a:gd name="connsiteY1" fmla="*/ 175749 h 481676"/>
                <a:gd name="connsiteX2" fmla="*/ 88601 w 478338"/>
                <a:gd name="connsiteY2" fmla="*/ 404349 h 481676"/>
                <a:gd name="connsiteX3" fmla="*/ 351713 w 478338"/>
                <a:gd name="connsiteY3" fmla="*/ 443576 h 481676"/>
                <a:gd name="connsiteX4" fmla="*/ 478338 w 478338"/>
                <a:gd name="connsiteY4" fmla="*/ 253251 h 481676"/>
                <a:gd name="connsiteX0" fmla="*/ 97685 w 478338"/>
                <a:gd name="connsiteY0" fmla="*/ 0 h 481676"/>
                <a:gd name="connsiteX1" fmla="*/ 1514 w 478338"/>
                <a:gd name="connsiteY1" fmla="*/ 175749 h 481676"/>
                <a:gd name="connsiteX2" fmla="*/ 88601 w 478338"/>
                <a:gd name="connsiteY2" fmla="*/ 404349 h 481676"/>
                <a:gd name="connsiteX3" fmla="*/ 351713 w 478338"/>
                <a:gd name="connsiteY3" fmla="*/ 443576 h 481676"/>
                <a:gd name="connsiteX4" fmla="*/ 478338 w 478338"/>
                <a:gd name="connsiteY4" fmla="*/ 253251 h 481676"/>
                <a:gd name="connsiteX0" fmla="*/ 127450 w 508103"/>
                <a:gd name="connsiteY0" fmla="*/ 0 h 481676"/>
                <a:gd name="connsiteX1" fmla="*/ 1514 w 508103"/>
                <a:gd name="connsiteY1" fmla="*/ 191775 h 481676"/>
                <a:gd name="connsiteX2" fmla="*/ 118366 w 508103"/>
                <a:gd name="connsiteY2" fmla="*/ 404349 h 481676"/>
                <a:gd name="connsiteX3" fmla="*/ 381478 w 508103"/>
                <a:gd name="connsiteY3" fmla="*/ 443576 h 481676"/>
                <a:gd name="connsiteX4" fmla="*/ 508103 w 508103"/>
                <a:gd name="connsiteY4" fmla="*/ 253251 h 481676"/>
                <a:gd name="connsiteX0" fmla="*/ 127450 w 508103"/>
                <a:gd name="connsiteY0" fmla="*/ 0 h 492408"/>
                <a:gd name="connsiteX1" fmla="*/ 1514 w 508103"/>
                <a:gd name="connsiteY1" fmla="*/ 191775 h 492408"/>
                <a:gd name="connsiteX2" fmla="*/ 118366 w 508103"/>
                <a:gd name="connsiteY2" fmla="*/ 404349 h 492408"/>
                <a:gd name="connsiteX3" fmla="*/ 381478 w 508103"/>
                <a:gd name="connsiteY3" fmla="*/ 443576 h 492408"/>
                <a:gd name="connsiteX4" fmla="*/ 508103 w 508103"/>
                <a:gd name="connsiteY4" fmla="*/ 253251 h 492408"/>
                <a:gd name="connsiteX0" fmla="*/ 127450 w 508103"/>
                <a:gd name="connsiteY0" fmla="*/ 0 h 512531"/>
                <a:gd name="connsiteX1" fmla="*/ 1514 w 508103"/>
                <a:gd name="connsiteY1" fmla="*/ 191775 h 512531"/>
                <a:gd name="connsiteX2" fmla="*/ 118366 w 508103"/>
                <a:gd name="connsiteY2" fmla="*/ 404349 h 512531"/>
                <a:gd name="connsiteX3" fmla="*/ 381478 w 508103"/>
                <a:gd name="connsiteY3" fmla="*/ 443576 h 512531"/>
                <a:gd name="connsiteX4" fmla="*/ 508103 w 508103"/>
                <a:gd name="connsiteY4" fmla="*/ 253251 h 512531"/>
                <a:gd name="connsiteX0" fmla="*/ 158459 w 512533"/>
                <a:gd name="connsiteY0" fmla="*/ -1 h 500270"/>
                <a:gd name="connsiteX1" fmla="*/ 5944 w 512533"/>
                <a:gd name="connsiteY1" fmla="*/ 179514 h 500270"/>
                <a:gd name="connsiteX2" fmla="*/ 122796 w 512533"/>
                <a:gd name="connsiteY2" fmla="*/ 392088 h 500270"/>
                <a:gd name="connsiteX3" fmla="*/ 385908 w 512533"/>
                <a:gd name="connsiteY3" fmla="*/ 431315 h 500270"/>
                <a:gd name="connsiteX4" fmla="*/ 512533 w 512533"/>
                <a:gd name="connsiteY4" fmla="*/ 240990 h 500270"/>
                <a:gd name="connsiteX0" fmla="*/ 158459 w 512533"/>
                <a:gd name="connsiteY0" fmla="*/ 0 h 500271"/>
                <a:gd name="connsiteX1" fmla="*/ 5944 w 512533"/>
                <a:gd name="connsiteY1" fmla="*/ 179515 h 500271"/>
                <a:gd name="connsiteX2" fmla="*/ 122796 w 512533"/>
                <a:gd name="connsiteY2" fmla="*/ 392089 h 500271"/>
                <a:gd name="connsiteX3" fmla="*/ 385908 w 512533"/>
                <a:gd name="connsiteY3" fmla="*/ 431316 h 500271"/>
                <a:gd name="connsiteX4" fmla="*/ 512533 w 512533"/>
                <a:gd name="connsiteY4" fmla="*/ 240991 h 500271"/>
                <a:gd name="connsiteX0" fmla="*/ 158459 w 512533"/>
                <a:gd name="connsiteY0" fmla="*/ 0 h 500271"/>
                <a:gd name="connsiteX1" fmla="*/ 5944 w 512533"/>
                <a:gd name="connsiteY1" fmla="*/ 179515 h 500271"/>
                <a:gd name="connsiteX2" fmla="*/ 122796 w 512533"/>
                <a:gd name="connsiteY2" fmla="*/ 392089 h 500271"/>
                <a:gd name="connsiteX3" fmla="*/ 385908 w 512533"/>
                <a:gd name="connsiteY3" fmla="*/ 431316 h 500271"/>
                <a:gd name="connsiteX4" fmla="*/ 512533 w 512533"/>
                <a:gd name="connsiteY4" fmla="*/ 240991 h 500271"/>
                <a:gd name="connsiteX0" fmla="*/ 158459 w 499671"/>
                <a:gd name="connsiteY0" fmla="*/ 0 h 457404"/>
                <a:gd name="connsiteX1" fmla="*/ 5944 w 499671"/>
                <a:gd name="connsiteY1" fmla="*/ 179515 h 457404"/>
                <a:gd name="connsiteX2" fmla="*/ 122796 w 499671"/>
                <a:gd name="connsiteY2" fmla="*/ 392089 h 457404"/>
                <a:gd name="connsiteX3" fmla="*/ 385908 w 499671"/>
                <a:gd name="connsiteY3" fmla="*/ 431316 h 457404"/>
                <a:gd name="connsiteX4" fmla="*/ 499671 w 499671"/>
                <a:gd name="connsiteY4" fmla="*/ 249712 h 457404"/>
                <a:gd name="connsiteX0" fmla="*/ 158459 w 499671"/>
                <a:gd name="connsiteY0" fmla="*/ 0 h 457404"/>
                <a:gd name="connsiteX1" fmla="*/ 5944 w 499671"/>
                <a:gd name="connsiteY1" fmla="*/ 179515 h 457404"/>
                <a:gd name="connsiteX2" fmla="*/ 122796 w 499671"/>
                <a:gd name="connsiteY2" fmla="*/ 392089 h 457404"/>
                <a:gd name="connsiteX3" fmla="*/ 385908 w 499671"/>
                <a:gd name="connsiteY3" fmla="*/ 431316 h 457404"/>
                <a:gd name="connsiteX4" fmla="*/ 499671 w 499671"/>
                <a:gd name="connsiteY4" fmla="*/ 249712 h 457404"/>
                <a:gd name="connsiteX0" fmla="*/ 158459 w 499671"/>
                <a:gd name="connsiteY0" fmla="*/ 0 h 489947"/>
                <a:gd name="connsiteX1" fmla="*/ 5944 w 499671"/>
                <a:gd name="connsiteY1" fmla="*/ 179515 h 489947"/>
                <a:gd name="connsiteX2" fmla="*/ 122796 w 499671"/>
                <a:gd name="connsiteY2" fmla="*/ 392089 h 489947"/>
                <a:gd name="connsiteX3" fmla="*/ 356965 w 499671"/>
                <a:gd name="connsiteY3" fmla="*/ 466218 h 489947"/>
                <a:gd name="connsiteX4" fmla="*/ 499671 w 499671"/>
                <a:gd name="connsiteY4" fmla="*/ 249712 h 489947"/>
                <a:gd name="connsiteX0" fmla="*/ 160123 w 501335"/>
                <a:gd name="connsiteY0" fmla="*/ 0 h 493010"/>
                <a:gd name="connsiteX1" fmla="*/ 7608 w 501335"/>
                <a:gd name="connsiteY1" fmla="*/ 179515 h 493010"/>
                <a:gd name="connsiteX2" fmla="*/ 114475 w 501335"/>
                <a:gd name="connsiteY2" fmla="*/ 410462 h 493010"/>
                <a:gd name="connsiteX3" fmla="*/ 358629 w 501335"/>
                <a:gd name="connsiteY3" fmla="*/ 466218 h 493010"/>
                <a:gd name="connsiteX4" fmla="*/ 501335 w 501335"/>
                <a:gd name="connsiteY4" fmla="*/ 249712 h 493010"/>
                <a:gd name="connsiteX0" fmla="*/ 162626 w 503838"/>
                <a:gd name="connsiteY0" fmla="*/ 0 h 495575"/>
                <a:gd name="connsiteX1" fmla="*/ 10111 w 503838"/>
                <a:gd name="connsiteY1" fmla="*/ 179515 h 495575"/>
                <a:gd name="connsiteX2" fmla="*/ 101960 w 503838"/>
                <a:gd name="connsiteY2" fmla="*/ 425857 h 495575"/>
                <a:gd name="connsiteX3" fmla="*/ 361132 w 503838"/>
                <a:gd name="connsiteY3" fmla="*/ 466218 h 495575"/>
                <a:gd name="connsiteX4" fmla="*/ 503838 w 503838"/>
                <a:gd name="connsiteY4" fmla="*/ 249712 h 495575"/>
                <a:gd name="connsiteX0" fmla="*/ 181245 w 522457"/>
                <a:gd name="connsiteY0" fmla="*/ 0 h 495575"/>
                <a:gd name="connsiteX1" fmla="*/ 10111 w 522457"/>
                <a:gd name="connsiteY1" fmla="*/ 189307 h 495575"/>
                <a:gd name="connsiteX2" fmla="*/ 120579 w 522457"/>
                <a:gd name="connsiteY2" fmla="*/ 425857 h 495575"/>
                <a:gd name="connsiteX3" fmla="*/ 379751 w 522457"/>
                <a:gd name="connsiteY3" fmla="*/ 466218 h 495575"/>
                <a:gd name="connsiteX4" fmla="*/ 522457 w 522457"/>
                <a:gd name="connsiteY4" fmla="*/ 249712 h 495575"/>
                <a:gd name="connsiteX0" fmla="*/ 179624 w 520836"/>
                <a:gd name="connsiteY0" fmla="*/ 0 h 503863"/>
                <a:gd name="connsiteX1" fmla="*/ 8490 w 520836"/>
                <a:gd name="connsiteY1" fmla="*/ 189307 h 503863"/>
                <a:gd name="connsiteX2" fmla="*/ 128681 w 520836"/>
                <a:gd name="connsiteY2" fmla="*/ 438548 h 503863"/>
                <a:gd name="connsiteX3" fmla="*/ 378130 w 520836"/>
                <a:gd name="connsiteY3" fmla="*/ 466218 h 503863"/>
                <a:gd name="connsiteX4" fmla="*/ 520836 w 520836"/>
                <a:gd name="connsiteY4" fmla="*/ 249712 h 503863"/>
                <a:gd name="connsiteX0" fmla="*/ 179624 w 520836"/>
                <a:gd name="connsiteY0" fmla="*/ 0 h 503863"/>
                <a:gd name="connsiteX1" fmla="*/ 8490 w 520836"/>
                <a:gd name="connsiteY1" fmla="*/ 189307 h 503863"/>
                <a:gd name="connsiteX2" fmla="*/ 128681 w 520836"/>
                <a:gd name="connsiteY2" fmla="*/ 438548 h 503863"/>
                <a:gd name="connsiteX3" fmla="*/ 378130 w 520836"/>
                <a:gd name="connsiteY3" fmla="*/ 466218 h 503863"/>
                <a:gd name="connsiteX4" fmla="*/ 520836 w 520836"/>
                <a:gd name="connsiteY4" fmla="*/ 249712 h 503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36" h="503863">
                  <a:moveTo>
                    <a:pt x="179624" y="0"/>
                  </a:moveTo>
                  <a:cubicBezTo>
                    <a:pt x="59379" y="43888"/>
                    <a:pt x="16980" y="116216"/>
                    <a:pt x="8490" y="189307"/>
                  </a:cubicBezTo>
                  <a:cubicBezTo>
                    <a:pt x="0" y="262398"/>
                    <a:pt x="39278" y="378340"/>
                    <a:pt x="128681" y="438548"/>
                  </a:cubicBezTo>
                  <a:cubicBezTo>
                    <a:pt x="199439" y="503863"/>
                    <a:pt x="312771" y="497691"/>
                    <a:pt x="378130" y="466218"/>
                  </a:cubicBezTo>
                  <a:cubicBezTo>
                    <a:pt x="443489" y="434745"/>
                    <a:pt x="519041" y="367270"/>
                    <a:pt x="520836" y="249712"/>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9" name="TextBox 5"/>
            <p:cNvSpPr txBox="1">
              <a:spLocks noChangeArrowheads="1"/>
            </p:cNvSpPr>
            <p:nvPr/>
          </p:nvSpPr>
          <p:spPr bwMode="auto">
            <a:xfrm>
              <a:off x="6679116" y="5446274"/>
              <a:ext cx="407484" cy="461665"/>
            </a:xfrm>
            <a:prstGeom prst="rect">
              <a:avLst/>
            </a:prstGeom>
            <a:noFill/>
            <a:ln w="9525">
              <a:noFill/>
              <a:miter lim="800000"/>
              <a:headEnd/>
              <a:tailEnd/>
            </a:ln>
          </p:spPr>
          <p:txBody>
            <a:bodyPr wrap="none">
              <a:spAutoFit/>
            </a:bodyPr>
            <a:lstStyle/>
            <a:p>
              <a:r>
                <a:rPr lang="en-US" sz="2400" b="1">
                  <a:solidFill>
                    <a:schemeClr val="bg1"/>
                  </a:solidFill>
                </a:rPr>
                <a:t>D</a:t>
              </a:r>
              <a:endParaRPr lang="en-US" b="1">
                <a:solidFill>
                  <a:schemeClr val="bg1"/>
                </a:solidFill>
              </a:endParaRPr>
            </a:p>
          </p:txBody>
        </p:sp>
      </p:grpSp>
      <p:pic>
        <p:nvPicPr>
          <p:cNvPr id="15" name="Picture 14" descr="early PAL.jpg"/>
          <p:cNvPicPr>
            <a:picLocks noChangeAspect="1"/>
          </p:cNvPicPr>
          <p:nvPr/>
        </p:nvPicPr>
        <p:blipFill>
          <a:blip r:embed="rId3" cstate="print"/>
          <a:stretch>
            <a:fillRect/>
          </a:stretch>
        </p:blipFill>
        <p:spPr>
          <a:xfrm>
            <a:off x="304800" y="1981200"/>
            <a:ext cx="3949700" cy="32415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ight Arrow 15"/>
          <p:cNvSpPr/>
          <p:nvPr/>
        </p:nvSpPr>
        <p:spPr>
          <a:xfrm>
            <a:off x="4419600" y="3276600"/>
            <a:ext cx="685800" cy="609600"/>
          </a:xfrm>
          <a:prstGeom prst="rightArrow">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52600" y="5334000"/>
            <a:ext cx="755335" cy="400110"/>
          </a:xfrm>
          <a:prstGeom prst="rect">
            <a:avLst/>
          </a:prstGeom>
          <a:noFill/>
        </p:spPr>
        <p:txBody>
          <a:bodyPr wrap="none" rtlCol="0">
            <a:spAutoFit/>
          </a:bodyPr>
          <a:lstStyle/>
          <a:p>
            <a:r>
              <a:rPr lang="en-US" sz="2000" b="1" dirty="0">
                <a:solidFill>
                  <a:srgbClr val="018EB1"/>
                </a:solidFill>
              </a:rPr>
              <a:t>1959</a:t>
            </a:r>
            <a:endParaRPr lang="en-US" b="1" dirty="0">
              <a:solidFill>
                <a:srgbClr val="018EB1"/>
              </a:solidFill>
            </a:endParaRPr>
          </a:p>
        </p:txBody>
      </p:sp>
      <p:sp>
        <p:nvSpPr>
          <p:cNvPr id="18" name="TextBox 17"/>
          <p:cNvSpPr txBox="1"/>
          <p:nvPr/>
        </p:nvSpPr>
        <p:spPr>
          <a:xfrm>
            <a:off x="6712265" y="5257800"/>
            <a:ext cx="755335" cy="400110"/>
          </a:xfrm>
          <a:prstGeom prst="rect">
            <a:avLst/>
          </a:prstGeom>
          <a:noFill/>
        </p:spPr>
        <p:txBody>
          <a:bodyPr wrap="none" rtlCol="0">
            <a:spAutoFit/>
          </a:bodyPr>
          <a:lstStyle/>
          <a:p>
            <a:r>
              <a:rPr lang="en-US" sz="2000" b="1" dirty="0">
                <a:solidFill>
                  <a:srgbClr val="018EB1"/>
                </a:solidFill>
              </a:rPr>
              <a:t>2018</a:t>
            </a:r>
            <a:endParaRPr lang="en-US" b="1" dirty="0">
              <a:solidFill>
                <a:srgbClr val="018EB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10" presetClass="entr" presetSubtype="0" fill="hold"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 face.jpg"/>
          <p:cNvPicPr>
            <a:picLocks noChangeAspect="1"/>
          </p:cNvPicPr>
          <p:nvPr/>
        </p:nvPicPr>
        <p:blipFill>
          <a:blip r:embed="rId2" cstate="print"/>
          <a:srcRect/>
          <a:stretch>
            <a:fillRect/>
          </a:stretch>
        </p:blipFill>
        <p:spPr bwMode="auto">
          <a:xfrm>
            <a:off x="457200" y="1984375"/>
            <a:ext cx="3965575" cy="3997325"/>
          </a:xfrm>
          <a:prstGeom prst="rect">
            <a:avLst/>
          </a:prstGeom>
          <a:noFill/>
          <a:ln w="9525">
            <a:noFill/>
            <a:miter lim="800000"/>
            <a:headEnd/>
            <a:tailEnd/>
          </a:ln>
        </p:spPr>
      </p:pic>
      <p:pic>
        <p:nvPicPr>
          <p:cNvPr id="5" name="Picture 4" descr="head profile.jpg"/>
          <p:cNvPicPr>
            <a:picLocks noChangeAspect="1"/>
          </p:cNvPicPr>
          <p:nvPr/>
        </p:nvPicPr>
        <p:blipFill>
          <a:blip r:embed="rId3" cstate="print"/>
          <a:srcRect/>
          <a:stretch>
            <a:fillRect/>
          </a:stretch>
        </p:blipFill>
        <p:spPr bwMode="auto">
          <a:xfrm>
            <a:off x="4651375" y="1981200"/>
            <a:ext cx="3963988" cy="3997325"/>
          </a:xfrm>
          <a:prstGeom prst="rect">
            <a:avLst/>
          </a:prstGeom>
          <a:noFill/>
          <a:ln w="9525">
            <a:noFill/>
            <a:miter lim="800000"/>
            <a:headEnd/>
            <a:tailEnd/>
          </a:ln>
        </p:spPr>
      </p:pic>
      <p:sp>
        <p:nvSpPr>
          <p:cNvPr id="7" name="Oval 6"/>
          <p:cNvSpPr>
            <a:spLocks noChangeArrowheads="1"/>
          </p:cNvSpPr>
          <p:nvPr/>
        </p:nvSpPr>
        <p:spPr bwMode="auto">
          <a:xfrm rot="600000">
            <a:off x="2233613" y="3746500"/>
            <a:ext cx="85725" cy="346075"/>
          </a:xfrm>
          <a:prstGeom prst="ellipse">
            <a:avLst/>
          </a:prstGeom>
          <a:solidFill>
            <a:srgbClr val="FF0000"/>
          </a:solidFill>
          <a:ln w="9525" algn="ctr">
            <a:solidFill>
              <a:schemeClr val="tx1"/>
            </a:solidFill>
            <a:round/>
            <a:headEnd/>
            <a:tailEnd/>
          </a:ln>
        </p:spPr>
        <p:txBody>
          <a:bodyPr/>
          <a:lstStyle/>
          <a:p>
            <a:pPr algn="ctr"/>
            <a:endParaRPr lang="en-US" sz="3200"/>
          </a:p>
        </p:txBody>
      </p:sp>
      <p:sp>
        <p:nvSpPr>
          <p:cNvPr id="8" name="Oval 7"/>
          <p:cNvSpPr>
            <a:spLocks noChangeArrowheads="1"/>
          </p:cNvSpPr>
          <p:nvPr/>
        </p:nvSpPr>
        <p:spPr bwMode="auto">
          <a:xfrm rot="20940000" flipH="1">
            <a:off x="2549525" y="3738563"/>
            <a:ext cx="76200" cy="346075"/>
          </a:xfrm>
          <a:prstGeom prst="ellipse">
            <a:avLst/>
          </a:prstGeom>
          <a:solidFill>
            <a:srgbClr val="FF0000"/>
          </a:solidFill>
          <a:ln w="9525" algn="ctr">
            <a:solidFill>
              <a:schemeClr val="tx1"/>
            </a:solidFill>
            <a:round/>
            <a:headEnd/>
            <a:tailEnd/>
          </a:ln>
        </p:spPr>
        <p:txBody>
          <a:bodyPr/>
          <a:lstStyle/>
          <a:p>
            <a:pPr algn="ctr"/>
            <a:endParaRPr lang="en-US" sz="3200"/>
          </a:p>
        </p:txBody>
      </p:sp>
      <p:grpSp>
        <p:nvGrpSpPr>
          <p:cNvPr id="2" name="Group 17"/>
          <p:cNvGrpSpPr>
            <a:grpSpLocks/>
          </p:cNvGrpSpPr>
          <p:nvPr/>
        </p:nvGrpSpPr>
        <p:grpSpPr bwMode="auto">
          <a:xfrm>
            <a:off x="6096000" y="3375025"/>
            <a:ext cx="2209800" cy="968375"/>
            <a:chOff x="6096000" y="3374572"/>
            <a:chExt cx="2209800" cy="968828"/>
          </a:xfrm>
        </p:grpSpPr>
        <p:cxnSp>
          <p:nvCxnSpPr>
            <p:cNvPr id="43021" name="Straight Connector 14"/>
            <p:cNvCxnSpPr>
              <a:cxnSpLocks noChangeShapeType="1"/>
            </p:cNvCxnSpPr>
            <p:nvPr/>
          </p:nvCxnSpPr>
          <p:spPr bwMode="auto">
            <a:xfrm flipV="1">
              <a:off x="6564086" y="3581400"/>
              <a:ext cx="1741714" cy="97971"/>
            </a:xfrm>
            <a:prstGeom prst="line">
              <a:avLst/>
            </a:prstGeom>
            <a:noFill/>
            <a:ln w="57150" algn="ctr">
              <a:solidFill>
                <a:schemeClr val="tx1"/>
              </a:solidFill>
              <a:round/>
              <a:headEnd/>
              <a:tailEnd/>
            </a:ln>
          </p:spPr>
        </p:cxnSp>
        <p:cxnSp>
          <p:nvCxnSpPr>
            <p:cNvPr id="43022" name="Straight Connector 18"/>
            <p:cNvCxnSpPr>
              <a:cxnSpLocks noChangeShapeType="1"/>
            </p:cNvCxnSpPr>
            <p:nvPr/>
          </p:nvCxnSpPr>
          <p:spPr bwMode="auto">
            <a:xfrm flipH="1">
              <a:off x="6096000" y="4191000"/>
              <a:ext cx="76200" cy="152400"/>
            </a:xfrm>
            <a:prstGeom prst="line">
              <a:avLst/>
            </a:prstGeom>
            <a:noFill/>
            <a:ln w="57150" algn="ctr">
              <a:solidFill>
                <a:schemeClr val="tx1"/>
              </a:solidFill>
              <a:round/>
              <a:headEnd/>
              <a:tailEnd type="oval" w="med" len="med"/>
            </a:ln>
          </p:spPr>
        </p:cxnSp>
        <p:cxnSp>
          <p:nvCxnSpPr>
            <p:cNvPr id="43023" name="Straight Connector 21"/>
            <p:cNvCxnSpPr>
              <a:cxnSpLocks noChangeShapeType="1"/>
            </p:cNvCxnSpPr>
            <p:nvPr/>
          </p:nvCxnSpPr>
          <p:spPr bwMode="auto">
            <a:xfrm flipH="1">
              <a:off x="8229600" y="3374572"/>
              <a:ext cx="76200" cy="914400"/>
            </a:xfrm>
            <a:prstGeom prst="line">
              <a:avLst/>
            </a:prstGeom>
            <a:noFill/>
            <a:ln w="57150" algn="ctr">
              <a:solidFill>
                <a:schemeClr val="tx1"/>
              </a:solidFill>
              <a:round/>
              <a:headEnd/>
              <a:tailEnd/>
            </a:ln>
          </p:spPr>
        </p:cxnSp>
      </p:grpSp>
      <p:pic>
        <p:nvPicPr>
          <p:cNvPr id="6" name="Picture 5" descr="aviator_large.png"/>
          <p:cNvPicPr>
            <a:picLocks noChangeAspect="1"/>
          </p:cNvPicPr>
          <p:nvPr/>
        </p:nvPicPr>
        <p:blipFill>
          <a:blip r:embed="rId4" cstate="print"/>
          <a:srcRect/>
          <a:stretch>
            <a:fillRect/>
          </a:stretch>
        </p:blipFill>
        <p:spPr bwMode="auto">
          <a:xfrm>
            <a:off x="855663" y="3048000"/>
            <a:ext cx="3044825" cy="1677988"/>
          </a:xfrm>
          <a:prstGeom prst="rect">
            <a:avLst/>
          </a:prstGeom>
          <a:noFill/>
          <a:ln w="9525">
            <a:noFill/>
            <a:miter lim="800000"/>
            <a:headEnd/>
            <a:tailEnd/>
          </a:ln>
        </p:spPr>
      </p:pic>
      <p:sp>
        <p:nvSpPr>
          <p:cNvPr id="24" name="Oval 23"/>
          <p:cNvSpPr>
            <a:spLocks noChangeArrowheads="1"/>
          </p:cNvSpPr>
          <p:nvPr/>
        </p:nvSpPr>
        <p:spPr bwMode="auto">
          <a:xfrm rot="-600000">
            <a:off x="8135938" y="3862388"/>
            <a:ext cx="134937" cy="347662"/>
          </a:xfrm>
          <a:prstGeom prst="ellipse">
            <a:avLst/>
          </a:prstGeom>
          <a:solidFill>
            <a:srgbClr val="FF0000"/>
          </a:solidFill>
          <a:ln w="9525" algn="ctr">
            <a:solidFill>
              <a:schemeClr val="tx1"/>
            </a:solidFill>
            <a:round/>
            <a:headEnd/>
            <a:tailEnd/>
          </a:ln>
        </p:spPr>
        <p:txBody>
          <a:bodyPr/>
          <a:lstStyle/>
          <a:p>
            <a:pPr algn="ctr"/>
            <a:endParaRPr lang="en-US" sz="3200"/>
          </a:p>
        </p:txBody>
      </p:sp>
      <p:sp>
        <p:nvSpPr>
          <p:cNvPr id="25" name="Arc 24"/>
          <p:cNvSpPr/>
          <p:nvPr/>
        </p:nvSpPr>
        <p:spPr bwMode="auto">
          <a:xfrm rot="17353770">
            <a:off x="5889625" y="3940175"/>
            <a:ext cx="1181100" cy="609600"/>
          </a:xfrm>
          <a:prstGeom prst="arc">
            <a:avLst>
              <a:gd name="adj1" fmla="val 16200000"/>
              <a:gd name="adj2" fmla="val 21219795"/>
            </a:avLst>
          </a:prstGeom>
          <a:noFill/>
          <a:ln w="50800" cap="flat" cmpd="sng" algn="ctr">
            <a:solidFill>
              <a:srgbClr val="C00000"/>
            </a:solidFill>
            <a:prstDash val="sysDash"/>
            <a:round/>
            <a:headEnd type="none" w="med" len="med"/>
            <a:tailEnd type="none" w="med" len="med"/>
          </a:ln>
          <a:effectLst/>
        </p:spPr>
        <p:txBody>
          <a:bodyPr anchor="ctr"/>
          <a:lstStyle/>
          <a:p>
            <a:pPr algn="ctr">
              <a:defRPr/>
            </a:pPr>
            <a:endParaRPr lang="en-US">
              <a:cs typeface="+mn-cs"/>
            </a:endParaRPr>
          </a:p>
        </p:txBody>
      </p:sp>
      <p:sp>
        <p:nvSpPr>
          <p:cNvPr id="13" name="Rectangle 4"/>
          <p:cNvSpPr txBox="1">
            <a:spLocks noChangeArrowheads="1"/>
          </p:cNvSpPr>
          <p:nvPr/>
        </p:nvSpPr>
        <p:spPr bwMode="auto">
          <a:xfrm>
            <a:off x="457200" y="1447800"/>
            <a:ext cx="8458200" cy="533400"/>
          </a:xfrm>
          <a:prstGeom prst="rect">
            <a:avLst/>
          </a:prstGeom>
          <a:noFill/>
          <a:ln w="9525">
            <a:noFill/>
            <a:miter lim="800000"/>
            <a:headEnd/>
            <a:tailEnd/>
          </a:ln>
        </p:spPr>
        <p:txBody>
          <a:bodyPr/>
          <a:lstStyle/>
          <a:p>
            <a:pPr>
              <a:spcBef>
                <a:spcPct val="10000"/>
              </a:spcBef>
              <a:buSzPct val="60000"/>
              <a:defRPr/>
            </a:pPr>
            <a:r>
              <a:rPr lang="en-US" sz="2400" kern="0" dirty="0">
                <a:solidFill>
                  <a:srgbClr val="018EB1"/>
                </a:solidFill>
                <a:latin typeface="+mn-lt"/>
                <a:cs typeface="+mn-cs"/>
              </a:rPr>
              <a:t>Adjust the frame prior to taking measurements.</a:t>
            </a:r>
          </a:p>
        </p:txBody>
      </p:sp>
      <p:sp>
        <p:nvSpPr>
          <p:cNvPr id="14" name="Rectangle 4"/>
          <p:cNvSpPr txBox="1">
            <a:spLocks noChangeArrowheads="1"/>
          </p:cNvSpPr>
          <p:nvPr/>
        </p:nvSpPr>
        <p:spPr bwMode="auto">
          <a:xfrm>
            <a:off x="457200" y="6019800"/>
            <a:ext cx="8458200" cy="838200"/>
          </a:xfrm>
          <a:prstGeom prst="rect">
            <a:avLst/>
          </a:prstGeom>
          <a:noFill/>
          <a:ln w="9525">
            <a:noFill/>
            <a:miter lim="800000"/>
            <a:headEnd/>
            <a:tailEnd/>
          </a:ln>
        </p:spPr>
        <p:txBody>
          <a:bodyPr/>
          <a:lstStyle/>
          <a:p>
            <a:pPr>
              <a:spcBef>
                <a:spcPct val="10000"/>
              </a:spcBef>
              <a:buSzPct val="60000"/>
              <a:defRPr/>
            </a:pPr>
            <a:r>
              <a:rPr lang="en-US" sz="2400" kern="0" dirty="0">
                <a:solidFill>
                  <a:schemeClr val="tx1">
                    <a:lumMod val="85000"/>
                    <a:lumOff val="15000"/>
                  </a:schemeClr>
                </a:solidFill>
                <a:latin typeface="+mn-lt"/>
                <a:cs typeface="+mn-cs"/>
              </a:rPr>
              <a:t>The frame should sit evenly- with contact points at the nose pads and tops of ears. </a:t>
            </a:r>
          </a:p>
        </p:txBody>
      </p:sp>
      <p:sp>
        <p:nvSpPr>
          <p:cNvPr id="43020" name="Title 15"/>
          <p:cNvSpPr>
            <a:spLocks noGrp="1"/>
          </p:cNvSpPr>
          <p:nvPr>
            <p:ph type="title"/>
          </p:nvPr>
        </p:nvSpPr>
        <p:spPr/>
        <p:txBody>
          <a:bodyPr/>
          <a:lstStyle/>
          <a:p>
            <a:r>
              <a:rPr lang="en-US"/>
              <a:t>Pre-Adjust Frame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par>
                                <p:cTn id="20" presetID="10" presetClass="entr" presetSubtype="0" fill="hold"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nodeType="withEffect">
                                  <p:stCondLst>
                                    <p:cond delay="1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par>
                                <p:cTn id="26" presetID="10" presetClass="entr" presetSubtype="0" fill="hold" nodeType="withEffect">
                                  <p:stCondLst>
                                    <p:cond delay="200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par>
                                <p:cTn id="35" presetID="1" presetClass="emph" presetSubtype="2" repeatCount="indefinite" accel="50000" decel="50000" autoRev="1" fill="hold" nodeType="withEffect">
                                  <p:stCondLst>
                                    <p:cond delay="2000"/>
                                  </p:stCondLst>
                                  <p:childTnLst>
                                    <p:animClr clrSpc="rgb" dir="cw">
                                      <p:cBhvr>
                                        <p:cTn id="36" dur="1000" fill="hold"/>
                                        <p:tgtEl>
                                          <p:spTgt spid="7"/>
                                        </p:tgtEl>
                                        <p:attrNameLst>
                                          <p:attrName>fillcolor</p:attrName>
                                        </p:attrNameLst>
                                      </p:cBhvr>
                                      <p:to>
                                        <a:srgbClr val="FFFF00"/>
                                      </p:to>
                                    </p:animClr>
                                    <p:set>
                                      <p:cBhvr>
                                        <p:cTn id="37" dur="1000" fill="hold"/>
                                        <p:tgtEl>
                                          <p:spTgt spid="7"/>
                                        </p:tgtEl>
                                        <p:attrNameLst>
                                          <p:attrName>fill.type</p:attrName>
                                        </p:attrNameLst>
                                      </p:cBhvr>
                                      <p:to>
                                        <p:strVal val="solid"/>
                                      </p:to>
                                    </p:set>
                                    <p:set>
                                      <p:cBhvr>
                                        <p:cTn id="38" dur="1000" fill="hold"/>
                                        <p:tgtEl>
                                          <p:spTgt spid="7"/>
                                        </p:tgtEl>
                                        <p:attrNameLst>
                                          <p:attrName>fill.on</p:attrName>
                                        </p:attrNameLst>
                                      </p:cBhvr>
                                      <p:to>
                                        <p:strVal val="true"/>
                                      </p:to>
                                    </p:set>
                                  </p:childTnLst>
                                </p:cTn>
                              </p:par>
                              <p:par>
                                <p:cTn id="39" presetID="1" presetClass="emph" presetSubtype="2" repeatCount="indefinite" accel="50000" decel="50000" autoRev="1" fill="hold" nodeType="withEffect">
                                  <p:stCondLst>
                                    <p:cond delay="2000"/>
                                  </p:stCondLst>
                                  <p:childTnLst>
                                    <p:animClr clrSpc="rgb" dir="cw">
                                      <p:cBhvr>
                                        <p:cTn id="40" dur="1000" fill="hold"/>
                                        <p:tgtEl>
                                          <p:spTgt spid="8"/>
                                        </p:tgtEl>
                                        <p:attrNameLst>
                                          <p:attrName>fillcolor</p:attrName>
                                        </p:attrNameLst>
                                      </p:cBhvr>
                                      <p:to>
                                        <a:srgbClr val="FFFF00"/>
                                      </p:to>
                                    </p:animClr>
                                    <p:set>
                                      <p:cBhvr>
                                        <p:cTn id="41" dur="1000" fill="hold"/>
                                        <p:tgtEl>
                                          <p:spTgt spid="8"/>
                                        </p:tgtEl>
                                        <p:attrNameLst>
                                          <p:attrName>fill.type</p:attrName>
                                        </p:attrNameLst>
                                      </p:cBhvr>
                                      <p:to>
                                        <p:strVal val="solid"/>
                                      </p:to>
                                    </p:set>
                                    <p:set>
                                      <p:cBhvr>
                                        <p:cTn id="42" dur="1000" fill="hold"/>
                                        <p:tgtEl>
                                          <p:spTgt spid="8"/>
                                        </p:tgtEl>
                                        <p:attrNameLst>
                                          <p:attrName>fill.on</p:attrName>
                                        </p:attrNameLst>
                                      </p:cBhvr>
                                      <p:to>
                                        <p:strVal val="true"/>
                                      </p:to>
                                    </p:set>
                                  </p:childTnLst>
                                </p:cTn>
                              </p:par>
                              <p:par>
                                <p:cTn id="43" presetID="1" presetClass="emph" presetSubtype="2" repeatCount="indefinite" accel="50000" decel="50000" autoRev="1" fill="hold" nodeType="withEffect">
                                  <p:stCondLst>
                                    <p:cond delay="2500"/>
                                  </p:stCondLst>
                                  <p:childTnLst>
                                    <p:animClr clrSpc="rgb" dir="cw">
                                      <p:cBhvr>
                                        <p:cTn id="44" dur="1000" fill="hold"/>
                                        <p:tgtEl>
                                          <p:spTgt spid="24"/>
                                        </p:tgtEl>
                                        <p:attrNameLst>
                                          <p:attrName>fillcolor</p:attrName>
                                        </p:attrNameLst>
                                      </p:cBhvr>
                                      <p:to>
                                        <a:srgbClr val="FFFF00"/>
                                      </p:to>
                                    </p:animClr>
                                    <p:set>
                                      <p:cBhvr>
                                        <p:cTn id="45" dur="1000" fill="hold"/>
                                        <p:tgtEl>
                                          <p:spTgt spid="24"/>
                                        </p:tgtEl>
                                        <p:attrNameLst>
                                          <p:attrName>fill.type</p:attrName>
                                        </p:attrNameLst>
                                      </p:cBhvr>
                                      <p:to>
                                        <p:strVal val="solid"/>
                                      </p:to>
                                    </p:set>
                                    <p:set>
                                      <p:cBhvr>
                                        <p:cTn id="46" dur="1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P spid="13" grpId="0" build="p"/>
      <p:bldP spid="1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t panto.jpg"/>
          <p:cNvPicPr>
            <a:picLocks noChangeAspect="1"/>
          </p:cNvPicPr>
          <p:nvPr/>
        </p:nvPicPr>
        <p:blipFill>
          <a:blip r:embed="rId2" cstate="print"/>
          <a:srcRect/>
          <a:stretch>
            <a:fillRect/>
          </a:stretch>
        </p:blipFill>
        <p:spPr bwMode="auto">
          <a:xfrm>
            <a:off x="3200400" y="1981200"/>
            <a:ext cx="2819400" cy="3505200"/>
          </a:xfrm>
          <a:prstGeom prst="rect">
            <a:avLst/>
          </a:prstGeom>
          <a:noFill/>
          <a:ln w="9525">
            <a:noFill/>
            <a:miter lim="800000"/>
            <a:headEnd/>
            <a:tailEnd/>
          </a:ln>
        </p:spPr>
      </p:pic>
      <p:pic>
        <p:nvPicPr>
          <p:cNvPr id="5" name="Picture 4" descr="fit vertex.jpg"/>
          <p:cNvPicPr>
            <a:picLocks noChangeAspect="1"/>
          </p:cNvPicPr>
          <p:nvPr/>
        </p:nvPicPr>
        <p:blipFill>
          <a:blip r:embed="rId3" cstate="print"/>
          <a:srcRect t="818"/>
          <a:stretch>
            <a:fillRect/>
          </a:stretch>
        </p:blipFill>
        <p:spPr bwMode="auto">
          <a:xfrm>
            <a:off x="381000" y="1992313"/>
            <a:ext cx="2819400" cy="3476625"/>
          </a:xfrm>
          <a:prstGeom prst="rect">
            <a:avLst/>
          </a:prstGeom>
          <a:noFill/>
          <a:ln w="9525">
            <a:noFill/>
            <a:miter lim="800000"/>
            <a:headEnd/>
            <a:tailEnd/>
          </a:ln>
        </p:spPr>
      </p:pic>
      <p:pic>
        <p:nvPicPr>
          <p:cNvPr id="6" name="Picture 5" descr="fit wrap.jpg"/>
          <p:cNvPicPr>
            <a:picLocks noChangeAspect="1"/>
          </p:cNvPicPr>
          <p:nvPr/>
        </p:nvPicPr>
        <p:blipFill>
          <a:blip r:embed="rId4" cstate="print"/>
          <a:srcRect t="560"/>
          <a:stretch>
            <a:fillRect/>
          </a:stretch>
        </p:blipFill>
        <p:spPr bwMode="auto">
          <a:xfrm>
            <a:off x="6019800" y="1982788"/>
            <a:ext cx="2819400" cy="3486150"/>
          </a:xfrm>
          <a:prstGeom prst="rect">
            <a:avLst/>
          </a:prstGeom>
          <a:noFill/>
          <a:ln w="9525">
            <a:noFill/>
            <a:miter lim="800000"/>
            <a:headEnd/>
            <a:tailEnd/>
          </a:ln>
        </p:spPr>
      </p:pic>
      <p:sp>
        <p:nvSpPr>
          <p:cNvPr id="7" name="Rectangle 4"/>
          <p:cNvSpPr txBox="1">
            <a:spLocks noChangeArrowheads="1"/>
          </p:cNvSpPr>
          <p:nvPr/>
        </p:nvSpPr>
        <p:spPr bwMode="auto">
          <a:xfrm>
            <a:off x="457200" y="1447800"/>
            <a:ext cx="8458200" cy="533400"/>
          </a:xfrm>
          <a:prstGeom prst="rect">
            <a:avLst/>
          </a:prstGeom>
          <a:noFill/>
          <a:ln w="9525">
            <a:noFill/>
            <a:miter lim="800000"/>
            <a:headEnd/>
            <a:tailEnd/>
          </a:ln>
        </p:spPr>
        <p:txBody>
          <a:bodyPr/>
          <a:lstStyle/>
          <a:p>
            <a:pPr>
              <a:spcBef>
                <a:spcPct val="10000"/>
              </a:spcBef>
              <a:buSzPct val="60000"/>
              <a:defRPr/>
            </a:pPr>
            <a:r>
              <a:rPr lang="en-US" sz="2400" kern="0" dirty="0">
                <a:solidFill>
                  <a:srgbClr val="018EB1"/>
                </a:solidFill>
                <a:latin typeface="+mn-lt"/>
                <a:cs typeface="+mn-cs"/>
              </a:rPr>
              <a:t>Ensure optimal positioning of lenses…</a:t>
            </a:r>
          </a:p>
        </p:txBody>
      </p:sp>
      <p:sp>
        <p:nvSpPr>
          <p:cNvPr id="8" name="Rectangle 4"/>
          <p:cNvSpPr txBox="1">
            <a:spLocks noChangeArrowheads="1"/>
          </p:cNvSpPr>
          <p:nvPr/>
        </p:nvSpPr>
        <p:spPr bwMode="auto">
          <a:xfrm>
            <a:off x="381000" y="5486400"/>
            <a:ext cx="2743200" cy="990600"/>
          </a:xfrm>
          <a:prstGeom prst="rect">
            <a:avLst/>
          </a:prstGeom>
          <a:noFill/>
          <a:ln w="9525">
            <a:noFill/>
            <a:miter lim="800000"/>
            <a:headEnd/>
            <a:tailEnd/>
          </a:ln>
        </p:spPr>
        <p:txBody>
          <a:bodyPr/>
          <a:lstStyle/>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Optimal = 10-14mm</a:t>
            </a:r>
          </a:p>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Average = </a:t>
            </a:r>
            <a:r>
              <a:rPr lang="en-US" b="1" kern="0" dirty="0">
                <a:solidFill>
                  <a:srgbClr val="0070C0"/>
                </a:solidFill>
                <a:latin typeface="+mn-lt"/>
                <a:cs typeface="+mn-cs"/>
              </a:rPr>
              <a:t>12mm</a:t>
            </a:r>
          </a:p>
          <a:p>
            <a:pPr>
              <a:spcBef>
                <a:spcPct val="10000"/>
              </a:spcBef>
              <a:buClr>
                <a:srgbClr val="0070C0"/>
              </a:buClr>
              <a:buSzPct val="100000"/>
              <a:buFont typeface="Wingdings" pitchFamily="2" charset="2"/>
              <a:buChar char="ü"/>
              <a:defRPr/>
            </a:pPr>
            <a:r>
              <a:rPr lang="en-US" kern="0" dirty="0">
                <a:solidFill>
                  <a:srgbClr val="008000"/>
                </a:solidFill>
                <a:latin typeface="+mn-lt"/>
                <a:cs typeface="+mn-cs"/>
              </a:rPr>
              <a:t>Small vertex is ideal</a:t>
            </a:r>
          </a:p>
        </p:txBody>
      </p:sp>
      <p:sp>
        <p:nvSpPr>
          <p:cNvPr id="9" name="Rectangle 4"/>
          <p:cNvSpPr txBox="1">
            <a:spLocks noChangeArrowheads="1"/>
          </p:cNvSpPr>
          <p:nvPr/>
        </p:nvSpPr>
        <p:spPr bwMode="auto">
          <a:xfrm>
            <a:off x="3249613" y="5486400"/>
            <a:ext cx="2693987" cy="990600"/>
          </a:xfrm>
          <a:prstGeom prst="rect">
            <a:avLst/>
          </a:prstGeom>
          <a:noFill/>
          <a:ln w="9525">
            <a:noFill/>
            <a:miter lim="800000"/>
            <a:headEnd/>
            <a:tailEnd/>
          </a:ln>
        </p:spPr>
        <p:txBody>
          <a:bodyPr/>
          <a:lstStyle/>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Optimal = 8°-12°</a:t>
            </a:r>
          </a:p>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Average = </a:t>
            </a:r>
            <a:r>
              <a:rPr lang="en-US" b="1" kern="0" dirty="0">
                <a:solidFill>
                  <a:srgbClr val="0070C0"/>
                </a:solidFill>
                <a:latin typeface="+mn-lt"/>
                <a:cs typeface="+mn-cs"/>
              </a:rPr>
              <a:t>8</a:t>
            </a:r>
            <a:r>
              <a:rPr lang="en-US" b="1" kern="0" dirty="0">
                <a:solidFill>
                  <a:srgbClr val="0070C0"/>
                </a:solidFill>
                <a:cs typeface="+mn-cs"/>
              </a:rPr>
              <a:t>°</a:t>
            </a:r>
            <a:endParaRPr lang="en-US" b="1" kern="0" dirty="0">
              <a:solidFill>
                <a:srgbClr val="0070C0"/>
              </a:solidFill>
              <a:latin typeface="+mn-lt"/>
              <a:cs typeface="+mn-cs"/>
            </a:endParaRPr>
          </a:p>
          <a:p>
            <a:pPr>
              <a:spcBef>
                <a:spcPct val="10000"/>
              </a:spcBef>
              <a:buClr>
                <a:srgbClr val="0070C0"/>
              </a:buClr>
              <a:buSzPct val="100000"/>
              <a:buFont typeface="Wingdings" pitchFamily="2" charset="2"/>
              <a:buChar char="ü"/>
              <a:defRPr/>
            </a:pPr>
            <a:r>
              <a:rPr lang="en-US" kern="0" dirty="0">
                <a:solidFill>
                  <a:srgbClr val="FF0000"/>
                </a:solidFill>
                <a:latin typeface="+mn-lt"/>
                <a:cs typeface="+mn-cs"/>
              </a:rPr>
              <a:t>Avoid negative </a:t>
            </a:r>
            <a:r>
              <a:rPr lang="en-US" kern="0" dirty="0" err="1">
                <a:solidFill>
                  <a:srgbClr val="FF0000"/>
                </a:solidFill>
                <a:latin typeface="+mn-lt"/>
                <a:cs typeface="+mn-cs"/>
              </a:rPr>
              <a:t>panto</a:t>
            </a:r>
            <a:endParaRPr lang="en-US" kern="0" dirty="0">
              <a:solidFill>
                <a:srgbClr val="FF0000"/>
              </a:solidFill>
              <a:latin typeface="+mn-lt"/>
              <a:cs typeface="+mn-cs"/>
            </a:endParaRPr>
          </a:p>
        </p:txBody>
      </p:sp>
      <p:sp>
        <p:nvSpPr>
          <p:cNvPr id="10" name="Rectangle 4"/>
          <p:cNvSpPr txBox="1">
            <a:spLocks noChangeArrowheads="1"/>
          </p:cNvSpPr>
          <p:nvPr/>
        </p:nvSpPr>
        <p:spPr bwMode="auto">
          <a:xfrm>
            <a:off x="6037263" y="5486400"/>
            <a:ext cx="2725737" cy="990600"/>
          </a:xfrm>
          <a:prstGeom prst="rect">
            <a:avLst/>
          </a:prstGeom>
          <a:noFill/>
          <a:ln w="9525">
            <a:noFill/>
            <a:miter lim="800000"/>
            <a:headEnd/>
            <a:tailEnd/>
          </a:ln>
        </p:spPr>
        <p:txBody>
          <a:bodyPr/>
          <a:lstStyle/>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Optimal = 4</a:t>
            </a:r>
            <a:r>
              <a:rPr lang="en-US" kern="0" dirty="0">
                <a:solidFill>
                  <a:schemeClr val="tx1">
                    <a:lumMod val="85000"/>
                    <a:lumOff val="15000"/>
                  </a:schemeClr>
                </a:solidFill>
                <a:cs typeface="+mn-cs"/>
              </a:rPr>
              <a:t>°-12°</a:t>
            </a:r>
            <a:endParaRPr lang="en-US" kern="0" dirty="0">
              <a:solidFill>
                <a:schemeClr val="tx1">
                  <a:lumMod val="85000"/>
                  <a:lumOff val="15000"/>
                </a:schemeClr>
              </a:solidFill>
              <a:latin typeface="+mn-lt"/>
              <a:cs typeface="+mn-cs"/>
            </a:endParaRPr>
          </a:p>
          <a:p>
            <a:pPr>
              <a:spcBef>
                <a:spcPct val="10000"/>
              </a:spcBef>
              <a:buClr>
                <a:srgbClr val="0070C0"/>
              </a:buClr>
              <a:buSzPct val="100000"/>
              <a:buFont typeface="Wingdings" pitchFamily="2" charset="2"/>
              <a:buChar char="ü"/>
              <a:defRPr/>
            </a:pPr>
            <a:r>
              <a:rPr lang="en-US" kern="0" dirty="0">
                <a:solidFill>
                  <a:schemeClr val="tx1">
                    <a:lumMod val="85000"/>
                    <a:lumOff val="15000"/>
                  </a:schemeClr>
                </a:solidFill>
                <a:latin typeface="+mn-lt"/>
                <a:cs typeface="+mn-cs"/>
              </a:rPr>
              <a:t>Average = </a:t>
            </a:r>
            <a:r>
              <a:rPr lang="en-US" b="1" kern="0" dirty="0">
                <a:solidFill>
                  <a:srgbClr val="0070C0"/>
                </a:solidFill>
                <a:latin typeface="+mn-lt"/>
                <a:cs typeface="+mn-cs"/>
              </a:rPr>
              <a:t>7</a:t>
            </a:r>
            <a:r>
              <a:rPr lang="en-US" b="1" kern="0" dirty="0">
                <a:solidFill>
                  <a:srgbClr val="0070C0"/>
                </a:solidFill>
                <a:cs typeface="+mn-cs"/>
              </a:rPr>
              <a:t>°</a:t>
            </a:r>
            <a:endParaRPr lang="en-US" b="1" kern="0" dirty="0">
              <a:solidFill>
                <a:srgbClr val="0070C0"/>
              </a:solidFill>
              <a:latin typeface="+mn-lt"/>
              <a:cs typeface="+mn-cs"/>
            </a:endParaRPr>
          </a:p>
          <a:p>
            <a:pPr>
              <a:spcBef>
                <a:spcPct val="10000"/>
              </a:spcBef>
              <a:buClr>
                <a:srgbClr val="0070C0"/>
              </a:buClr>
              <a:buSzPct val="100000"/>
              <a:buFont typeface="Wingdings" pitchFamily="2" charset="2"/>
              <a:buChar char="ü"/>
              <a:defRPr/>
            </a:pPr>
            <a:r>
              <a:rPr lang="en-US" kern="0" dirty="0">
                <a:solidFill>
                  <a:srgbClr val="FF0000"/>
                </a:solidFill>
                <a:latin typeface="+mn-lt"/>
                <a:cs typeface="+mn-cs"/>
              </a:rPr>
              <a:t>Avoid negative wrap</a:t>
            </a:r>
          </a:p>
        </p:txBody>
      </p:sp>
      <p:sp>
        <p:nvSpPr>
          <p:cNvPr id="44041" name="Title 10"/>
          <p:cNvSpPr>
            <a:spLocks noGrp="1"/>
          </p:cNvSpPr>
          <p:nvPr>
            <p:ph type="title"/>
          </p:nvPr>
        </p:nvSpPr>
        <p:spPr/>
        <p:txBody>
          <a:bodyPr/>
          <a:lstStyle/>
          <a:p>
            <a:r>
              <a:rPr lang="en-US"/>
              <a:t>Pre-Adjust Frame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par>
                                <p:cTn id="20" presetID="10" presetClass="entr" presetSubtype="0" fill="hold" nodeType="withEffect">
                                  <p:stCondLst>
                                    <p:cond delay="2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par>
                                <p:cTn id="29" presetID="10" presetClass="entr" presetSubtype="0" fill="hold" grpId="0" nodeType="withEffect">
                                  <p:stCondLst>
                                    <p:cond delay="400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par>
                                <p:cTn id="32" presetID="10" presetClass="entr" presetSubtype="0" fill="hold" nodeType="withEffect">
                                  <p:stCondLst>
                                    <p:cond delay="45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500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par>
                                <p:cTn id="38" presetID="10" presetClass="entr" presetSubtype="0" fill="hold" grpId="0" nodeType="withEffect">
                                  <p:stCondLst>
                                    <p:cond delay="550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fade">
                                      <p:cBhvr>
                                        <p:cTn id="40" dur="500"/>
                                        <p:tgtEl>
                                          <p:spTgt spid="10">
                                            <p:txEl>
                                              <p:pRg st="1" end="1"/>
                                            </p:txEl>
                                          </p:spTgt>
                                        </p:tgtEl>
                                      </p:cBhvr>
                                    </p:animEffect>
                                  </p:childTnLst>
                                </p:cTn>
                              </p:par>
                              <p:par>
                                <p:cTn id="41" presetID="10" presetClass="entr" presetSubtype="0" fill="hold" grpId="0" nodeType="withEffect">
                                  <p:stCondLst>
                                    <p:cond delay="600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8"/>
          <p:cNvSpPr txBox="1">
            <a:spLocks noChangeArrowheads="1"/>
          </p:cNvSpPr>
          <p:nvPr/>
        </p:nvSpPr>
        <p:spPr bwMode="auto">
          <a:xfrm>
            <a:off x="533400" y="1762125"/>
            <a:ext cx="7162800" cy="954088"/>
          </a:xfrm>
          <a:prstGeom prst="rect">
            <a:avLst/>
          </a:prstGeom>
          <a:noFill/>
          <a:ln w="9525">
            <a:noFill/>
            <a:miter lim="800000"/>
            <a:headEnd/>
            <a:tailEnd/>
          </a:ln>
        </p:spPr>
        <p:txBody>
          <a:bodyPr>
            <a:spAutoFit/>
          </a:bodyPr>
          <a:lstStyle/>
          <a:p>
            <a:pPr eaLnBrk="0" hangingPunct="0">
              <a:defRPr/>
            </a:pPr>
            <a:r>
              <a:rPr lang="en-US" sz="2800" dirty="0">
                <a:solidFill>
                  <a:schemeClr val="tx1">
                    <a:lumMod val="85000"/>
                    <a:lumOff val="15000"/>
                  </a:schemeClr>
                </a:solidFill>
              </a:rPr>
              <a:t>Measure fitting height from </a:t>
            </a:r>
            <a:r>
              <a:rPr lang="en-US" sz="2800" i="1" u="sng" dirty="0">
                <a:solidFill>
                  <a:schemeClr val="tx1">
                    <a:lumMod val="85000"/>
                    <a:lumOff val="15000"/>
                  </a:schemeClr>
                </a:solidFill>
              </a:rPr>
              <a:t>pupil center</a:t>
            </a:r>
            <a:r>
              <a:rPr lang="en-US" sz="2800" dirty="0">
                <a:solidFill>
                  <a:schemeClr val="tx1">
                    <a:lumMod val="85000"/>
                    <a:lumOff val="15000"/>
                  </a:schemeClr>
                </a:solidFill>
              </a:rPr>
              <a:t> to bottom of “box.”</a:t>
            </a:r>
          </a:p>
        </p:txBody>
      </p:sp>
      <p:grpSp>
        <p:nvGrpSpPr>
          <p:cNvPr id="2" name="Group 38"/>
          <p:cNvGrpSpPr>
            <a:grpSpLocks/>
          </p:cNvGrpSpPr>
          <p:nvPr/>
        </p:nvGrpSpPr>
        <p:grpSpPr bwMode="auto">
          <a:xfrm>
            <a:off x="2428875" y="3276600"/>
            <a:ext cx="3676650" cy="1385888"/>
            <a:chOff x="2428190" y="3276600"/>
            <a:chExt cx="3678020" cy="1385109"/>
          </a:xfrm>
        </p:grpSpPr>
        <p:pic>
          <p:nvPicPr>
            <p:cNvPr id="45072" name="Picture 21" descr="eyeball.png"/>
            <p:cNvPicPr>
              <a:picLocks noChangeAspect="1"/>
            </p:cNvPicPr>
            <p:nvPr/>
          </p:nvPicPr>
          <p:blipFill>
            <a:blip r:embed="rId2" cstate="print"/>
            <a:srcRect/>
            <a:stretch>
              <a:fillRect/>
            </a:stretch>
          </p:blipFill>
          <p:spPr bwMode="auto">
            <a:xfrm>
              <a:off x="2428190" y="3276600"/>
              <a:ext cx="1458010" cy="1385109"/>
            </a:xfrm>
            <a:prstGeom prst="rect">
              <a:avLst/>
            </a:prstGeom>
            <a:noFill/>
            <a:ln w="9525">
              <a:noFill/>
              <a:miter lim="800000"/>
              <a:headEnd/>
              <a:tailEnd/>
            </a:ln>
          </p:spPr>
        </p:pic>
        <p:pic>
          <p:nvPicPr>
            <p:cNvPr id="45073" name="Picture 22" descr="eyeball.png"/>
            <p:cNvPicPr>
              <a:picLocks noChangeAspect="1"/>
            </p:cNvPicPr>
            <p:nvPr/>
          </p:nvPicPr>
          <p:blipFill>
            <a:blip r:embed="rId2" cstate="print"/>
            <a:srcRect/>
            <a:stretch>
              <a:fillRect/>
            </a:stretch>
          </p:blipFill>
          <p:spPr bwMode="auto">
            <a:xfrm>
              <a:off x="4648200" y="3276600"/>
              <a:ext cx="1458010" cy="1385109"/>
            </a:xfrm>
            <a:prstGeom prst="rect">
              <a:avLst/>
            </a:prstGeom>
            <a:noFill/>
            <a:ln w="9525">
              <a:noFill/>
              <a:miter lim="800000"/>
              <a:headEnd/>
              <a:tailEnd/>
            </a:ln>
          </p:spPr>
        </p:pic>
      </p:grpSp>
      <p:pic>
        <p:nvPicPr>
          <p:cNvPr id="13" name="Picture 12" descr="aviator_large.png"/>
          <p:cNvPicPr>
            <a:picLocks noChangeAspect="1"/>
          </p:cNvPicPr>
          <p:nvPr/>
        </p:nvPicPr>
        <p:blipFill>
          <a:blip r:embed="rId3" cstate="print"/>
          <a:srcRect l="10638" t="21227" r="9573" b="22810"/>
          <a:stretch>
            <a:fillRect/>
          </a:stretch>
        </p:blipFill>
        <p:spPr bwMode="auto">
          <a:xfrm>
            <a:off x="1371600" y="2895600"/>
            <a:ext cx="5715000" cy="2209800"/>
          </a:xfrm>
          <a:prstGeom prst="rect">
            <a:avLst/>
          </a:prstGeom>
          <a:noFill/>
          <a:ln w="9525">
            <a:noFill/>
            <a:miter lim="800000"/>
            <a:headEnd/>
            <a:tailEnd/>
          </a:ln>
        </p:spPr>
      </p:pic>
      <p:sp>
        <p:nvSpPr>
          <p:cNvPr id="24" name="Text Box 8"/>
          <p:cNvSpPr txBox="1">
            <a:spLocks noChangeArrowheads="1"/>
          </p:cNvSpPr>
          <p:nvPr/>
        </p:nvSpPr>
        <p:spPr bwMode="auto">
          <a:xfrm>
            <a:off x="533400" y="5599113"/>
            <a:ext cx="8458200" cy="954087"/>
          </a:xfrm>
          <a:prstGeom prst="rect">
            <a:avLst/>
          </a:prstGeom>
          <a:noFill/>
          <a:ln w="9525">
            <a:noFill/>
            <a:miter lim="800000"/>
            <a:headEnd/>
            <a:tailEnd/>
          </a:ln>
        </p:spPr>
        <p:txBody>
          <a:bodyPr>
            <a:spAutoFit/>
          </a:bodyPr>
          <a:lstStyle/>
          <a:p>
            <a:pPr eaLnBrk="0" hangingPunct="0">
              <a:defRPr/>
            </a:pPr>
            <a:r>
              <a:rPr lang="en-US" sz="2800" dirty="0">
                <a:solidFill>
                  <a:schemeClr val="tx1">
                    <a:lumMod val="85000"/>
                    <a:lumOff val="15000"/>
                  </a:schemeClr>
                </a:solidFill>
              </a:rPr>
              <a:t>Pay attention to frame shape (meeting MFH  does not </a:t>
            </a:r>
            <a:r>
              <a:rPr lang="en-US" sz="2800" u="sng" dirty="0">
                <a:solidFill>
                  <a:schemeClr val="tx1">
                    <a:lumMod val="85000"/>
                    <a:lumOff val="15000"/>
                  </a:schemeClr>
                </a:solidFill>
              </a:rPr>
              <a:t>guarantee</a:t>
            </a:r>
            <a:r>
              <a:rPr lang="en-US" sz="2800" dirty="0">
                <a:solidFill>
                  <a:schemeClr val="tx1">
                    <a:lumMod val="85000"/>
                    <a:lumOff val="15000"/>
                  </a:schemeClr>
                </a:solidFill>
              </a:rPr>
              <a:t> reading area is available)!</a:t>
            </a:r>
          </a:p>
        </p:txBody>
      </p:sp>
      <p:cxnSp>
        <p:nvCxnSpPr>
          <p:cNvPr id="26" name="Straight Connector 25"/>
          <p:cNvCxnSpPr>
            <a:cxnSpLocks noChangeShapeType="1"/>
          </p:cNvCxnSpPr>
          <p:nvPr/>
        </p:nvCxnSpPr>
        <p:spPr bwMode="auto">
          <a:xfrm>
            <a:off x="3157538" y="3886200"/>
            <a:ext cx="0" cy="914400"/>
          </a:xfrm>
          <a:prstGeom prst="line">
            <a:avLst/>
          </a:prstGeom>
          <a:noFill/>
          <a:ln w="31750" algn="ctr">
            <a:solidFill>
              <a:srgbClr val="C00000"/>
            </a:solidFill>
            <a:prstDash val="dash"/>
            <a:round/>
            <a:headEnd type="oval" w="med" len="med"/>
            <a:tailEnd type="oval" w="med" len="med"/>
          </a:ln>
        </p:spPr>
      </p:cxnSp>
      <p:cxnSp>
        <p:nvCxnSpPr>
          <p:cNvPr id="28" name="Straight Connector 27"/>
          <p:cNvCxnSpPr>
            <a:cxnSpLocks noChangeShapeType="1"/>
          </p:cNvCxnSpPr>
          <p:nvPr/>
        </p:nvCxnSpPr>
        <p:spPr bwMode="auto">
          <a:xfrm>
            <a:off x="6062663" y="3886200"/>
            <a:ext cx="0" cy="1143000"/>
          </a:xfrm>
          <a:prstGeom prst="line">
            <a:avLst/>
          </a:prstGeom>
          <a:noFill/>
          <a:ln w="31750" algn="ctr">
            <a:solidFill>
              <a:srgbClr val="008000"/>
            </a:solidFill>
            <a:prstDash val="dash"/>
            <a:round/>
            <a:headEnd type="oval" w="med" len="med"/>
            <a:tailEnd type="oval" w="med" len="med"/>
          </a:ln>
        </p:spPr>
      </p:cxnSp>
      <p:cxnSp>
        <p:nvCxnSpPr>
          <p:cNvPr id="34" name="Straight Connector 33"/>
          <p:cNvCxnSpPr>
            <a:cxnSpLocks noChangeShapeType="1"/>
          </p:cNvCxnSpPr>
          <p:nvPr/>
        </p:nvCxnSpPr>
        <p:spPr bwMode="auto">
          <a:xfrm>
            <a:off x="1371600" y="3897313"/>
            <a:ext cx="6019800" cy="0"/>
          </a:xfrm>
          <a:prstGeom prst="line">
            <a:avLst/>
          </a:prstGeom>
          <a:noFill/>
          <a:ln w="25400" algn="ctr">
            <a:solidFill>
              <a:schemeClr val="tx1"/>
            </a:solidFill>
            <a:prstDash val="dashDot"/>
            <a:round/>
            <a:headEnd/>
            <a:tailEnd/>
          </a:ln>
        </p:spPr>
      </p:cxnSp>
      <p:sp>
        <p:nvSpPr>
          <p:cNvPr id="38" name="Rectangle 37"/>
          <p:cNvSpPr>
            <a:spLocks noChangeArrowheads="1"/>
          </p:cNvSpPr>
          <p:nvPr/>
        </p:nvSpPr>
        <p:spPr bwMode="auto">
          <a:xfrm>
            <a:off x="1600200" y="3048000"/>
            <a:ext cx="2395538" cy="1981200"/>
          </a:xfrm>
          <a:prstGeom prst="rect">
            <a:avLst/>
          </a:prstGeom>
          <a:noFill/>
          <a:ln w="12700" algn="ctr">
            <a:solidFill>
              <a:schemeClr val="tx1"/>
            </a:solidFill>
            <a:prstDash val="dash"/>
            <a:round/>
            <a:headEnd/>
            <a:tailEnd/>
          </a:ln>
        </p:spPr>
        <p:txBody>
          <a:bodyPr/>
          <a:lstStyle/>
          <a:p>
            <a:pPr algn="ctr"/>
            <a:endParaRPr lang="en-US" sz="3200"/>
          </a:p>
        </p:txBody>
      </p:sp>
      <p:sp>
        <p:nvSpPr>
          <p:cNvPr id="40" name="Rectangle 39"/>
          <p:cNvSpPr>
            <a:spLocks noChangeArrowheads="1"/>
          </p:cNvSpPr>
          <p:nvPr/>
        </p:nvSpPr>
        <p:spPr bwMode="auto">
          <a:xfrm>
            <a:off x="4572000" y="3048000"/>
            <a:ext cx="2395538" cy="1981200"/>
          </a:xfrm>
          <a:prstGeom prst="rect">
            <a:avLst/>
          </a:prstGeom>
          <a:noFill/>
          <a:ln w="12700" algn="ctr">
            <a:solidFill>
              <a:schemeClr val="tx1"/>
            </a:solidFill>
            <a:prstDash val="dash"/>
            <a:round/>
            <a:headEnd/>
            <a:tailEnd/>
          </a:ln>
        </p:spPr>
        <p:txBody>
          <a:bodyPr/>
          <a:lstStyle/>
          <a:p>
            <a:pPr algn="ctr"/>
            <a:endParaRPr lang="en-US" sz="3200"/>
          </a:p>
        </p:txBody>
      </p:sp>
      <p:sp>
        <p:nvSpPr>
          <p:cNvPr id="41" name="TextBox 40"/>
          <p:cNvSpPr txBox="1">
            <a:spLocks noChangeArrowheads="1"/>
          </p:cNvSpPr>
          <p:nvPr/>
        </p:nvSpPr>
        <p:spPr bwMode="auto">
          <a:xfrm>
            <a:off x="2819400" y="3810000"/>
            <a:ext cx="696913" cy="1016000"/>
          </a:xfrm>
          <a:prstGeom prst="rect">
            <a:avLst/>
          </a:prstGeom>
          <a:noFill/>
          <a:ln w="9525">
            <a:noFill/>
            <a:miter lim="800000"/>
            <a:headEnd/>
            <a:tailEnd/>
          </a:ln>
        </p:spPr>
        <p:txBody>
          <a:bodyPr wrap="none">
            <a:spAutoFit/>
          </a:bodyPr>
          <a:lstStyle/>
          <a:p>
            <a:r>
              <a:rPr lang="en-US" sz="6000" b="1">
                <a:solidFill>
                  <a:srgbClr val="FF0000"/>
                </a:solidFill>
              </a:rPr>
              <a:t>X</a:t>
            </a:r>
            <a:endParaRPr lang="en-US" b="1">
              <a:solidFill>
                <a:srgbClr val="FF0000"/>
              </a:solidFill>
            </a:endParaRPr>
          </a:p>
        </p:txBody>
      </p:sp>
      <p:sp>
        <p:nvSpPr>
          <p:cNvPr id="42" name="TextBox 41"/>
          <p:cNvSpPr txBox="1">
            <a:spLocks noChangeArrowheads="1"/>
          </p:cNvSpPr>
          <p:nvPr/>
        </p:nvSpPr>
        <p:spPr bwMode="auto">
          <a:xfrm>
            <a:off x="4852988" y="4368800"/>
            <a:ext cx="481012" cy="584200"/>
          </a:xfrm>
          <a:prstGeom prst="rect">
            <a:avLst/>
          </a:prstGeom>
          <a:noFill/>
          <a:ln w="9525">
            <a:noFill/>
            <a:miter lim="800000"/>
            <a:headEnd/>
            <a:tailEnd/>
          </a:ln>
        </p:spPr>
        <p:txBody>
          <a:bodyPr wrap="none">
            <a:spAutoFit/>
          </a:bodyPr>
          <a:lstStyle/>
          <a:p>
            <a:r>
              <a:rPr lang="en-US" b="1">
                <a:solidFill>
                  <a:srgbClr val="FF0000"/>
                </a:solidFill>
              </a:rPr>
              <a:t>N</a:t>
            </a:r>
          </a:p>
        </p:txBody>
      </p:sp>
      <p:sp>
        <p:nvSpPr>
          <p:cNvPr id="43" name="TextBox 42"/>
          <p:cNvSpPr txBox="1">
            <a:spLocks noChangeArrowheads="1"/>
          </p:cNvSpPr>
          <p:nvPr/>
        </p:nvSpPr>
        <p:spPr bwMode="auto">
          <a:xfrm>
            <a:off x="3276600" y="4368800"/>
            <a:ext cx="481013" cy="584200"/>
          </a:xfrm>
          <a:prstGeom prst="rect">
            <a:avLst/>
          </a:prstGeom>
          <a:noFill/>
          <a:ln w="9525">
            <a:noFill/>
            <a:miter lim="800000"/>
            <a:headEnd/>
            <a:tailEnd/>
          </a:ln>
        </p:spPr>
        <p:txBody>
          <a:bodyPr wrap="none">
            <a:spAutoFit/>
          </a:bodyPr>
          <a:lstStyle/>
          <a:p>
            <a:r>
              <a:rPr lang="en-US" b="1">
                <a:solidFill>
                  <a:srgbClr val="FF0000"/>
                </a:solidFill>
              </a:rPr>
              <a:t>N</a:t>
            </a:r>
          </a:p>
        </p:txBody>
      </p:sp>
      <p:sp>
        <p:nvSpPr>
          <p:cNvPr id="17" name="Oval 16"/>
          <p:cNvSpPr>
            <a:spLocks noChangeArrowheads="1"/>
          </p:cNvSpPr>
          <p:nvPr/>
        </p:nvSpPr>
        <p:spPr bwMode="auto">
          <a:xfrm>
            <a:off x="4876800" y="1752600"/>
            <a:ext cx="1981200" cy="609600"/>
          </a:xfrm>
          <a:prstGeom prst="ellipse">
            <a:avLst/>
          </a:prstGeom>
          <a:noFill/>
          <a:ln w="25400" algn="ctr">
            <a:solidFill>
              <a:srgbClr val="FF0000"/>
            </a:solidFill>
            <a:round/>
            <a:headEnd/>
            <a:tailEnd/>
          </a:ln>
        </p:spPr>
        <p:txBody>
          <a:bodyPr/>
          <a:lstStyle/>
          <a:p>
            <a:pPr algn="ctr"/>
            <a:endParaRPr lang="en-US" sz="3200"/>
          </a:p>
        </p:txBody>
      </p:sp>
      <p:sp>
        <p:nvSpPr>
          <p:cNvPr id="45071" name="Title 17"/>
          <p:cNvSpPr>
            <a:spLocks noGrp="1"/>
          </p:cNvSpPr>
          <p:nvPr>
            <p:ph type="title"/>
          </p:nvPr>
        </p:nvSpPr>
        <p:spPr/>
        <p:txBody>
          <a:bodyPr/>
          <a:lstStyle/>
          <a:p>
            <a:r>
              <a:rPr lang="en-US"/>
              <a:t>Measure Fitting Heights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1000"/>
                                        <p:tgtEl>
                                          <p:spTgt spid="34824"/>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6" presetClass="entr" presetSubtype="37" fill="hold" nodeType="withEffect">
                                  <p:stCondLst>
                                    <p:cond delay="2000"/>
                                  </p:stCondLst>
                                  <p:childTnLst>
                                    <p:set>
                                      <p:cBhvr>
                                        <p:cTn id="15" dur="1" fill="hold">
                                          <p:stCondLst>
                                            <p:cond delay="0"/>
                                          </p:stCondLst>
                                        </p:cTn>
                                        <p:tgtEl>
                                          <p:spTgt spid="34"/>
                                        </p:tgtEl>
                                        <p:attrNameLst>
                                          <p:attrName>style.visibility</p:attrName>
                                        </p:attrNameLst>
                                      </p:cBhvr>
                                      <p:to>
                                        <p:strVal val="visible"/>
                                      </p:to>
                                    </p:set>
                                    <p:animEffect transition="in" filter="barn(outVertical)">
                                      <p:cBhvr>
                                        <p:cTn id="16" dur="500"/>
                                        <p:tgtEl>
                                          <p:spTgt spid="34"/>
                                        </p:tgtEl>
                                      </p:cBhvr>
                                    </p:animEffect>
                                  </p:childTnLst>
                                </p:cTn>
                              </p:par>
                              <p:par>
                                <p:cTn id="17" presetID="21" presetClass="entr" presetSubtype="4" fill="hold" grpId="0" nodeType="withEffect">
                                  <p:stCondLst>
                                    <p:cond delay="2000"/>
                                  </p:stCondLst>
                                  <p:childTnLst>
                                    <p:set>
                                      <p:cBhvr>
                                        <p:cTn id="18" dur="1" fill="hold">
                                          <p:stCondLst>
                                            <p:cond delay="0"/>
                                          </p:stCondLst>
                                        </p:cTn>
                                        <p:tgtEl>
                                          <p:spTgt spid="38"/>
                                        </p:tgtEl>
                                        <p:attrNameLst>
                                          <p:attrName>style.visibility</p:attrName>
                                        </p:attrNameLst>
                                      </p:cBhvr>
                                      <p:to>
                                        <p:strVal val="visible"/>
                                      </p:to>
                                    </p:set>
                                    <p:animEffect transition="in" filter="wheel(4)">
                                      <p:cBhvr>
                                        <p:cTn id="19" dur="2000"/>
                                        <p:tgtEl>
                                          <p:spTgt spid="38"/>
                                        </p:tgtEl>
                                      </p:cBhvr>
                                    </p:animEffect>
                                  </p:childTnLst>
                                </p:cTn>
                              </p:par>
                              <p:par>
                                <p:cTn id="20" presetID="21" presetClass="entr" presetSubtype="4" fill="hold" grpId="0"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wheel(4)">
                                      <p:cBhvr>
                                        <p:cTn id="22" dur="2000"/>
                                        <p:tgtEl>
                                          <p:spTgt spid="40"/>
                                        </p:tgtEl>
                                      </p:cBhvr>
                                    </p:animEffect>
                                  </p:childTnLst>
                                </p:cTn>
                              </p:par>
                              <p:par>
                                <p:cTn id="23" presetID="22" presetClass="entr" presetSubtype="1" fill="hold" nodeType="withEffect">
                                  <p:stCondLst>
                                    <p:cond delay="350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2000"/>
                                        <p:tgtEl>
                                          <p:spTgt spid="41"/>
                                        </p:tgtEl>
                                      </p:cBhvr>
                                    </p:animEffect>
                                  </p:childTnLst>
                                </p:cTn>
                              </p:par>
                              <p:par>
                                <p:cTn id="30" presetID="22" presetClass="entr" presetSubtype="1" fill="hold" nodeType="withEffect">
                                  <p:stCondLst>
                                    <p:cond delay="100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1000"/>
                                        <p:tgtEl>
                                          <p:spTgt spid="28"/>
                                        </p:tgtEl>
                                      </p:cBhvr>
                                    </p:animEffect>
                                  </p:child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childTnLst>
                                </p:cTn>
                              </p:par>
                              <p:par>
                                <p:cTn id="37" presetID="10" presetClass="exit" presetSubtype="0" fill="hold" nodeType="withEffect">
                                  <p:stCondLst>
                                    <p:cond delay="500"/>
                                  </p:stCondLst>
                                  <p:childTnLst>
                                    <p:animEffect transition="out" filter="fade">
                                      <p:cBhvr>
                                        <p:cTn id="38" dur="1000"/>
                                        <p:tgtEl>
                                          <p:spTgt spid="26"/>
                                        </p:tgtEl>
                                      </p:cBhvr>
                                    </p:animEffect>
                                    <p:set>
                                      <p:cBhvr>
                                        <p:cTn id="39" dur="1" fill="hold">
                                          <p:stCondLst>
                                            <p:cond delay="999"/>
                                          </p:stCondLst>
                                        </p:cTn>
                                        <p:tgtEl>
                                          <p:spTgt spid="26"/>
                                        </p:tgtEl>
                                        <p:attrNameLst>
                                          <p:attrName>style.visibility</p:attrName>
                                        </p:attrNameLst>
                                      </p:cBhvr>
                                      <p:to>
                                        <p:strVal val="hidden"/>
                                      </p:to>
                                    </p:set>
                                  </p:childTnLst>
                                </p:cTn>
                              </p:par>
                              <p:par>
                                <p:cTn id="40" presetID="10" presetClass="exit" presetSubtype="0" fill="hold" grpId="1" nodeType="withEffect">
                                  <p:stCondLst>
                                    <p:cond delay="1000"/>
                                  </p:stCondLst>
                                  <p:childTnLst>
                                    <p:animEffect transition="out" filter="fade">
                                      <p:cBhvr>
                                        <p:cTn id="41" dur="1000"/>
                                        <p:tgtEl>
                                          <p:spTgt spid="41"/>
                                        </p:tgtEl>
                                      </p:cBhvr>
                                    </p:animEffect>
                                    <p:set>
                                      <p:cBhvr>
                                        <p:cTn id="42" dur="1" fill="hold">
                                          <p:stCondLst>
                                            <p:cond delay="999"/>
                                          </p:stCondLst>
                                        </p:cTn>
                                        <p:tgtEl>
                                          <p:spTgt spid="41"/>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1000"/>
                                        <p:tgtEl>
                                          <p:spTgt spid="34"/>
                                        </p:tgtEl>
                                      </p:cBhvr>
                                    </p:animEffect>
                                    <p:set>
                                      <p:cBhvr>
                                        <p:cTn id="45" dur="1" fill="hold">
                                          <p:stCondLst>
                                            <p:cond delay="999"/>
                                          </p:stCondLst>
                                        </p:cTn>
                                        <p:tgtEl>
                                          <p:spTgt spid="34"/>
                                        </p:tgtEl>
                                        <p:attrNameLst>
                                          <p:attrName>style.visibility</p:attrName>
                                        </p:attrNameLst>
                                      </p:cBhvr>
                                      <p:to>
                                        <p:strVal val="hidden"/>
                                      </p:to>
                                    </p:set>
                                  </p:childTnLst>
                                </p:cTn>
                              </p:par>
                              <p:par>
                                <p:cTn id="46" presetID="10" presetClass="exit" presetSubtype="0" fill="hold" grpId="1" nodeType="withEffect">
                                  <p:stCondLst>
                                    <p:cond delay="2000"/>
                                  </p:stCondLst>
                                  <p:childTnLst>
                                    <p:animEffect transition="out" filter="fade">
                                      <p:cBhvr>
                                        <p:cTn id="47" dur="1000"/>
                                        <p:tgtEl>
                                          <p:spTgt spid="38"/>
                                        </p:tgtEl>
                                      </p:cBhvr>
                                    </p:animEffect>
                                    <p:set>
                                      <p:cBhvr>
                                        <p:cTn id="48" dur="1" fill="hold">
                                          <p:stCondLst>
                                            <p:cond delay="999"/>
                                          </p:stCondLst>
                                        </p:cTn>
                                        <p:tgtEl>
                                          <p:spTgt spid="38"/>
                                        </p:tgtEl>
                                        <p:attrNameLst>
                                          <p:attrName>style.visibility</p:attrName>
                                        </p:attrNameLst>
                                      </p:cBhvr>
                                      <p:to>
                                        <p:strVal val="hidden"/>
                                      </p:to>
                                    </p:set>
                                  </p:childTnLst>
                                </p:cTn>
                              </p:par>
                              <p:par>
                                <p:cTn id="49" presetID="10" presetClass="exit" presetSubtype="0" fill="hold" grpId="1" nodeType="withEffect">
                                  <p:stCondLst>
                                    <p:cond delay="2000"/>
                                  </p:stCondLst>
                                  <p:childTnLst>
                                    <p:animEffect transition="out" filter="fade">
                                      <p:cBhvr>
                                        <p:cTn id="50" dur="1000"/>
                                        <p:tgtEl>
                                          <p:spTgt spid="40"/>
                                        </p:tgtEl>
                                      </p:cBhvr>
                                    </p:animEffect>
                                    <p:set>
                                      <p:cBhvr>
                                        <p:cTn id="51" dur="1" fill="hold">
                                          <p:stCondLst>
                                            <p:cond delay="999"/>
                                          </p:stCondLst>
                                        </p:cTn>
                                        <p:tgtEl>
                                          <p:spTgt spid="40"/>
                                        </p:tgtEl>
                                        <p:attrNameLst>
                                          <p:attrName>style.visibility</p:attrName>
                                        </p:attrNameLst>
                                      </p:cBhvr>
                                      <p:to>
                                        <p:strVal val="hidden"/>
                                      </p:to>
                                    </p:se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childTnLst>
                                </p:cTn>
                              </p:par>
                              <p:par>
                                <p:cTn id="58" presetID="21" presetClass="entr" presetSubtype="1" fill="hold" grpId="0" nodeType="withEffect">
                                  <p:stCondLst>
                                    <p:cond delay="350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utoUpdateAnimBg="0"/>
      <p:bldP spid="24" grpId="0" autoUpdateAnimBg="0"/>
      <p:bldP spid="38" grpId="0" animBg="1"/>
      <p:bldP spid="38" grpId="1" animBg="1"/>
      <p:bldP spid="40" grpId="0" animBg="1"/>
      <p:bldP spid="40" grpId="1" animBg="1"/>
      <p:bldP spid="41" grpId="0"/>
      <p:bldP spid="41" grpId="1"/>
      <p:bldP spid="42" grpId="0"/>
      <p:bldP spid="43"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8"/>
          <p:cNvSpPr txBox="1">
            <a:spLocks noChangeArrowheads="1"/>
          </p:cNvSpPr>
          <p:nvPr/>
        </p:nvSpPr>
        <p:spPr bwMode="auto">
          <a:xfrm>
            <a:off x="533400" y="1524000"/>
            <a:ext cx="8458200" cy="523875"/>
          </a:xfrm>
          <a:prstGeom prst="rect">
            <a:avLst/>
          </a:prstGeom>
          <a:noFill/>
          <a:ln w="9525">
            <a:noFill/>
            <a:miter lim="800000"/>
            <a:headEnd/>
            <a:tailEnd/>
          </a:ln>
        </p:spPr>
        <p:txBody>
          <a:bodyPr>
            <a:spAutoFit/>
          </a:bodyPr>
          <a:lstStyle/>
          <a:p>
            <a:pPr eaLnBrk="0" hangingPunct="0">
              <a:defRPr/>
            </a:pPr>
            <a:r>
              <a:rPr lang="en-US" sz="2800" dirty="0">
                <a:solidFill>
                  <a:schemeClr val="tx1">
                    <a:lumMod val="85000"/>
                    <a:lumOff val="15000"/>
                  </a:schemeClr>
                </a:solidFill>
              </a:rPr>
              <a:t>Be sure to measure BOTH eyes monocularly.</a:t>
            </a:r>
          </a:p>
        </p:txBody>
      </p:sp>
      <p:sp>
        <p:nvSpPr>
          <p:cNvPr id="24" name="Text Box 8"/>
          <p:cNvSpPr txBox="1">
            <a:spLocks noChangeArrowheads="1"/>
          </p:cNvSpPr>
          <p:nvPr/>
        </p:nvSpPr>
        <p:spPr bwMode="auto">
          <a:xfrm>
            <a:off x="533400" y="5599113"/>
            <a:ext cx="8458200" cy="523875"/>
          </a:xfrm>
          <a:prstGeom prst="rect">
            <a:avLst/>
          </a:prstGeom>
          <a:noFill/>
          <a:ln w="9525">
            <a:noFill/>
            <a:miter lim="800000"/>
            <a:headEnd/>
            <a:tailEnd/>
          </a:ln>
        </p:spPr>
        <p:txBody>
          <a:bodyPr>
            <a:spAutoFit/>
          </a:bodyPr>
          <a:lstStyle/>
          <a:p>
            <a:pPr eaLnBrk="0" hangingPunct="0">
              <a:defRPr/>
            </a:pPr>
            <a:r>
              <a:rPr lang="en-US" sz="2800" dirty="0">
                <a:solidFill>
                  <a:schemeClr val="tx1">
                    <a:lumMod val="85000"/>
                    <a:lumOff val="15000"/>
                  </a:schemeClr>
                </a:solidFill>
              </a:rPr>
              <a:t>Fitting height is sometimes different for each eye.</a:t>
            </a:r>
          </a:p>
        </p:txBody>
      </p:sp>
      <p:pic>
        <p:nvPicPr>
          <p:cNvPr id="17" name="Picture 16" descr="monocular heights.jpg"/>
          <p:cNvPicPr>
            <a:picLocks noChangeAspect="1"/>
          </p:cNvPicPr>
          <p:nvPr/>
        </p:nvPicPr>
        <p:blipFill>
          <a:blip r:embed="rId2" cstate="print"/>
          <a:srcRect/>
          <a:stretch>
            <a:fillRect/>
          </a:stretch>
        </p:blipFill>
        <p:spPr bwMode="auto">
          <a:xfrm>
            <a:off x="1295400" y="2209800"/>
            <a:ext cx="6632575" cy="3276600"/>
          </a:xfrm>
          <a:prstGeom prst="rect">
            <a:avLst/>
          </a:prstGeom>
          <a:noFill/>
          <a:ln w="9525">
            <a:noFill/>
            <a:miter lim="800000"/>
            <a:headEnd/>
            <a:tailEnd/>
          </a:ln>
        </p:spPr>
      </p:pic>
      <p:sp>
        <p:nvSpPr>
          <p:cNvPr id="46085" name="Title 5"/>
          <p:cNvSpPr>
            <a:spLocks noGrp="1"/>
          </p:cNvSpPr>
          <p:nvPr>
            <p:ph type="title"/>
          </p:nvPr>
        </p:nvSpPr>
        <p:spPr/>
        <p:txBody>
          <a:bodyPr/>
          <a:lstStyle/>
          <a:p>
            <a:r>
              <a:rPr lang="en-US"/>
              <a:t>Measure Fitting Heights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4824"/>
                                        </p:tgtEl>
                                        <p:attrNameLst>
                                          <p:attrName>style.visibility</p:attrName>
                                        </p:attrNameLst>
                                      </p:cBhvr>
                                      <p:to>
                                        <p:strVal val="visible"/>
                                      </p:to>
                                    </p:set>
                                    <p:animEffect transition="in" filter="fade">
                                      <p:cBhvr>
                                        <p:cTn id="10" dur="1000"/>
                                        <p:tgtEl>
                                          <p:spTgt spid="3482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utoUpdateAnimBg="0"/>
      <p:bldP spid="2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pupilomete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1524000"/>
            <a:ext cx="2819400" cy="2105025"/>
          </a:xfrm>
          <a:prstGeom prst="rect">
            <a:avLst/>
          </a:prstGeom>
          <a:noFill/>
          <a:ln w="9525">
            <a:noFill/>
            <a:miter lim="800000"/>
            <a:headEnd/>
            <a:tailEnd/>
          </a:ln>
        </p:spPr>
      </p:pic>
      <p:pic>
        <p:nvPicPr>
          <p:cNvPr id="37894" name="Picture 6" descr="photo pupilometry"/>
          <p:cNvPicPr>
            <a:picLocks noChangeAspect="1" noChangeArrowheads="1"/>
          </p:cNvPicPr>
          <p:nvPr/>
        </p:nvPicPr>
        <p:blipFill>
          <a:blip r:embed="rId3" cstate="print">
            <a:clrChange>
              <a:clrFrom>
                <a:srgbClr val="C6C7C9"/>
              </a:clrFrom>
              <a:clrTo>
                <a:srgbClr val="C6C7C9">
                  <a:alpha val="0"/>
                </a:srgbClr>
              </a:clrTo>
            </a:clrChange>
          </a:blip>
          <a:srcRect l="2773" t="2696" r="2475" b="2602"/>
          <a:stretch>
            <a:fillRect/>
          </a:stretch>
        </p:blipFill>
        <p:spPr bwMode="auto">
          <a:xfrm>
            <a:off x="5265738" y="3403600"/>
            <a:ext cx="2887662" cy="2471738"/>
          </a:xfrm>
          <a:prstGeom prst="rect">
            <a:avLst/>
          </a:prstGeom>
          <a:noFill/>
          <a:ln w="9525">
            <a:noFill/>
            <a:miter lim="800000"/>
            <a:headEnd/>
            <a:tailEnd/>
          </a:ln>
        </p:spPr>
      </p:pic>
      <p:sp>
        <p:nvSpPr>
          <p:cNvPr id="37895" name="Text Box 7"/>
          <p:cNvSpPr txBox="1">
            <a:spLocks noChangeArrowheads="1"/>
          </p:cNvSpPr>
          <p:nvPr/>
        </p:nvSpPr>
        <p:spPr bwMode="auto">
          <a:xfrm>
            <a:off x="381000" y="4371975"/>
            <a:ext cx="4419600" cy="461963"/>
          </a:xfrm>
          <a:prstGeom prst="rect">
            <a:avLst/>
          </a:prstGeom>
          <a:noFill/>
          <a:ln w="9525">
            <a:noFill/>
            <a:miter lim="800000"/>
            <a:headEnd/>
            <a:tailEnd/>
          </a:ln>
        </p:spPr>
        <p:txBody>
          <a:bodyPr>
            <a:spAutoFit/>
          </a:bodyPr>
          <a:lstStyle/>
          <a:p>
            <a:pPr eaLnBrk="0" hangingPunct="0">
              <a:defRPr/>
            </a:pPr>
            <a:r>
              <a:rPr lang="en-US" sz="2400">
                <a:solidFill>
                  <a:schemeClr val="tx1">
                    <a:lumMod val="85000"/>
                    <a:lumOff val="15000"/>
                  </a:schemeClr>
                </a:solidFill>
              </a:rPr>
              <a:t>Ensure your CRP is accurate!</a:t>
            </a:r>
          </a:p>
        </p:txBody>
      </p:sp>
      <p:sp>
        <p:nvSpPr>
          <p:cNvPr id="37896" name="Text Box 8"/>
          <p:cNvSpPr txBox="1">
            <a:spLocks noChangeArrowheads="1"/>
          </p:cNvSpPr>
          <p:nvPr/>
        </p:nvSpPr>
        <p:spPr bwMode="auto">
          <a:xfrm>
            <a:off x="3962400" y="1524000"/>
            <a:ext cx="4953000" cy="830263"/>
          </a:xfrm>
          <a:prstGeom prst="rect">
            <a:avLst/>
          </a:prstGeom>
          <a:noFill/>
          <a:ln w="9525">
            <a:noFill/>
            <a:miter lim="800000"/>
            <a:headEnd/>
            <a:tailEnd/>
          </a:ln>
        </p:spPr>
        <p:txBody>
          <a:bodyPr>
            <a:spAutoFit/>
          </a:bodyPr>
          <a:lstStyle/>
          <a:p>
            <a:pPr eaLnBrk="0" hangingPunct="0">
              <a:defRPr/>
            </a:pPr>
            <a:r>
              <a:rPr lang="en-US" sz="2400" dirty="0">
                <a:solidFill>
                  <a:schemeClr val="tx1">
                    <a:lumMod val="85000"/>
                    <a:lumOff val="15000"/>
                  </a:schemeClr>
                </a:solidFill>
              </a:rPr>
              <a:t>A Corneal Reflection Pupilometer (CRP) is indispensable for fitting… </a:t>
            </a:r>
          </a:p>
        </p:txBody>
      </p:sp>
      <p:sp>
        <p:nvSpPr>
          <p:cNvPr id="47110" name="Title 6"/>
          <p:cNvSpPr>
            <a:spLocks noGrp="1"/>
          </p:cNvSpPr>
          <p:nvPr>
            <p:ph type="title"/>
          </p:nvPr>
        </p:nvSpPr>
        <p:spPr/>
        <p:txBody>
          <a:bodyPr/>
          <a:lstStyle/>
          <a:p>
            <a:r>
              <a:rPr lang="en-US" dirty="0"/>
              <a:t>Measure Monocular PDs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1000"/>
                                        <p:tgtEl>
                                          <p:spTgt spid="3789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1000"/>
                                        <p:tgtEl>
                                          <p:spTgt spid="37896"/>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7894"/>
                                        </p:tgtEl>
                                        <p:attrNameLst>
                                          <p:attrName>style.visibility</p:attrName>
                                        </p:attrNameLst>
                                      </p:cBhvr>
                                      <p:to>
                                        <p:strVal val="visible"/>
                                      </p:to>
                                    </p:set>
                                    <p:animEffect transition="in" filter="fade">
                                      <p:cBhvr>
                                        <p:cTn id="14" dur="1000"/>
                                        <p:tgtEl>
                                          <p:spTgt spid="3789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7895"/>
                                        </p:tgtEl>
                                        <p:attrNameLst>
                                          <p:attrName>style.visibility</p:attrName>
                                        </p:attrNameLst>
                                      </p:cBhvr>
                                      <p:to>
                                        <p:strVal val="visible"/>
                                      </p:to>
                                    </p:set>
                                    <p:animEffect transition="in" filter="fade">
                                      <p:cBhvr>
                                        <p:cTn id="17" dur="10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sz="half" idx="1"/>
          </p:nvPr>
        </p:nvSpPr>
        <p:spPr>
          <a:xfrm>
            <a:off x="533400" y="1143000"/>
            <a:ext cx="8153400" cy="990600"/>
          </a:xfrm>
        </p:spPr>
        <p:txBody>
          <a:bodyPr/>
          <a:lstStyle/>
          <a:p>
            <a:pPr marL="0" indent="0" eaLnBrk="1" hangingPunct="1">
              <a:buFontTx/>
              <a:buNone/>
            </a:pPr>
            <a:r>
              <a:rPr lang="en-US" sz="2800"/>
              <a:t>With both eyes set at “30mm,” the distance between the wires should be 60mm.</a:t>
            </a:r>
          </a:p>
        </p:txBody>
      </p:sp>
      <p:sp>
        <p:nvSpPr>
          <p:cNvPr id="53251" name="Text Box 4"/>
          <p:cNvSpPr txBox="1">
            <a:spLocks noChangeArrowheads="1"/>
          </p:cNvSpPr>
          <p:nvPr/>
        </p:nvSpPr>
        <p:spPr bwMode="auto">
          <a:xfrm>
            <a:off x="381000" y="5470525"/>
            <a:ext cx="8534400" cy="708025"/>
          </a:xfrm>
          <a:prstGeom prst="rect">
            <a:avLst/>
          </a:prstGeom>
          <a:noFill/>
          <a:ln w="9525">
            <a:noFill/>
            <a:miter lim="800000"/>
            <a:headEnd/>
            <a:tailEnd/>
          </a:ln>
        </p:spPr>
        <p:txBody>
          <a:bodyPr>
            <a:spAutoFit/>
          </a:bodyPr>
          <a:lstStyle/>
          <a:p>
            <a:pPr>
              <a:defRPr/>
            </a:pPr>
            <a:r>
              <a:rPr lang="en-US" sz="2000" dirty="0">
                <a:solidFill>
                  <a:srgbClr val="FF0000"/>
                </a:solidFill>
              </a:rPr>
              <a:t>If the CRP is off by ≥1mm, the CRP needs to be recalibrated.</a:t>
            </a:r>
          </a:p>
          <a:p>
            <a:pPr>
              <a:defRPr/>
            </a:pPr>
            <a:r>
              <a:rPr lang="en-US" sz="1600" dirty="0">
                <a:solidFill>
                  <a:schemeClr val="tx1">
                    <a:lumMod val="85000"/>
                    <a:lumOff val="15000"/>
                  </a:schemeClr>
                </a:solidFill>
              </a:rPr>
              <a:t>(On this CRP, setting the eyes at “29mm” and “30mm” results in a reading of 60mm.)</a:t>
            </a:r>
            <a:r>
              <a:rPr lang="en-US" sz="2000" dirty="0">
                <a:solidFill>
                  <a:schemeClr val="tx1">
                    <a:lumMod val="85000"/>
                    <a:lumOff val="15000"/>
                  </a:schemeClr>
                </a:solidFill>
              </a:rPr>
              <a:t>  </a:t>
            </a:r>
          </a:p>
        </p:txBody>
      </p:sp>
      <p:pic>
        <p:nvPicPr>
          <p:cNvPr id="94213" name="Picture 5" descr="step ten 1"/>
          <p:cNvPicPr>
            <a:picLocks noGrp="1" noChangeAspect="1" noChangeArrowheads="1"/>
          </p:cNvPicPr>
          <p:nvPr>
            <p:ph sz="quarter" idx="3"/>
          </p:nvPr>
        </p:nvPicPr>
        <p:blipFill>
          <a:blip r:embed="rId2" cstate="print"/>
          <a:srcRect/>
          <a:stretch>
            <a:fillRect/>
          </a:stretch>
        </p:blipFill>
        <p:spPr>
          <a:xfrm>
            <a:off x="2492375" y="2133600"/>
            <a:ext cx="3700463" cy="3267075"/>
          </a:xfrm>
        </p:spPr>
      </p:pic>
      <p:sp>
        <p:nvSpPr>
          <p:cNvPr id="48133" name="Title 6"/>
          <p:cNvSpPr>
            <a:spLocks noGrp="1"/>
          </p:cNvSpPr>
          <p:nvPr>
            <p:ph type="title"/>
          </p:nvPr>
        </p:nvSpPr>
        <p:spPr>
          <a:xfrm>
            <a:off x="457200" y="0"/>
            <a:ext cx="8763000" cy="1143000"/>
          </a:xfrm>
        </p:spPr>
        <p:txBody>
          <a:bodyPr/>
          <a:lstStyle/>
          <a:p>
            <a:r>
              <a:rPr lang="en-US" dirty="0"/>
              <a:t>Measure Monocular PDs</a:t>
            </a:r>
          </a:p>
        </p:txBody>
      </p:sp>
      <p:sp>
        <p:nvSpPr>
          <p:cNvPr id="48134" name="TextBox 5"/>
          <p:cNvSpPr txBox="1">
            <a:spLocks noChangeArrowheads="1"/>
          </p:cNvSpPr>
          <p:nvPr/>
        </p:nvSpPr>
        <p:spPr bwMode="auto">
          <a:xfrm rot="-1589342">
            <a:off x="8661" y="141859"/>
            <a:ext cx="1406525" cy="369887"/>
          </a:xfrm>
          <a:prstGeom prst="rect">
            <a:avLst/>
          </a:prstGeom>
          <a:noFill/>
          <a:ln w="9525">
            <a:noFill/>
            <a:miter lim="800000"/>
            <a:headEnd/>
            <a:tailEnd/>
          </a:ln>
        </p:spPr>
        <p:txBody>
          <a:bodyPr>
            <a:spAutoFit/>
          </a:bodyPr>
          <a:lstStyle/>
          <a:p>
            <a:r>
              <a:rPr lang="en-US">
                <a:solidFill>
                  <a:srgbClr val="FF0000"/>
                </a:solidFill>
                <a:latin typeface="Comic Sans MS" pitchFamily="66" charset="0"/>
              </a:rPr>
              <a:t>accurately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1000"/>
                                        <p:tgtEl>
                                          <p:spTgt spid="53250">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94213"/>
                                        </p:tgtEl>
                                        <p:attrNameLst>
                                          <p:attrName>style.visibility</p:attrName>
                                        </p:attrNameLst>
                                      </p:cBhvr>
                                      <p:to>
                                        <p:strVal val="visible"/>
                                      </p:to>
                                    </p:set>
                                    <p:animEffect transition="in" filter="fade">
                                      <p:cBhvr>
                                        <p:cTn id="10" dur="1000"/>
                                        <p:tgtEl>
                                          <p:spTgt spid="9421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P spid="532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Troubleshooting PALs</a:t>
            </a:r>
          </a:p>
        </p:txBody>
      </p:sp>
      <p:sp>
        <p:nvSpPr>
          <p:cNvPr id="3" name="Content Placeholder 2"/>
          <p:cNvSpPr>
            <a:spLocks noGrp="1"/>
          </p:cNvSpPr>
          <p:nvPr>
            <p:ph idx="1"/>
          </p:nvPr>
        </p:nvSpPr>
        <p:spPr>
          <a:xfrm>
            <a:off x="152400" y="1066800"/>
            <a:ext cx="4038600" cy="4525963"/>
          </a:xfrm>
        </p:spPr>
        <p:txBody>
          <a:bodyPr/>
          <a:lstStyle/>
          <a:p>
            <a:pPr>
              <a:defRPr/>
            </a:pPr>
            <a:r>
              <a:rPr lang="en-US" sz="2400" dirty="0"/>
              <a:t>Difficulty </a:t>
            </a:r>
            <a:r>
              <a:rPr lang="en-US" sz="2400" b="1" dirty="0">
                <a:solidFill>
                  <a:schemeClr val="tx1">
                    <a:lumMod val="85000"/>
                    <a:lumOff val="15000"/>
                  </a:schemeClr>
                </a:solidFill>
              </a:rPr>
              <a:t>NEAR</a:t>
            </a:r>
          </a:p>
          <a:p>
            <a:pPr lvl="1">
              <a:defRPr/>
            </a:pPr>
            <a:r>
              <a:rPr lang="en-US" sz="2000" b="1" dirty="0"/>
              <a:t>Incorrect fitting height</a:t>
            </a:r>
          </a:p>
          <a:p>
            <a:pPr lvl="1">
              <a:defRPr/>
            </a:pPr>
            <a:r>
              <a:rPr lang="en-US" sz="2000" b="1" dirty="0"/>
              <a:t>Incorrect PD and/or inset</a:t>
            </a:r>
          </a:p>
          <a:p>
            <a:pPr lvl="1">
              <a:defRPr/>
            </a:pPr>
            <a:r>
              <a:rPr lang="en-US" sz="2000" b="1" dirty="0"/>
              <a:t>Progression cut off</a:t>
            </a:r>
          </a:p>
          <a:p>
            <a:pPr lvl="1">
              <a:defRPr/>
            </a:pPr>
            <a:r>
              <a:rPr lang="en-US" sz="2000" dirty="0"/>
              <a:t>Incorrect ADD/Rx</a:t>
            </a:r>
          </a:p>
          <a:p>
            <a:pPr lvl="1">
              <a:defRPr/>
            </a:pPr>
            <a:r>
              <a:rPr lang="en-US" sz="2000" dirty="0"/>
              <a:t>Progression too long</a:t>
            </a:r>
          </a:p>
          <a:p>
            <a:pPr lvl="1">
              <a:defRPr/>
            </a:pPr>
            <a:r>
              <a:rPr lang="en-US" sz="2000" dirty="0"/>
              <a:t>Poor binocularity</a:t>
            </a:r>
          </a:p>
          <a:p>
            <a:pPr lvl="1">
              <a:buFontTx/>
              <a:buNone/>
              <a:defRPr/>
            </a:pPr>
            <a:endParaRPr lang="en-US" sz="2000" dirty="0"/>
          </a:p>
          <a:p>
            <a:pPr>
              <a:defRPr/>
            </a:pPr>
            <a:r>
              <a:rPr lang="en-US" sz="2400" dirty="0"/>
              <a:t>Difficulty </a:t>
            </a:r>
            <a:r>
              <a:rPr lang="en-US" sz="2400" b="1" dirty="0">
                <a:solidFill>
                  <a:schemeClr val="tx1">
                    <a:lumMod val="85000"/>
                    <a:lumOff val="15000"/>
                  </a:schemeClr>
                </a:solidFill>
              </a:rPr>
              <a:t>INTERMEDIATE</a:t>
            </a:r>
          </a:p>
          <a:p>
            <a:pPr lvl="1">
              <a:defRPr/>
            </a:pPr>
            <a:r>
              <a:rPr lang="en-US" sz="2000" b="1" dirty="0"/>
              <a:t>Incorrect PD and/or inset</a:t>
            </a:r>
          </a:p>
          <a:p>
            <a:pPr lvl="1">
              <a:defRPr/>
            </a:pPr>
            <a:r>
              <a:rPr lang="en-US" sz="2000" b="1" dirty="0"/>
              <a:t>Incorrect fitting height</a:t>
            </a:r>
          </a:p>
          <a:p>
            <a:pPr lvl="1">
              <a:defRPr/>
            </a:pPr>
            <a:r>
              <a:rPr lang="en-US" sz="2000" dirty="0"/>
              <a:t>Progression too short</a:t>
            </a:r>
          </a:p>
          <a:p>
            <a:pPr lvl="1">
              <a:defRPr/>
            </a:pPr>
            <a:r>
              <a:rPr lang="en-US" sz="2000" dirty="0"/>
              <a:t>Incorrect ADD/Rx</a:t>
            </a:r>
          </a:p>
        </p:txBody>
      </p:sp>
      <p:sp>
        <p:nvSpPr>
          <p:cNvPr id="4" name="Content Placeholder 2"/>
          <p:cNvSpPr txBox="1">
            <a:spLocks/>
          </p:cNvSpPr>
          <p:nvPr/>
        </p:nvSpPr>
        <p:spPr bwMode="auto">
          <a:xfrm>
            <a:off x="4572000" y="1066800"/>
            <a:ext cx="4495800" cy="5029200"/>
          </a:xfrm>
          <a:prstGeom prst="rect">
            <a:avLst/>
          </a:prstGeom>
          <a:noFill/>
          <a:ln w="9525">
            <a:noFill/>
            <a:miter lim="800000"/>
            <a:headEnd/>
            <a:tailEnd/>
          </a:ln>
        </p:spPr>
        <p:txBody>
          <a:bodyPr/>
          <a:lstStyle/>
          <a:p>
            <a:pPr marL="228600" indent="-228600" eaLnBrk="0" hangingPunct="0">
              <a:spcBef>
                <a:spcPct val="10000"/>
              </a:spcBef>
              <a:buSzPct val="55000"/>
              <a:buFontTx/>
              <a:buBlip>
                <a:blip r:embed="rId2"/>
              </a:buBlip>
              <a:defRPr/>
            </a:pPr>
            <a:r>
              <a:rPr lang="en-US" sz="2400" kern="0" dirty="0">
                <a:solidFill>
                  <a:srgbClr val="018EB1"/>
                </a:solidFill>
                <a:latin typeface="+mn-lt"/>
                <a:cs typeface="+mn-cs"/>
              </a:rPr>
              <a:t>Difficulty </a:t>
            </a:r>
            <a:r>
              <a:rPr lang="en-US" sz="2400" b="1" kern="0" dirty="0">
                <a:solidFill>
                  <a:schemeClr val="tx1">
                    <a:lumMod val="85000"/>
                    <a:lumOff val="15000"/>
                  </a:schemeClr>
                </a:solidFill>
                <a:latin typeface="+mn-lt"/>
                <a:cs typeface="+mn-cs"/>
              </a:rPr>
              <a:t>FAR</a:t>
            </a:r>
          </a:p>
          <a:p>
            <a:pPr marL="685800" lvl="1" indent="-228600" eaLnBrk="0" hangingPunct="0">
              <a:spcBef>
                <a:spcPct val="10000"/>
              </a:spcBef>
              <a:buSzPct val="70000"/>
              <a:buFontTx/>
              <a:buBlip>
                <a:blip r:embed="rId3"/>
              </a:buBlip>
              <a:defRPr/>
            </a:pPr>
            <a:r>
              <a:rPr lang="en-US" sz="2000" b="1" kern="0" dirty="0">
                <a:solidFill>
                  <a:srgbClr val="018EB1"/>
                </a:solidFill>
                <a:latin typeface="+mn-lt"/>
                <a:cs typeface="+mn-cs"/>
              </a:rPr>
              <a:t>Incorrect fitting height (high)</a:t>
            </a:r>
          </a:p>
          <a:p>
            <a:pPr marL="685800" lvl="1" indent="-228600" eaLnBrk="0" hangingPunct="0">
              <a:spcBef>
                <a:spcPct val="10000"/>
              </a:spcBef>
              <a:buSzPct val="70000"/>
              <a:buFontTx/>
              <a:buBlip>
                <a:blip r:embed="rId3"/>
              </a:buBlip>
              <a:defRPr/>
            </a:pPr>
            <a:r>
              <a:rPr lang="en-US" sz="2000" b="1" kern="0" dirty="0">
                <a:solidFill>
                  <a:srgbClr val="018EB1"/>
                </a:solidFill>
                <a:latin typeface="+mn-lt"/>
                <a:cs typeface="+mn-cs"/>
              </a:rPr>
              <a:t>Incorrect ADD/Rx</a:t>
            </a:r>
          </a:p>
          <a:p>
            <a:pPr marL="685800" lvl="1" indent="-228600" eaLnBrk="0" hangingPunct="0">
              <a:spcBef>
                <a:spcPct val="10000"/>
              </a:spcBef>
              <a:buSzPct val="70000"/>
              <a:buFontTx/>
              <a:buBlip>
                <a:blip r:embed="rId3"/>
              </a:buBlip>
              <a:defRPr/>
            </a:pPr>
            <a:r>
              <a:rPr lang="en-US" sz="2000" kern="0" dirty="0">
                <a:solidFill>
                  <a:srgbClr val="018EB1"/>
                </a:solidFill>
                <a:latin typeface="+mn-lt"/>
                <a:cs typeface="+mn-cs"/>
              </a:rPr>
              <a:t>Progression too soft</a:t>
            </a:r>
          </a:p>
          <a:p>
            <a:pPr marL="685800" lvl="1" indent="-228600" eaLnBrk="0" hangingPunct="0">
              <a:spcBef>
                <a:spcPct val="10000"/>
              </a:spcBef>
              <a:buSzPct val="70000"/>
              <a:buFontTx/>
              <a:buBlip>
                <a:blip r:embed="rId3"/>
              </a:buBlip>
              <a:defRPr/>
            </a:pPr>
            <a:r>
              <a:rPr lang="en-US" sz="2000" kern="0" dirty="0">
                <a:solidFill>
                  <a:srgbClr val="018EB1"/>
                </a:solidFill>
                <a:latin typeface="+mn-lt"/>
                <a:cs typeface="+mn-cs"/>
              </a:rPr>
              <a:t>Poor binocularity</a:t>
            </a:r>
          </a:p>
          <a:p>
            <a:pPr marL="685800" lvl="1" indent="-228600" eaLnBrk="0" hangingPunct="0">
              <a:spcBef>
                <a:spcPct val="10000"/>
              </a:spcBef>
              <a:buSzPct val="70000"/>
              <a:buFontTx/>
              <a:buBlip>
                <a:blip r:embed="rId3"/>
              </a:buBlip>
              <a:defRPr/>
            </a:pPr>
            <a:r>
              <a:rPr lang="en-US" sz="2000" kern="0" dirty="0">
                <a:solidFill>
                  <a:srgbClr val="018EB1"/>
                </a:solidFill>
                <a:latin typeface="+mn-lt"/>
                <a:cs typeface="+mn-cs"/>
              </a:rPr>
              <a:t>Insufficient wrap</a:t>
            </a:r>
          </a:p>
          <a:p>
            <a:pPr marL="685800" lvl="1" indent="-228600" eaLnBrk="0" hangingPunct="0">
              <a:spcBef>
                <a:spcPct val="10000"/>
              </a:spcBef>
              <a:buSzPct val="70000"/>
              <a:defRPr/>
            </a:pPr>
            <a:endParaRPr lang="en-US" sz="2000" kern="0" dirty="0">
              <a:solidFill>
                <a:srgbClr val="018EB1"/>
              </a:solidFill>
              <a:latin typeface="+mn-lt"/>
              <a:cs typeface="+mn-cs"/>
            </a:endParaRPr>
          </a:p>
          <a:p>
            <a:pPr marL="228600" indent="-228600" eaLnBrk="0" hangingPunct="0">
              <a:spcBef>
                <a:spcPct val="10000"/>
              </a:spcBef>
              <a:buSzPct val="55000"/>
              <a:buFontTx/>
              <a:buBlip>
                <a:blip r:embed="rId2"/>
              </a:buBlip>
              <a:defRPr/>
            </a:pPr>
            <a:r>
              <a:rPr lang="en-US" sz="2400" kern="0" dirty="0">
                <a:solidFill>
                  <a:srgbClr val="018EB1"/>
                </a:solidFill>
                <a:latin typeface="+mn-lt"/>
                <a:cs typeface="+mn-cs"/>
              </a:rPr>
              <a:t>Difficulty </a:t>
            </a:r>
            <a:r>
              <a:rPr lang="en-US" sz="2400" b="1" kern="0" dirty="0">
                <a:solidFill>
                  <a:schemeClr val="tx1">
                    <a:lumMod val="85000"/>
                    <a:lumOff val="15000"/>
                  </a:schemeClr>
                </a:solidFill>
                <a:latin typeface="+mn-lt"/>
                <a:cs typeface="+mn-cs"/>
              </a:rPr>
              <a:t>TRANSITION</a:t>
            </a:r>
            <a:endParaRPr lang="en-US" sz="2000" b="1" kern="0" dirty="0">
              <a:solidFill>
                <a:schemeClr val="tx1">
                  <a:lumMod val="85000"/>
                  <a:lumOff val="15000"/>
                </a:schemeClr>
              </a:solidFill>
              <a:latin typeface="+mn-lt"/>
              <a:cs typeface="+mn-cs"/>
            </a:endParaRPr>
          </a:p>
          <a:p>
            <a:pPr marL="685800" lvl="1" indent="-228600" eaLnBrk="0" hangingPunct="0">
              <a:spcBef>
                <a:spcPct val="10000"/>
              </a:spcBef>
              <a:buSzPct val="70000"/>
              <a:buFontTx/>
              <a:buBlip>
                <a:blip r:embed="rId3"/>
              </a:buBlip>
              <a:defRPr/>
            </a:pPr>
            <a:r>
              <a:rPr lang="en-US" sz="2000" b="1" kern="0" dirty="0">
                <a:solidFill>
                  <a:srgbClr val="018EB1"/>
                </a:solidFill>
                <a:latin typeface="+mn-lt"/>
                <a:cs typeface="+mn-cs"/>
              </a:rPr>
              <a:t>Incorrect PD and/or inset</a:t>
            </a:r>
          </a:p>
          <a:p>
            <a:pPr marL="685800" lvl="1" indent="-228600" eaLnBrk="0" hangingPunct="0">
              <a:spcBef>
                <a:spcPct val="10000"/>
              </a:spcBef>
              <a:buSzPct val="70000"/>
              <a:buFontTx/>
              <a:buBlip>
                <a:blip r:embed="rId3"/>
              </a:buBlip>
              <a:defRPr/>
            </a:pPr>
            <a:r>
              <a:rPr lang="en-US" sz="2000" b="1" kern="0" dirty="0">
                <a:solidFill>
                  <a:srgbClr val="018EB1"/>
                </a:solidFill>
                <a:latin typeface="+mn-lt"/>
                <a:cs typeface="+mn-cs"/>
              </a:rPr>
              <a:t>Poor binocularity</a:t>
            </a:r>
          </a:p>
          <a:p>
            <a:pPr marL="685800" lvl="1" indent="-228600" eaLnBrk="0" hangingPunct="0">
              <a:spcBef>
                <a:spcPct val="10000"/>
              </a:spcBef>
              <a:buSzPct val="70000"/>
              <a:buFontTx/>
              <a:buBlip>
                <a:blip r:embed="rId3"/>
              </a:buBlip>
              <a:defRPr/>
            </a:pPr>
            <a:r>
              <a:rPr lang="en-US" sz="2000" kern="0" dirty="0">
                <a:solidFill>
                  <a:srgbClr val="018EB1"/>
                </a:solidFill>
                <a:latin typeface="+mn-lt"/>
                <a:cs typeface="+mn-cs"/>
              </a:rPr>
              <a:t>Insufficient wrap</a:t>
            </a:r>
          </a:p>
          <a:p>
            <a:pPr marL="685800" lvl="1" indent="-228600" eaLnBrk="0" hangingPunct="0">
              <a:spcBef>
                <a:spcPct val="10000"/>
              </a:spcBef>
              <a:buSzPct val="70000"/>
              <a:defRPr/>
            </a:pPr>
            <a:endParaRPr lang="en-US" sz="2000" kern="0" dirty="0">
              <a:solidFill>
                <a:srgbClr val="018EB1"/>
              </a:solidFill>
              <a:latin typeface="+mn-lt"/>
              <a:cs typeface="+mn-cs"/>
            </a:endParaRPr>
          </a:p>
          <a:p>
            <a:pPr marL="228600" indent="-228600" eaLnBrk="0" hangingPunct="0">
              <a:spcBef>
                <a:spcPct val="10000"/>
              </a:spcBef>
              <a:buSzPct val="70000"/>
              <a:defRPr/>
            </a:pPr>
            <a:r>
              <a:rPr lang="en-US" sz="2000" b="1" kern="0" dirty="0">
                <a:solidFill>
                  <a:srgbClr val="018EB1"/>
                </a:solidFill>
                <a:latin typeface="+mn-lt"/>
                <a:cs typeface="+mn-cs"/>
              </a:rPr>
              <a:t>(“</a:t>
            </a:r>
            <a:r>
              <a:rPr lang="en-US" sz="2000" b="1" kern="0" dirty="0">
                <a:solidFill>
                  <a:schemeClr val="tx1">
                    <a:lumMod val="85000"/>
                    <a:lumOff val="15000"/>
                  </a:schemeClr>
                </a:solidFill>
                <a:latin typeface="+mn-lt"/>
                <a:cs typeface="+mn-cs"/>
              </a:rPr>
              <a:t>Pulling</a:t>
            </a:r>
            <a:r>
              <a:rPr lang="en-US" sz="2000" b="1" kern="0" dirty="0">
                <a:solidFill>
                  <a:srgbClr val="018EB1"/>
                </a:solidFill>
                <a:latin typeface="+mn-lt"/>
                <a:cs typeface="+mn-cs"/>
              </a:rPr>
              <a:t>” is almost always a binocularity issue)</a:t>
            </a:r>
          </a:p>
          <a:p>
            <a:pPr marL="685800" lvl="1" indent="-228600" eaLnBrk="0" hangingPunct="0">
              <a:spcBef>
                <a:spcPct val="10000"/>
              </a:spcBef>
              <a:buSzPct val="70000"/>
              <a:buFontTx/>
              <a:buBlip>
                <a:blip r:embed="rId3"/>
              </a:buBlip>
              <a:defRPr/>
            </a:pPr>
            <a:endParaRPr lang="en-US" sz="2000" kern="0" dirty="0">
              <a:solidFill>
                <a:srgbClr val="018EB1"/>
              </a:solidFill>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1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10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1000"/>
                                        <p:tgtEl>
                                          <p:spTgt spid="3">
                                            <p:txEl>
                                              <p:pRg st="12" end="12"/>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1000"/>
                                        <p:tgtEl>
                                          <p:spTgt spid="4">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1000"/>
                                        <p:tgtEl>
                                          <p:spTgt spid="4">
                                            <p:txEl>
                                              <p:pRg st="1" end="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1000"/>
                                        <p:tgtEl>
                                          <p:spTgt spid="4">
                                            <p:txEl>
                                              <p:pRg st="3" end="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1000"/>
                                        <p:tgtEl>
                                          <p:spTgt spid="4">
                                            <p:txEl>
                                              <p:pRg st="4" end="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1000"/>
                                        <p:tgtEl>
                                          <p:spTgt spid="4">
                                            <p:txEl>
                                              <p:pRg st="5" end="5"/>
                                            </p:txEl>
                                          </p:spTgt>
                                        </p:tgtEl>
                                      </p:cBhvr>
                                    </p:animEffect>
                                  </p:childTnLst>
                                </p:cTn>
                              </p:par>
                            </p:childTnLst>
                          </p:cTn>
                        </p:par>
                        <p:par>
                          <p:cTn id="61" fill="hold">
                            <p:stCondLst>
                              <p:cond delay="3000"/>
                            </p:stCondLst>
                            <p:childTnLst>
                              <p:par>
                                <p:cTn id="62" presetID="10" presetClass="entr" presetSubtype="0" fill="hold" grpId="0" nodeType="afterEffect">
                                  <p:stCondLst>
                                    <p:cond delay="0"/>
                                  </p:stCondLst>
                                  <p:childTnLst>
                                    <p:set>
                                      <p:cBhvr>
                                        <p:cTn id="63" dur="1" fill="hold">
                                          <p:stCondLst>
                                            <p:cond delay="0"/>
                                          </p:stCondLst>
                                        </p:cTn>
                                        <p:tgtEl>
                                          <p:spTgt spid="4">
                                            <p:txEl>
                                              <p:pRg st="7" end="7"/>
                                            </p:txEl>
                                          </p:spTgt>
                                        </p:tgtEl>
                                        <p:attrNameLst>
                                          <p:attrName>style.visibility</p:attrName>
                                        </p:attrNameLst>
                                      </p:cBhvr>
                                      <p:to>
                                        <p:strVal val="visible"/>
                                      </p:to>
                                    </p:set>
                                    <p:animEffect transition="in" filter="fade">
                                      <p:cBhvr>
                                        <p:cTn id="64" dur="1000"/>
                                        <p:tgtEl>
                                          <p:spTgt spid="4">
                                            <p:txEl>
                                              <p:pRg st="7" end="7"/>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1000"/>
                                        <p:tgtEl>
                                          <p:spTgt spid="4">
                                            <p:txEl>
                                              <p:pRg st="8" end="8"/>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1000"/>
                                        <p:tgtEl>
                                          <p:spTgt spid="4">
                                            <p:txEl>
                                              <p:pRg st="10" end="1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txEl>
                                              <p:pRg st="12" end="12"/>
                                            </p:txEl>
                                          </p:spTgt>
                                        </p:tgtEl>
                                        <p:attrNameLst>
                                          <p:attrName>style.visibility</p:attrName>
                                        </p:attrNameLst>
                                      </p:cBhvr>
                                      <p:to>
                                        <p:strVal val="visible"/>
                                      </p:to>
                                    </p:set>
                                    <p:animEffect transition="in" filter="fade">
                                      <p:cBhvr>
                                        <p:cTn id="76"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t="6574"/>
          <a:stretch>
            <a:fillRect/>
          </a:stretch>
        </p:blipFill>
        <p:spPr bwMode="auto">
          <a:xfrm>
            <a:off x="41746" y="1447800"/>
            <a:ext cx="9026054" cy="5410199"/>
          </a:xfrm>
          <a:prstGeom prst="rect">
            <a:avLst/>
          </a:prstGeom>
          <a:noFill/>
          <a:ln w="9525">
            <a:noFill/>
            <a:miter lim="800000"/>
            <a:headEnd/>
            <a:tailEnd/>
          </a:ln>
        </p:spPr>
      </p:pic>
      <p:sp>
        <p:nvSpPr>
          <p:cNvPr id="5" name="Text Box 4"/>
          <p:cNvSpPr txBox="1">
            <a:spLocks noChangeArrowheads="1"/>
          </p:cNvSpPr>
          <p:nvPr/>
        </p:nvSpPr>
        <p:spPr bwMode="auto">
          <a:xfrm>
            <a:off x="376076" y="6120825"/>
            <a:ext cx="3180679" cy="584775"/>
          </a:xfrm>
          <a:prstGeom prst="rect">
            <a:avLst/>
          </a:prstGeom>
          <a:noFill/>
          <a:ln w="9525">
            <a:noFill/>
            <a:miter lim="800000"/>
            <a:headEnd/>
            <a:tailEnd/>
          </a:ln>
          <a:effectLst/>
        </p:spPr>
        <p:txBody>
          <a:bodyPr wrap="none">
            <a:spAutoFit/>
          </a:bodyPr>
          <a:lstStyle/>
          <a:p>
            <a:r>
              <a:rPr lang="en-US" sz="3200" dirty="0">
                <a:solidFill>
                  <a:schemeClr val="tx1">
                    <a:lumMod val="85000"/>
                    <a:lumOff val="15000"/>
                  </a:schemeClr>
                </a:solidFill>
              </a:rPr>
              <a:t>Pete Hanlin</a:t>
            </a:r>
            <a:r>
              <a:rPr lang="en-US">
                <a:solidFill>
                  <a:schemeClr val="tx1">
                    <a:lumMod val="85000"/>
                    <a:lumOff val="15000"/>
                  </a:schemeClr>
                </a:solidFill>
              </a:rPr>
              <a:t>,</a:t>
            </a:r>
            <a:r>
              <a:rPr lang="en-US" sz="1600">
                <a:solidFill>
                  <a:schemeClr val="tx1">
                    <a:lumMod val="85000"/>
                    <a:lumOff val="15000"/>
                  </a:schemeClr>
                </a:solidFill>
              </a:rPr>
              <a:t> </a:t>
            </a:r>
            <a:r>
              <a:rPr lang="en-US" sz="2000">
                <a:solidFill>
                  <a:schemeClr val="tx1">
                    <a:lumMod val="85000"/>
                    <a:lumOff val="15000"/>
                  </a:schemeClr>
                </a:solidFill>
              </a:rPr>
              <a:t>ABOM</a:t>
            </a:r>
            <a:endParaRPr lang="en-US" sz="2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Correction of </a:t>
            </a:r>
            <a:r>
              <a:rPr lang="en-US" dirty="0" err="1"/>
              <a:t>Presbyopia</a:t>
            </a:r>
            <a:endParaRPr lang="en-US" dirty="0"/>
          </a:p>
        </p:txBody>
      </p:sp>
      <p:sp>
        <p:nvSpPr>
          <p:cNvPr id="82947" name="Rectangle 3"/>
          <p:cNvSpPr>
            <a:spLocks noGrp="1" noChangeArrowheads="1"/>
          </p:cNvSpPr>
          <p:nvPr>
            <p:ph type="body" idx="1"/>
          </p:nvPr>
        </p:nvSpPr>
        <p:spPr/>
        <p:txBody>
          <a:bodyPr/>
          <a:lstStyle/>
          <a:p>
            <a:pPr marL="0" indent="0" eaLnBrk="1" hangingPunct="1">
              <a:buNone/>
              <a:defRPr/>
            </a:pPr>
            <a:r>
              <a:rPr lang="en-US" dirty="0"/>
              <a:t>Ophthalmic Options</a:t>
            </a:r>
          </a:p>
          <a:p>
            <a:pPr lvl="1" eaLnBrk="1" hangingPunct="1">
              <a:defRPr/>
            </a:pPr>
            <a:r>
              <a:rPr lang="en-US" dirty="0">
                <a:solidFill>
                  <a:schemeClr val="tx1">
                    <a:lumMod val="85000"/>
                    <a:lumOff val="15000"/>
                  </a:schemeClr>
                </a:solidFill>
              </a:rPr>
              <a:t>NVO</a:t>
            </a:r>
            <a:r>
              <a:rPr lang="en-US" dirty="0"/>
              <a:t> (Single Vision)</a:t>
            </a:r>
          </a:p>
          <a:p>
            <a:pPr lvl="1" eaLnBrk="1" hangingPunct="1">
              <a:defRPr/>
            </a:pPr>
            <a:r>
              <a:rPr lang="en-US" dirty="0">
                <a:solidFill>
                  <a:schemeClr val="tx1">
                    <a:lumMod val="85000"/>
                    <a:lumOff val="15000"/>
                  </a:schemeClr>
                </a:solidFill>
              </a:rPr>
              <a:t>Segmented Lens </a:t>
            </a:r>
            <a:r>
              <a:rPr lang="en-US" dirty="0"/>
              <a:t>(Bifocal)</a:t>
            </a:r>
          </a:p>
          <a:p>
            <a:pPr lvl="1" eaLnBrk="1" hangingPunct="1">
              <a:defRPr/>
            </a:pPr>
            <a:r>
              <a:rPr lang="en-US" dirty="0">
                <a:solidFill>
                  <a:schemeClr val="tx1">
                    <a:lumMod val="85000"/>
                    <a:lumOff val="15000"/>
                  </a:schemeClr>
                </a:solidFill>
              </a:rPr>
              <a:t>Progressive Addition Lens </a:t>
            </a:r>
            <a:r>
              <a:rPr lang="en-US" dirty="0"/>
              <a:t>(PAL)</a:t>
            </a:r>
          </a:p>
        </p:txBody>
      </p:sp>
      <p:pic>
        <p:nvPicPr>
          <p:cNvPr id="82948" name="Picture 4" descr="lens SV"/>
          <p:cNvPicPr>
            <a:picLocks noChangeAspect="1" noChangeArrowheads="1"/>
          </p:cNvPicPr>
          <p:nvPr/>
        </p:nvPicPr>
        <p:blipFill>
          <a:blip r:embed="rId2" cstate="print"/>
          <a:srcRect/>
          <a:stretch>
            <a:fillRect/>
          </a:stretch>
        </p:blipFill>
        <p:spPr bwMode="auto">
          <a:xfrm>
            <a:off x="762000" y="4572000"/>
            <a:ext cx="1408113" cy="1376363"/>
          </a:xfrm>
          <a:prstGeom prst="rect">
            <a:avLst/>
          </a:prstGeom>
          <a:noFill/>
          <a:ln w="9525">
            <a:noFill/>
            <a:miter lim="800000"/>
            <a:headEnd/>
            <a:tailEnd/>
          </a:ln>
        </p:spPr>
      </p:pic>
      <p:pic>
        <p:nvPicPr>
          <p:cNvPr id="82949" name="Picture 5" descr="lens BF"/>
          <p:cNvPicPr>
            <a:picLocks noChangeAspect="1" noChangeArrowheads="1"/>
          </p:cNvPicPr>
          <p:nvPr/>
        </p:nvPicPr>
        <p:blipFill>
          <a:blip r:embed="rId3" cstate="print"/>
          <a:srcRect/>
          <a:stretch>
            <a:fillRect/>
          </a:stretch>
        </p:blipFill>
        <p:spPr bwMode="auto">
          <a:xfrm>
            <a:off x="2984500" y="4191000"/>
            <a:ext cx="2400300" cy="2312988"/>
          </a:xfrm>
          <a:prstGeom prst="rect">
            <a:avLst/>
          </a:prstGeom>
          <a:noFill/>
          <a:ln w="9525">
            <a:noFill/>
            <a:miter lim="800000"/>
            <a:headEnd/>
            <a:tailEnd/>
          </a:ln>
        </p:spPr>
      </p:pic>
      <p:pic>
        <p:nvPicPr>
          <p:cNvPr id="82950" name="Picture 6" descr="lens PAL"/>
          <p:cNvPicPr>
            <a:picLocks noChangeAspect="1" noChangeArrowheads="1"/>
          </p:cNvPicPr>
          <p:nvPr/>
        </p:nvPicPr>
        <p:blipFill>
          <a:blip r:embed="rId4" cstate="print"/>
          <a:srcRect/>
          <a:stretch>
            <a:fillRect/>
          </a:stretch>
        </p:blipFill>
        <p:spPr bwMode="auto">
          <a:xfrm>
            <a:off x="6196013" y="4114800"/>
            <a:ext cx="2414587" cy="2286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500"/>
                                        <p:tgtEl>
                                          <p:spTgt spid="82947">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2947">
                                            <p:txEl>
                                              <p:pRg st="1" end="1"/>
                                            </p:txEl>
                                          </p:spTgt>
                                        </p:tgtEl>
                                        <p:attrNameLst>
                                          <p:attrName>style.visibility</p:attrName>
                                        </p:attrNameLst>
                                      </p:cBhvr>
                                      <p:to>
                                        <p:strVal val="visible"/>
                                      </p:to>
                                    </p:set>
                                    <p:animEffect transition="in" filter="fade">
                                      <p:cBhvr>
                                        <p:cTn id="10" dur="1000"/>
                                        <p:tgtEl>
                                          <p:spTgt spid="82947">
                                            <p:txEl>
                                              <p:pRg st="1" end="1"/>
                                            </p:txEl>
                                          </p:spTgt>
                                        </p:tgtEl>
                                      </p:cBhvr>
                                    </p:animEffect>
                                  </p:childTnLst>
                                </p:cTn>
                              </p:par>
                              <p:par>
                                <p:cTn id="11" presetID="10" presetClass="entr" presetSubtype="0" fill="hold" nodeType="withEffect">
                                  <p:stCondLst>
                                    <p:cond delay="600"/>
                                  </p:stCondLst>
                                  <p:childTnLst>
                                    <p:set>
                                      <p:cBhvr>
                                        <p:cTn id="12" dur="1" fill="hold">
                                          <p:stCondLst>
                                            <p:cond delay="0"/>
                                          </p:stCondLst>
                                        </p:cTn>
                                        <p:tgtEl>
                                          <p:spTgt spid="82948"/>
                                        </p:tgtEl>
                                        <p:attrNameLst>
                                          <p:attrName>style.visibility</p:attrName>
                                        </p:attrNameLst>
                                      </p:cBhvr>
                                      <p:to>
                                        <p:strVal val="visible"/>
                                      </p:to>
                                    </p:set>
                                    <p:animEffect transition="in" filter="fade">
                                      <p:cBhvr>
                                        <p:cTn id="13" dur="1000"/>
                                        <p:tgtEl>
                                          <p:spTgt spid="82948"/>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82947">
                                            <p:txEl>
                                              <p:pRg st="2" end="2"/>
                                            </p:txEl>
                                          </p:spTgt>
                                        </p:tgtEl>
                                        <p:attrNameLst>
                                          <p:attrName>style.visibility</p:attrName>
                                        </p:attrNameLst>
                                      </p:cBhvr>
                                      <p:to>
                                        <p:strVal val="visible"/>
                                      </p:to>
                                    </p:set>
                                    <p:animEffect transition="in" filter="fade">
                                      <p:cBhvr>
                                        <p:cTn id="16" dur="1000"/>
                                        <p:tgtEl>
                                          <p:spTgt spid="82947">
                                            <p:txEl>
                                              <p:pRg st="2" end="2"/>
                                            </p:txEl>
                                          </p:spTgt>
                                        </p:tgtEl>
                                      </p:cBhvr>
                                    </p:animEffect>
                                  </p:childTnLst>
                                </p:cTn>
                              </p:par>
                              <p:par>
                                <p:cTn id="17" presetID="10" presetClass="entr" presetSubtype="0" fill="hold" nodeType="withEffect">
                                  <p:stCondLst>
                                    <p:cond delay="1600"/>
                                  </p:stCondLst>
                                  <p:childTnLst>
                                    <p:set>
                                      <p:cBhvr>
                                        <p:cTn id="18" dur="1" fill="hold">
                                          <p:stCondLst>
                                            <p:cond delay="0"/>
                                          </p:stCondLst>
                                        </p:cTn>
                                        <p:tgtEl>
                                          <p:spTgt spid="82949"/>
                                        </p:tgtEl>
                                        <p:attrNameLst>
                                          <p:attrName>style.visibility</p:attrName>
                                        </p:attrNameLst>
                                      </p:cBhvr>
                                      <p:to>
                                        <p:strVal val="visible"/>
                                      </p:to>
                                    </p:set>
                                    <p:animEffect transition="in" filter="fade">
                                      <p:cBhvr>
                                        <p:cTn id="19" dur="1000"/>
                                        <p:tgtEl>
                                          <p:spTgt spid="82949"/>
                                        </p:tgtEl>
                                      </p:cBhvr>
                                    </p:animEffect>
                                  </p:childTnLst>
                                </p:cTn>
                              </p:par>
                              <p:par>
                                <p:cTn id="20" presetID="10" presetClass="entr" presetSubtype="0" fill="hold" grpId="0" nodeType="withEffect">
                                  <p:stCondLst>
                                    <p:cond delay="2300"/>
                                  </p:stCondLst>
                                  <p:childTnLst>
                                    <p:set>
                                      <p:cBhvr>
                                        <p:cTn id="21" dur="1" fill="hold">
                                          <p:stCondLst>
                                            <p:cond delay="0"/>
                                          </p:stCondLst>
                                        </p:cTn>
                                        <p:tgtEl>
                                          <p:spTgt spid="82947">
                                            <p:txEl>
                                              <p:pRg st="3" end="3"/>
                                            </p:txEl>
                                          </p:spTgt>
                                        </p:tgtEl>
                                        <p:attrNameLst>
                                          <p:attrName>style.visibility</p:attrName>
                                        </p:attrNameLst>
                                      </p:cBhvr>
                                      <p:to>
                                        <p:strVal val="visible"/>
                                      </p:to>
                                    </p:set>
                                    <p:animEffect transition="in" filter="fade">
                                      <p:cBhvr>
                                        <p:cTn id="22" dur="1000"/>
                                        <p:tgtEl>
                                          <p:spTgt spid="82947">
                                            <p:txEl>
                                              <p:pRg st="3" end="3"/>
                                            </p:txEl>
                                          </p:spTgt>
                                        </p:tgtEl>
                                      </p:cBhvr>
                                    </p:animEffect>
                                  </p:childTnLst>
                                </p:cTn>
                              </p:par>
                              <p:par>
                                <p:cTn id="23" presetID="10" presetClass="entr" presetSubtype="0" fill="hold" nodeType="withEffect">
                                  <p:stCondLst>
                                    <p:cond delay="2600"/>
                                  </p:stCondLst>
                                  <p:childTnLst>
                                    <p:set>
                                      <p:cBhvr>
                                        <p:cTn id="24" dur="1" fill="hold">
                                          <p:stCondLst>
                                            <p:cond delay="0"/>
                                          </p:stCondLst>
                                        </p:cTn>
                                        <p:tgtEl>
                                          <p:spTgt spid="82950"/>
                                        </p:tgtEl>
                                        <p:attrNameLst>
                                          <p:attrName>style.visibility</p:attrName>
                                        </p:attrNameLst>
                                      </p:cBhvr>
                                      <p:to>
                                        <p:strVal val="visible"/>
                                      </p:to>
                                    </p:set>
                                    <p:animEffect transition="in" filter="fade">
                                      <p:cBhvr>
                                        <p:cTn id="25" dur="1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Correction of Presbyopia</a:t>
            </a:r>
          </a:p>
        </p:txBody>
      </p:sp>
      <p:sp>
        <p:nvSpPr>
          <p:cNvPr id="83971" name="Rectangle 3"/>
          <p:cNvSpPr>
            <a:spLocks noGrp="1" noChangeArrowheads="1"/>
          </p:cNvSpPr>
          <p:nvPr>
            <p:ph type="body" idx="1"/>
          </p:nvPr>
        </p:nvSpPr>
        <p:spPr/>
        <p:txBody>
          <a:bodyPr/>
          <a:lstStyle/>
          <a:p>
            <a:pPr marL="0" indent="0" eaLnBrk="1" hangingPunct="1">
              <a:buNone/>
              <a:defRPr/>
            </a:pPr>
            <a:r>
              <a:rPr lang="en-US" dirty="0"/>
              <a:t>NVO lenses provide</a:t>
            </a:r>
          </a:p>
          <a:p>
            <a:pPr lvl="1" eaLnBrk="1" hangingPunct="1">
              <a:defRPr/>
            </a:pPr>
            <a:r>
              <a:rPr lang="en-US" dirty="0">
                <a:solidFill>
                  <a:schemeClr val="tx1">
                    <a:lumMod val="85000"/>
                    <a:lumOff val="15000"/>
                  </a:schemeClr>
                </a:solidFill>
              </a:rPr>
              <a:t>Wide fields of vision</a:t>
            </a:r>
          </a:p>
          <a:p>
            <a:pPr lvl="1" eaLnBrk="1" hangingPunct="1">
              <a:defRPr/>
            </a:pPr>
            <a:r>
              <a:rPr lang="en-US" dirty="0">
                <a:solidFill>
                  <a:schemeClr val="tx1">
                    <a:lumMod val="85000"/>
                    <a:lumOff val="15000"/>
                  </a:schemeClr>
                </a:solidFill>
              </a:rPr>
              <a:t>Single focal length</a:t>
            </a:r>
          </a:p>
        </p:txBody>
      </p:sp>
      <p:pic>
        <p:nvPicPr>
          <p:cNvPr id="83972" name="Picture 4" descr="lens SV"/>
          <p:cNvPicPr>
            <a:picLocks noChangeAspect="1" noChangeArrowheads="1"/>
          </p:cNvPicPr>
          <p:nvPr/>
        </p:nvPicPr>
        <p:blipFill>
          <a:blip r:embed="rId2" cstate="print"/>
          <a:srcRect/>
          <a:stretch>
            <a:fillRect/>
          </a:stretch>
        </p:blipFill>
        <p:spPr bwMode="auto">
          <a:xfrm>
            <a:off x="6324600" y="1339850"/>
            <a:ext cx="1752600" cy="1712913"/>
          </a:xfrm>
          <a:prstGeom prst="rect">
            <a:avLst/>
          </a:prstGeom>
          <a:noFill/>
          <a:ln w="9525">
            <a:noFill/>
            <a:miter lim="800000"/>
            <a:headEnd/>
            <a:tailEnd/>
          </a:ln>
        </p:spPr>
      </p:pic>
      <p:pic>
        <p:nvPicPr>
          <p:cNvPr id="83973" name="Picture 5" descr="Optics SV"/>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19200" y="3144838"/>
            <a:ext cx="6705600" cy="37131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fade">
                                      <p:cBhvr>
                                        <p:cTn id="16" dur="1000"/>
                                        <p:tgtEl>
                                          <p:spTgt spid="83972"/>
                                        </p:tgtEl>
                                      </p:cBhvr>
                                    </p:animEffect>
                                  </p:childTnLst>
                                </p:cTn>
                              </p:par>
                              <p:par>
                                <p:cTn id="17" presetID="10" presetClass="entr" presetSubtype="0" fill="hold" nodeType="withEffect">
                                  <p:stCondLst>
                                    <p:cond delay="500"/>
                                  </p:stCondLst>
                                  <p:childTnLst>
                                    <p:set>
                                      <p:cBhvr>
                                        <p:cTn id="18" dur="1" fill="hold">
                                          <p:stCondLst>
                                            <p:cond delay="0"/>
                                          </p:stCondLst>
                                        </p:cTn>
                                        <p:tgtEl>
                                          <p:spTgt spid="83973"/>
                                        </p:tgtEl>
                                        <p:attrNameLst>
                                          <p:attrName>style.visibility</p:attrName>
                                        </p:attrNameLst>
                                      </p:cBhvr>
                                      <p:to>
                                        <p:strVal val="visible"/>
                                      </p:to>
                                    </p:set>
                                    <p:animEffect transition="in" filter="fade">
                                      <p:cBhvr>
                                        <p:cTn id="1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Correction of Presbyopia</a:t>
            </a:r>
          </a:p>
        </p:txBody>
      </p:sp>
      <p:sp>
        <p:nvSpPr>
          <p:cNvPr id="88067" name="Rectangle 3"/>
          <p:cNvSpPr>
            <a:spLocks noGrp="1" noChangeArrowheads="1"/>
          </p:cNvSpPr>
          <p:nvPr>
            <p:ph type="body" idx="1"/>
          </p:nvPr>
        </p:nvSpPr>
        <p:spPr/>
        <p:txBody>
          <a:bodyPr/>
          <a:lstStyle/>
          <a:p>
            <a:pPr marL="0" indent="0" eaLnBrk="1" hangingPunct="1">
              <a:buNone/>
              <a:defRPr/>
            </a:pPr>
            <a:r>
              <a:rPr lang="en-US" dirty="0"/>
              <a:t>Bifocal lenses provide</a:t>
            </a:r>
          </a:p>
          <a:p>
            <a:pPr lvl="1" eaLnBrk="1" hangingPunct="1">
              <a:defRPr/>
            </a:pPr>
            <a:r>
              <a:rPr lang="en-US" dirty="0">
                <a:solidFill>
                  <a:schemeClr val="tx1">
                    <a:lumMod val="85000"/>
                    <a:lumOff val="15000"/>
                  </a:schemeClr>
                </a:solidFill>
              </a:rPr>
              <a:t>Wide fields of vision</a:t>
            </a:r>
          </a:p>
          <a:p>
            <a:pPr lvl="1" eaLnBrk="1" hangingPunct="1">
              <a:defRPr/>
            </a:pPr>
            <a:r>
              <a:rPr lang="en-US" dirty="0">
                <a:solidFill>
                  <a:schemeClr val="tx1">
                    <a:lumMod val="85000"/>
                    <a:lumOff val="15000"/>
                  </a:schemeClr>
                </a:solidFill>
              </a:rPr>
              <a:t>Two focal lengths</a:t>
            </a:r>
          </a:p>
        </p:txBody>
      </p:sp>
      <p:pic>
        <p:nvPicPr>
          <p:cNvPr id="88070" name="Picture 6" descr="Optics B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5800" y="2952750"/>
            <a:ext cx="6019800" cy="3905250"/>
          </a:xfrm>
          <a:prstGeom prst="rect">
            <a:avLst/>
          </a:prstGeom>
          <a:noFill/>
          <a:ln w="9525">
            <a:noFill/>
            <a:miter lim="800000"/>
            <a:headEnd/>
            <a:tailEnd/>
          </a:ln>
        </p:spPr>
      </p:pic>
      <p:pic>
        <p:nvPicPr>
          <p:cNvPr id="18437" name="Picture 7" descr="lens B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914400"/>
            <a:ext cx="2971800" cy="2863850"/>
          </a:xfrm>
          <a:prstGeom prst="rect">
            <a:avLst/>
          </a:prstGeom>
          <a:noFill/>
          <a:ln w="9525">
            <a:noFill/>
            <a:miter lim="800000"/>
            <a:headEnd/>
            <a:tailEnd/>
          </a:ln>
        </p:spPr>
      </p:pic>
      <p:sp>
        <p:nvSpPr>
          <p:cNvPr id="88072" name="Text Box 8"/>
          <p:cNvSpPr txBox="1">
            <a:spLocks noChangeArrowheads="1"/>
          </p:cNvSpPr>
          <p:nvPr/>
        </p:nvSpPr>
        <p:spPr bwMode="auto">
          <a:xfrm>
            <a:off x="4025900" y="6146800"/>
            <a:ext cx="3386138" cy="366713"/>
          </a:xfrm>
          <a:prstGeom prst="rect">
            <a:avLst/>
          </a:prstGeom>
          <a:noFill/>
          <a:ln w="9525">
            <a:noFill/>
            <a:miter lim="800000"/>
            <a:headEnd/>
            <a:tailEnd/>
          </a:ln>
        </p:spPr>
        <p:txBody>
          <a:bodyPr wrap="none">
            <a:spAutoFit/>
          </a:bodyPr>
          <a:lstStyle/>
          <a:p>
            <a:r>
              <a:rPr lang="en-US">
                <a:solidFill>
                  <a:srgbClr val="FF0000"/>
                </a:solidFill>
              </a:rPr>
              <a:t>A "focal gap" exists from 20-26"</a:t>
            </a:r>
          </a:p>
        </p:txBody>
      </p:sp>
      <p:grpSp>
        <p:nvGrpSpPr>
          <p:cNvPr id="2" name="Group 14"/>
          <p:cNvGrpSpPr>
            <a:grpSpLocks/>
          </p:cNvGrpSpPr>
          <p:nvPr/>
        </p:nvGrpSpPr>
        <p:grpSpPr bwMode="auto">
          <a:xfrm>
            <a:off x="3924300" y="5359400"/>
            <a:ext cx="800100" cy="812800"/>
            <a:chOff x="2472" y="3376"/>
            <a:chExt cx="504" cy="512"/>
          </a:xfrm>
        </p:grpSpPr>
        <p:sp>
          <p:nvSpPr>
            <p:cNvPr id="18440" name="AutoShape 12"/>
            <p:cNvSpPr>
              <a:spLocks/>
            </p:cNvSpPr>
            <p:nvPr/>
          </p:nvSpPr>
          <p:spPr bwMode="auto">
            <a:xfrm rot="-4452109">
              <a:off x="2568" y="3280"/>
              <a:ext cx="96" cy="288"/>
            </a:xfrm>
            <a:prstGeom prst="leftBrace">
              <a:avLst>
                <a:gd name="adj1" fmla="val 25000"/>
                <a:gd name="adj2" fmla="val 50000"/>
              </a:avLst>
            </a:prstGeom>
            <a:noFill/>
            <a:ln w="28575">
              <a:solidFill>
                <a:schemeClr val="tx1"/>
              </a:solidFill>
              <a:round/>
              <a:headEnd/>
              <a:tailEnd/>
            </a:ln>
          </p:spPr>
          <p:txBody>
            <a:bodyPr wrap="none" anchor="ctr"/>
            <a:lstStyle/>
            <a:p>
              <a:endParaRPr lang="en-US"/>
            </a:p>
          </p:txBody>
        </p:sp>
        <p:sp>
          <p:nvSpPr>
            <p:cNvPr id="18441" name="Line 13"/>
            <p:cNvSpPr>
              <a:spLocks noChangeShapeType="1"/>
            </p:cNvSpPr>
            <p:nvPr/>
          </p:nvSpPr>
          <p:spPr bwMode="auto">
            <a:xfrm>
              <a:off x="2592" y="3456"/>
              <a:ext cx="384" cy="432"/>
            </a:xfrm>
            <a:prstGeom prst="line">
              <a:avLst/>
            </a:prstGeom>
            <a:noFill/>
            <a:ln w="38100">
              <a:solidFill>
                <a:schemeClr val="tx1"/>
              </a:solidFill>
              <a:round/>
              <a:headEnd/>
              <a:tailEnd/>
            </a:ln>
          </p:spPr>
          <p:txBody>
            <a:bodyPr/>
            <a:lstStyle/>
            <a:p>
              <a:endParaRPr 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500"/>
                                        <p:tgtEl>
                                          <p:spTgt spid="88067">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fade">
                                      <p:cBhvr>
                                        <p:cTn id="10" dur="500"/>
                                        <p:tgtEl>
                                          <p:spTgt spid="88067">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fade">
                                      <p:cBhvr>
                                        <p:cTn id="13" dur="500"/>
                                        <p:tgtEl>
                                          <p:spTgt spid="8806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8070"/>
                                        </p:tgtEl>
                                        <p:attrNameLst>
                                          <p:attrName>style.visibility</p:attrName>
                                        </p:attrNameLst>
                                      </p:cBhvr>
                                      <p:to>
                                        <p:strVal val="visible"/>
                                      </p:to>
                                    </p:set>
                                    <p:animEffect transition="in" filter="fade">
                                      <p:cBhvr>
                                        <p:cTn id="16" dur="1000"/>
                                        <p:tgtEl>
                                          <p:spTgt spid="8807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88072"/>
                                        </p:tgtEl>
                                        <p:attrNameLst>
                                          <p:attrName>style.visibility</p:attrName>
                                        </p:attrNameLst>
                                      </p:cBhvr>
                                      <p:to>
                                        <p:strVal val="visible"/>
                                      </p:to>
                                    </p:set>
                                    <p:animEffect transition="in" filter="fade">
                                      <p:cBhvr>
                                        <p:cTn id="19" dur="1000"/>
                                        <p:tgtEl>
                                          <p:spTgt spid="88072"/>
                                        </p:tgtEl>
                                      </p:cBhvr>
                                    </p:animEffect>
                                  </p:childTnLst>
                                </p:cTn>
                              </p:par>
                              <p:par>
                                <p:cTn id="20" presetID="22" presetClass="entr" presetSubtype="4" fill="hold" nodeType="withEffect">
                                  <p:stCondLst>
                                    <p:cond delay="60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p:bldP spid="880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Correction of Presbyopia</a:t>
            </a:r>
          </a:p>
        </p:txBody>
      </p:sp>
      <p:sp>
        <p:nvSpPr>
          <p:cNvPr id="89091" name="Rectangle 3"/>
          <p:cNvSpPr>
            <a:spLocks noGrp="1" noChangeArrowheads="1"/>
          </p:cNvSpPr>
          <p:nvPr>
            <p:ph type="body" idx="1"/>
          </p:nvPr>
        </p:nvSpPr>
        <p:spPr/>
        <p:txBody>
          <a:bodyPr/>
          <a:lstStyle/>
          <a:p>
            <a:pPr marL="0" indent="0" eaLnBrk="1" hangingPunct="1">
              <a:buNone/>
              <a:defRPr/>
            </a:pPr>
            <a:r>
              <a:rPr lang="en-US" dirty="0"/>
              <a:t>Progressive lenses provide</a:t>
            </a:r>
          </a:p>
          <a:p>
            <a:pPr lvl="1" eaLnBrk="1" hangingPunct="1">
              <a:defRPr/>
            </a:pPr>
            <a:r>
              <a:rPr lang="en-US" dirty="0">
                <a:solidFill>
                  <a:schemeClr val="tx1">
                    <a:lumMod val="85000"/>
                    <a:lumOff val="15000"/>
                  </a:schemeClr>
                </a:solidFill>
              </a:rPr>
              <a:t>Varying fields of vision</a:t>
            </a:r>
          </a:p>
          <a:p>
            <a:pPr lvl="1" eaLnBrk="1" hangingPunct="1">
              <a:defRPr/>
            </a:pPr>
            <a:r>
              <a:rPr lang="en-US" dirty="0">
                <a:solidFill>
                  <a:schemeClr val="tx1">
                    <a:lumMod val="85000"/>
                    <a:lumOff val="15000"/>
                  </a:schemeClr>
                </a:solidFill>
              </a:rPr>
              <a:t>Infinite focal lengths</a:t>
            </a:r>
          </a:p>
        </p:txBody>
      </p:sp>
      <p:pic>
        <p:nvPicPr>
          <p:cNvPr id="19460" name="Picture 10" descr="lens PAL"/>
          <p:cNvPicPr>
            <a:picLocks noChangeAspect="1" noChangeArrowheads="1"/>
          </p:cNvPicPr>
          <p:nvPr/>
        </p:nvPicPr>
        <p:blipFill>
          <a:blip r:embed="rId2" cstate="print">
            <a:lum bright="-6000" contrast="10000"/>
          </a:blip>
          <a:srcRect/>
          <a:stretch>
            <a:fillRect/>
          </a:stretch>
        </p:blipFill>
        <p:spPr bwMode="auto">
          <a:xfrm>
            <a:off x="6165850" y="914400"/>
            <a:ext cx="2978150" cy="2819400"/>
          </a:xfrm>
          <a:prstGeom prst="rect">
            <a:avLst/>
          </a:prstGeom>
          <a:noFill/>
          <a:ln w="9525">
            <a:noFill/>
            <a:miter lim="800000"/>
            <a:headEnd/>
            <a:tailEnd/>
          </a:ln>
        </p:spPr>
      </p:pic>
      <p:pic>
        <p:nvPicPr>
          <p:cNvPr id="89099" name="Picture 11" descr="Optics P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863850"/>
            <a:ext cx="6086475" cy="3917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500"/>
                                        <p:tgtEl>
                                          <p:spTgt spid="89091">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fade">
                                      <p:cBhvr>
                                        <p:cTn id="10" dur="500"/>
                                        <p:tgtEl>
                                          <p:spTgt spid="89091">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9091">
                                            <p:txEl>
                                              <p:pRg st="2" end="2"/>
                                            </p:txEl>
                                          </p:spTgt>
                                        </p:tgtEl>
                                        <p:attrNameLst>
                                          <p:attrName>style.visibility</p:attrName>
                                        </p:attrNameLst>
                                      </p:cBhvr>
                                      <p:to>
                                        <p:strVal val="visible"/>
                                      </p:to>
                                    </p:set>
                                    <p:animEffect transition="in" filter="fade">
                                      <p:cBhvr>
                                        <p:cTn id="13" dur="500"/>
                                        <p:tgtEl>
                                          <p:spTgt spid="890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9099"/>
                                        </p:tgtEl>
                                        <p:attrNameLst>
                                          <p:attrName>style.visibility</p:attrName>
                                        </p:attrNameLst>
                                      </p:cBhvr>
                                      <p:to>
                                        <p:strVal val="visible"/>
                                      </p:to>
                                    </p:set>
                                    <p:animEffect transition="in" filter="fade">
                                      <p:cBhvr>
                                        <p:cTn id="16" dur="1000"/>
                                        <p:tgtEl>
                                          <p:spTgt spid="89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PAL Design Fundamentals</a:t>
            </a:r>
          </a:p>
        </p:txBody>
      </p:sp>
      <p:sp>
        <p:nvSpPr>
          <p:cNvPr id="90115" name="Rectangle 3"/>
          <p:cNvSpPr>
            <a:spLocks noGrp="1" noChangeArrowheads="1"/>
          </p:cNvSpPr>
          <p:nvPr>
            <p:ph type="body" idx="1"/>
          </p:nvPr>
        </p:nvSpPr>
        <p:spPr>
          <a:xfrm>
            <a:off x="457200" y="1447800"/>
            <a:ext cx="8686800" cy="4525963"/>
          </a:xfrm>
        </p:spPr>
        <p:txBody>
          <a:bodyPr/>
          <a:lstStyle/>
          <a:p>
            <a:pPr marL="0" indent="0" eaLnBrk="1" hangingPunct="1">
              <a:buNone/>
              <a:defRPr/>
            </a:pPr>
            <a:r>
              <a:rPr lang="en-US" dirty="0"/>
              <a:t>A PAL must balance numerous requirements</a:t>
            </a:r>
          </a:p>
          <a:p>
            <a:pPr lvl="1" eaLnBrk="1" hangingPunct="1">
              <a:defRPr/>
            </a:pPr>
            <a:r>
              <a:rPr lang="en-US" dirty="0">
                <a:solidFill>
                  <a:schemeClr val="tx1">
                    <a:lumMod val="85000"/>
                    <a:lumOff val="15000"/>
                  </a:schemeClr>
                </a:solidFill>
              </a:rPr>
              <a:t>Vertical</a:t>
            </a:r>
            <a:r>
              <a:rPr lang="en-US" dirty="0"/>
              <a:t> (progression length)</a:t>
            </a:r>
          </a:p>
          <a:p>
            <a:pPr lvl="1" eaLnBrk="1" hangingPunct="1">
              <a:defRPr/>
            </a:pPr>
            <a:r>
              <a:rPr lang="en-US" dirty="0">
                <a:solidFill>
                  <a:schemeClr val="tx1">
                    <a:lumMod val="85000"/>
                    <a:lumOff val="15000"/>
                  </a:schemeClr>
                </a:solidFill>
              </a:rPr>
              <a:t>Horizontal</a:t>
            </a:r>
            <a:r>
              <a:rPr lang="en-US" dirty="0"/>
              <a:t> (central zone width)</a:t>
            </a:r>
          </a:p>
          <a:p>
            <a:pPr lvl="1" eaLnBrk="1" hangingPunct="1">
              <a:defRPr/>
            </a:pPr>
            <a:r>
              <a:rPr lang="en-US" dirty="0" err="1">
                <a:solidFill>
                  <a:schemeClr val="tx1">
                    <a:lumMod val="85000"/>
                    <a:lumOff val="15000"/>
                  </a:schemeClr>
                </a:solidFill>
              </a:rPr>
              <a:t>Foveal</a:t>
            </a:r>
            <a:r>
              <a:rPr lang="en-US" dirty="0">
                <a:solidFill>
                  <a:schemeClr val="tx1">
                    <a:lumMod val="85000"/>
                    <a:lumOff val="15000"/>
                  </a:schemeClr>
                </a:solidFill>
              </a:rPr>
              <a:t> Vision </a:t>
            </a:r>
            <a:r>
              <a:rPr lang="en-US" dirty="0"/>
              <a:t>(central zone sharpness)</a:t>
            </a:r>
          </a:p>
          <a:p>
            <a:pPr lvl="1" eaLnBrk="1" hangingPunct="1">
              <a:defRPr/>
            </a:pPr>
            <a:r>
              <a:rPr lang="en-US" dirty="0">
                <a:solidFill>
                  <a:schemeClr val="tx1">
                    <a:lumMod val="85000"/>
                    <a:lumOff val="15000"/>
                  </a:schemeClr>
                </a:solidFill>
              </a:rPr>
              <a:t>Near Vision </a:t>
            </a:r>
            <a:r>
              <a:rPr lang="en-US" dirty="0"/>
              <a:t>(inset)</a:t>
            </a:r>
          </a:p>
          <a:p>
            <a:pPr lvl="1" eaLnBrk="1" hangingPunct="1">
              <a:defRPr/>
            </a:pPr>
            <a:r>
              <a:rPr lang="en-US" dirty="0">
                <a:solidFill>
                  <a:schemeClr val="tx1">
                    <a:lumMod val="85000"/>
                    <a:lumOff val="15000"/>
                  </a:schemeClr>
                </a:solidFill>
              </a:rPr>
              <a:t>Peripheral Vision </a:t>
            </a:r>
            <a:r>
              <a:rPr lang="en-US" dirty="0"/>
              <a:t>(binocularity)</a:t>
            </a:r>
          </a:p>
        </p:txBody>
      </p:sp>
      <p:pic>
        <p:nvPicPr>
          <p:cNvPr id="90117" name="Picture 5" descr="lens later PAL"/>
          <p:cNvPicPr>
            <a:picLocks noChangeAspect="1" noChangeArrowheads="1"/>
          </p:cNvPicPr>
          <p:nvPr/>
        </p:nvPicPr>
        <p:blipFill>
          <a:blip r:embed="rId2" cstate="print"/>
          <a:srcRect/>
          <a:stretch>
            <a:fillRect/>
          </a:stretch>
        </p:blipFill>
        <p:spPr bwMode="auto">
          <a:xfrm>
            <a:off x="6172200" y="3959225"/>
            <a:ext cx="2746375" cy="27463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500"/>
                                        <p:tgtEl>
                                          <p:spTgt spid="90115">
                                            <p:txEl>
                                              <p:pRg st="0" end="0"/>
                                            </p:txEl>
                                          </p:spTgt>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fade">
                                      <p:cBhvr>
                                        <p:cTn id="10" dur="500"/>
                                        <p:tgtEl>
                                          <p:spTgt spid="90115">
                                            <p:txEl>
                                              <p:pRg st="1" end="1"/>
                                            </p:txEl>
                                          </p:spTgt>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fade">
                                      <p:cBhvr>
                                        <p:cTn id="13" dur="500"/>
                                        <p:tgtEl>
                                          <p:spTgt spid="90115">
                                            <p:txEl>
                                              <p:pRg st="2" end="2"/>
                                            </p:txEl>
                                          </p:spTgt>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90115">
                                            <p:txEl>
                                              <p:pRg st="3" end="3"/>
                                            </p:txEl>
                                          </p:spTgt>
                                        </p:tgtEl>
                                        <p:attrNameLst>
                                          <p:attrName>style.visibility</p:attrName>
                                        </p:attrNameLst>
                                      </p:cBhvr>
                                      <p:to>
                                        <p:strVal val="visible"/>
                                      </p:to>
                                    </p:set>
                                    <p:animEffect transition="in" filter="fade">
                                      <p:cBhvr>
                                        <p:cTn id="16" dur="500"/>
                                        <p:tgtEl>
                                          <p:spTgt spid="90115">
                                            <p:txEl>
                                              <p:pRg st="3" end="3"/>
                                            </p:txEl>
                                          </p:spTgt>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90115">
                                            <p:txEl>
                                              <p:pRg st="4" end="4"/>
                                            </p:txEl>
                                          </p:spTgt>
                                        </p:tgtEl>
                                        <p:attrNameLst>
                                          <p:attrName>style.visibility</p:attrName>
                                        </p:attrNameLst>
                                      </p:cBhvr>
                                      <p:to>
                                        <p:strVal val="visible"/>
                                      </p:to>
                                    </p:set>
                                    <p:animEffect transition="in" filter="fade">
                                      <p:cBhvr>
                                        <p:cTn id="19" dur="500"/>
                                        <p:tgtEl>
                                          <p:spTgt spid="90115">
                                            <p:txEl>
                                              <p:pRg st="4" end="4"/>
                                            </p:txEl>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90115">
                                            <p:txEl>
                                              <p:pRg st="5" end="5"/>
                                            </p:txEl>
                                          </p:spTgt>
                                        </p:tgtEl>
                                        <p:attrNameLst>
                                          <p:attrName>style.visibility</p:attrName>
                                        </p:attrNameLst>
                                      </p:cBhvr>
                                      <p:to>
                                        <p:strVal val="visible"/>
                                      </p:to>
                                    </p:set>
                                    <p:animEffect transition="in" filter="fade">
                                      <p:cBhvr>
                                        <p:cTn id="22" dur="500"/>
                                        <p:tgtEl>
                                          <p:spTgt spid="9011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0117"/>
                                        </p:tgtEl>
                                        <p:attrNameLst>
                                          <p:attrName>style.visibility</p:attrName>
                                        </p:attrNameLst>
                                      </p:cBhvr>
                                      <p:to>
                                        <p:strVal val="visible"/>
                                      </p:to>
                                    </p:set>
                                    <p:animEffect transition="in" filter="fade">
                                      <p:cBhvr>
                                        <p:cTn id="25" dur="10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10456</TotalTime>
  <Words>2802</Words>
  <Application>Microsoft Macintosh PowerPoint</Application>
  <PresentationFormat>On-screen Show (4:3)</PresentationFormat>
  <Paragraphs>416</Paragraphs>
  <Slides>47</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Batang</vt:lpstr>
      <vt:lpstr>Arial</vt:lpstr>
      <vt:lpstr>Arial Narrow</vt:lpstr>
      <vt:lpstr>Comic Sans MS</vt:lpstr>
      <vt:lpstr>Gotham Book</vt:lpstr>
      <vt:lpstr>Gotham-Medium</vt:lpstr>
      <vt:lpstr>NiveaLightCondensed</vt:lpstr>
      <vt:lpstr>Wingdings</vt:lpstr>
      <vt:lpstr>Custom Design</vt:lpstr>
      <vt:lpstr>CorelDRAW</vt:lpstr>
      <vt:lpstr>PHOTO-PAINT</vt:lpstr>
      <vt:lpstr>PowerPoint Presentation</vt:lpstr>
      <vt:lpstr>Disclosure</vt:lpstr>
      <vt:lpstr>Overview</vt:lpstr>
      <vt:lpstr>Progressive Addition Lenses</vt:lpstr>
      <vt:lpstr>Correction of Presbyopia</vt:lpstr>
      <vt:lpstr>Correction of Presbyopia</vt:lpstr>
      <vt:lpstr>Correction of Presbyopia</vt:lpstr>
      <vt:lpstr>Correction of Presbyopia</vt:lpstr>
      <vt:lpstr>PAL Design Fundamentals</vt:lpstr>
      <vt:lpstr>Progression Length</vt:lpstr>
      <vt:lpstr>Progression Length</vt:lpstr>
      <vt:lpstr>Progression Length</vt:lpstr>
      <vt:lpstr>Progression Length</vt:lpstr>
      <vt:lpstr>Progression Length</vt:lpstr>
      <vt:lpstr>Progression Length</vt:lpstr>
      <vt:lpstr>Central Zone Width</vt:lpstr>
      <vt:lpstr>Central Zone Width</vt:lpstr>
      <vt:lpstr>Central Zone Width</vt:lpstr>
      <vt:lpstr>Central Zone Width</vt:lpstr>
      <vt:lpstr>Binocularity</vt:lpstr>
      <vt:lpstr>Binocularity</vt:lpstr>
      <vt:lpstr>Near Vision Positioning</vt:lpstr>
      <vt:lpstr>Near Vision Positioning</vt:lpstr>
      <vt:lpstr>Near Vision Positioning</vt:lpstr>
      <vt:lpstr>Near Vision Positioning</vt:lpstr>
      <vt:lpstr>Near Vision Positioning</vt:lpstr>
      <vt:lpstr>Near Vision Positioning</vt:lpstr>
      <vt:lpstr>Central Zone Sharpness</vt:lpstr>
      <vt:lpstr>Central Zone Sharpness</vt:lpstr>
      <vt:lpstr>Central Zone Sharpness</vt:lpstr>
      <vt:lpstr>Management of Swim</vt:lpstr>
      <vt:lpstr>Management of Swim</vt:lpstr>
      <vt:lpstr>Management of Swim</vt:lpstr>
      <vt:lpstr>Simultaneous Vision</vt:lpstr>
      <vt:lpstr>Simultaneous Vision</vt:lpstr>
      <vt:lpstr>Simultaneous Vision</vt:lpstr>
      <vt:lpstr>Simultaneous Vision</vt:lpstr>
      <vt:lpstr>Simultaneous Vision</vt:lpstr>
      <vt:lpstr>Avoiding PAL Problems</vt:lpstr>
      <vt:lpstr>Pre-Adjust Frame</vt:lpstr>
      <vt:lpstr>Pre-Adjust Frame</vt:lpstr>
      <vt:lpstr>Measure Fitting Heights</vt:lpstr>
      <vt:lpstr>Measure Fitting Heights</vt:lpstr>
      <vt:lpstr>Measure Monocular PDs</vt:lpstr>
      <vt:lpstr>Measure Monocular PDs</vt:lpstr>
      <vt:lpstr>Troubleshooting PALs</vt:lpstr>
      <vt:lpstr>PowerPoint Presentation</vt:lpstr>
    </vt:vector>
  </TitlesOfParts>
  <Company>Essilor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Ophthalmic Products 101</dc:title>
  <dc:creator>PHanlin</dc:creator>
  <cp:lastModifiedBy>Microsoft Office User</cp:lastModifiedBy>
  <cp:revision>577</cp:revision>
  <dcterms:created xsi:type="dcterms:W3CDTF">2010-05-07T18:27:38Z</dcterms:created>
  <dcterms:modified xsi:type="dcterms:W3CDTF">2020-02-11T16:20:53Z</dcterms:modified>
</cp:coreProperties>
</file>