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9"/>
  </p:notesMasterIdLst>
  <p:sldIdLst>
    <p:sldId id="284" r:id="rId2"/>
    <p:sldId id="285" r:id="rId3"/>
    <p:sldId id="318" r:id="rId4"/>
    <p:sldId id="286" r:id="rId5"/>
    <p:sldId id="319" r:id="rId6"/>
    <p:sldId id="312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315" r:id="rId16"/>
    <p:sldId id="296" r:id="rId17"/>
    <p:sldId id="297" r:id="rId18"/>
    <p:sldId id="317" r:id="rId19"/>
    <p:sldId id="304" r:id="rId20"/>
    <p:sldId id="305" r:id="rId21"/>
    <p:sldId id="306" r:id="rId22"/>
    <p:sldId id="313" r:id="rId23"/>
    <p:sldId id="310" r:id="rId24"/>
    <p:sldId id="314" r:id="rId25"/>
    <p:sldId id="320" r:id="rId26"/>
    <p:sldId id="321" r:id="rId27"/>
    <p:sldId id="316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05AB1C-48B5-45EF-BE1D-F6864766D9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9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eyesystems.info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yeSys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152400"/>
            <a:ext cx="334645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C:\Documents and Settings\Mary\Local Settings\Temporary Internet Files\Content.IE5\CFY5FMMC\MP900448617[1]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779" y="1515252"/>
            <a:ext cx="2971800" cy="22066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152400" y="4191000"/>
            <a:ext cx="8839200" cy="18288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6172200"/>
            <a:ext cx="8839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i="1" dirty="0" err="1" smtClean="0">
                <a:latin typeface="Baskerville Old Face" pitchFamily="18" charset="0"/>
                <a:hlinkClick r:id="rId4"/>
              </a:rPr>
              <a:t>www.EyeSystems.info</a:t>
            </a:r>
            <a:r>
              <a:rPr lang="en-US" sz="1900" i="1" dirty="0" smtClean="0">
                <a:latin typeface="Baskerville Old Face" pitchFamily="18" charset="0"/>
              </a:rPr>
              <a:t>           Mary E. Schmidt, </a:t>
            </a:r>
            <a:r>
              <a:rPr lang="en-US" sz="1900" i="1" dirty="0" err="1" smtClean="0">
                <a:latin typeface="Baskerville Old Face" pitchFamily="18" charset="0"/>
              </a:rPr>
              <a:t>ABOC</a:t>
            </a:r>
            <a:r>
              <a:rPr lang="en-US" sz="1900" i="1" dirty="0" smtClean="0">
                <a:latin typeface="Baskerville Old Face" pitchFamily="18" charset="0"/>
              </a:rPr>
              <a:t>, CPO        </a:t>
            </a:r>
            <a:r>
              <a:rPr lang="en-US" sz="1900" i="1" dirty="0" err="1" smtClean="0">
                <a:latin typeface="Baskerville Old Face" pitchFamily="18" charset="0"/>
              </a:rPr>
              <a:t>mary@EyeSystems.info</a:t>
            </a:r>
            <a:endParaRPr lang="en-US" sz="1900" i="1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97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6264275"/>
            <a:ext cx="8304213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315075"/>
            <a:ext cx="1584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>
            <a:lvl1pPr algn="l"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0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8" y="6211888"/>
            <a:ext cx="15843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149975"/>
            <a:ext cx="83089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609600"/>
            <a:ext cx="8229600" cy="1143000"/>
          </a:xfrm>
        </p:spPr>
        <p:txBody>
          <a:bodyPr/>
          <a:lstStyle>
            <a:lvl1pPr algn="l"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01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6195219"/>
            <a:ext cx="83089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638" y="6292850"/>
            <a:ext cx="157956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842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915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6172200"/>
            <a:ext cx="157956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" y="6074568"/>
            <a:ext cx="830897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941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pl-PL"/>
              <a:t>Mary E. Schmidt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B0EE4B5-F3F2-4224-8EBF-28BAB6284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1399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21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6" r:id="rId2"/>
    <p:sldLayoutId id="2147483668" r:id="rId3"/>
    <p:sldLayoutId id="2147483669" r:id="rId4"/>
    <p:sldLayoutId id="2147483664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" y="419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Optical Crosses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I don’t get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OD  +1.50 </a:t>
            </a:r>
            <a:r>
              <a:rPr lang="en-US" b="1" dirty="0" err="1" smtClean="0"/>
              <a:t>Sph</a:t>
            </a:r>
            <a:r>
              <a:rPr lang="en-US" b="1" dirty="0" smtClean="0"/>
              <a:t>			OS  +1.50 </a:t>
            </a:r>
            <a:r>
              <a:rPr lang="en-US" b="1" dirty="0" err="1" smtClean="0"/>
              <a:t>Sph</a:t>
            </a:r>
            <a:endParaRPr lang="en-US" b="1" dirty="0" smtClean="0"/>
          </a:p>
          <a:p>
            <a:endParaRPr lang="en-US" dirty="0"/>
          </a:p>
          <a:p>
            <a:r>
              <a:rPr lang="en-US" sz="2800" dirty="0" smtClean="0"/>
              <a:t>What kind of lens is prescribed?</a:t>
            </a:r>
          </a:p>
          <a:p>
            <a:pPr lvl="1"/>
            <a:r>
              <a:rPr lang="en-US" sz="2800" dirty="0" smtClean="0"/>
              <a:t>Hyperopic, farsighted</a:t>
            </a:r>
          </a:p>
          <a:p>
            <a:r>
              <a:rPr lang="en-US" sz="2800" dirty="0" smtClean="0"/>
              <a:t>What will the lens cause the light rays to do?</a:t>
            </a:r>
          </a:p>
          <a:p>
            <a:pPr lvl="1"/>
            <a:r>
              <a:rPr lang="en-US" sz="2800" dirty="0" smtClean="0"/>
              <a:t>Converge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4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143" y="2767806"/>
            <a:ext cx="26527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990600"/>
          </a:xfrm>
        </p:spPr>
        <p:txBody>
          <a:bodyPr/>
          <a:lstStyle/>
          <a:p>
            <a:r>
              <a:rPr lang="en-US" dirty="0" smtClean="0"/>
              <a:t>Plus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+1.50 sphere OU</a:t>
            </a:r>
            <a:endParaRPr lang="en-US" sz="2800" b="1" dirty="0"/>
          </a:p>
        </p:txBody>
      </p:sp>
      <p:sp>
        <p:nvSpPr>
          <p:cNvPr id="4" name="Cross 3"/>
          <p:cNvSpPr/>
          <p:nvPr/>
        </p:nvSpPr>
        <p:spPr>
          <a:xfrm>
            <a:off x="4724400" y="2362200"/>
            <a:ext cx="45719" cy="29718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3276600" y="3733800"/>
            <a:ext cx="2971800" cy="762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62200" y="3505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+1.50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43413" y="5257800"/>
            <a:ext cx="1053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+1.50</a:t>
            </a:r>
          </a:p>
        </p:txBody>
      </p:sp>
    </p:spTree>
    <p:extLst>
      <p:ext uri="{BB962C8B-B14F-4D97-AF65-F5344CB8AC3E}">
        <p14:creationId xmlns:p14="http://schemas.microsoft.com/office/powerpoint/2010/main" val="381350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OD  +1.50 </a:t>
            </a:r>
            <a:r>
              <a:rPr lang="en-US" sz="2800" b="1" dirty="0" err="1" smtClean="0"/>
              <a:t>Sph</a:t>
            </a:r>
            <a:r>
              <a:rPr lang="en-US" sz="2800" b="1" dirty="0" smtClean="0"/>
              <a:t>			OS  +1.50 </a:t>
            </a:r>
            <a:r>
              <a:rPr lang="en-US" sz="2800" b="1" dirty="0" err="1" smtClean="0"/>
              <a:t>Sph</a:t>
            </a:r>
            <a:endParaRPr lang="en-US" sz="2800" b="1" dirty="0" smtClean="0"/>
          </a:p>
          <a:p>
            <a:endParaRPr lang="en-US" dirty="0"/>
          </a:p>
          <a:p>
            <a:r>
              <a:rPr lang="en-US" sz="2800" dirty="0" smtClean="0"/>
              <a:t>What happens in a frame with a large eye size?</a:t>
            </a:r>
          </a:p>
          <a:p>
            <a:pPr lvl="1"/>
            <a:r>
              <a:rPr lang="en-US" sz="2800" dirty="0" smtClean="0"/>
              <a:t>Watch thinness</a:t>
            </a:r>
          </a:p>
          <a:p>
            <a:r>
              <a:rPr lang="en-US" sz="2800" dirty="0" smtClean="0"/>
              <a:t>If this is a first prescription, what will the patient notice?</a:t>
            </a:r>
          </a:p>
          <a:p>
            <a:pPr lvl="1"/>
            <a:r>
              <a:rPr lang="en-US" sz="2800" dirty="0" smtClean="0"/>
              <a:t>Objects appear larger</a:t>
            </a:r>
          </a:p>
          <a:p>
            <a:pPr lvl="1"/>
            <a:r>
              <a:rPr lang="en-US" sz="2800" dirty="0" smtClean="0"/>
              <a:t>Patient feels shorter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2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OD  +2.00 – 0.75 x 094      OS  +1.75 – 0.50 x 083</a:t>
            </a:r>
          </a:p>
          <a:p>
            <a:endParaRPr lang="en-US" sz="2800" dirty="0"/>
          </a:p>
          <a:p>
            <a:r>
              <a:rPr lang="en-US" sz="2800" dirty="0" smtClean="0"/>
              <a:t>What type of </a:t>
            </a:r>
            <a:r>
              <a:rPr lang="en-US" sz="2800" dirty="0" err="1" smtClean="0"/>
              <a:t>ametrope</a:t>
            </a:r>
            <a:r>
              <a:rPr lang="en-US" sz="2800" dirty="0" smtClean="0"/>
              <a:t> is this correcting?</a:t>
            </a:r>
          </a:p>
          <a:p>
            <a:pPr lvl="1"/>
            <a:r>
              <a:rPr lang="en-US" sz="2800" dirty="0" smtClean="0"/>
              <a:t>Compound Hyperopic Astigmatism</a:t>
            </a:r>
          </a:p>
          <a:p>
            <a:r>
              <a:rPr lang="en-US" sz="2800" dirty="0" smtClean="0"/>
              <a:t>What kind of lens is this?</a:t>
            </a:r>
          </a:p>
          <a:p>
            <a:pPr lvl="1"/>
            <a:r>
              <a:rPr lang="en-US" sz="2800" dirty="0" err="1" smtClean="0"/>
              <a:t>Spherocylinder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443" y="3049742"/>
            <a:ext cx="271303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149" y="3049743"/>
            <a:ext cx="26527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2067"/>
            <a:ext cx="8077200" cy="90393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OD +2.00 – 0.75 x 094    OS +1.75 – 0.50 x 083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2286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+2.00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40341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+1.25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2362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+1.75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0000" y="43389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+1.25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 rot="20975505">
            <a:off x="538634" y="2230399"/>
            <a:ext cx="3647132" cy="3647132"/>
            <a:chOff x="695440" y="2207567"/>
            <a:chExt cx="3647132" cy="3647132"/>
          </a:xfrm>
        </p:grpSpPr>
        <p:sp>
          <p:nvSpPr>
            <p:cNvPr id="6" name="Minus 5"/>
            <p:cNvSpPr/>
            <p:nvPr/>
          </p:nvSpPr>
          <p:spPr>
            <a:xfrm rot="5400000">
              <a:off x="740654" y="3942829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Minus 15"/>
            <p:cNvSpPr/>
            <p:nvPr/>
          </p:nvSpPr>
          <p:spPr>
            <a:xfrm rot="10800000">
              <a:off x="695440" y="3927916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223355">
            <a:off x="4648200" y="2214647"/>
            <a:ext cx="3647132" cy="3647132"/>
            <a:chOff x="695440" y="2207567"/>
            <a:chExt cx="3647132" cy="3647132"/>
          </a:xfrm>
        </p:grpSpPr>
        <p:sp>
          <p:nvSpPr>
            <p:cNvPr id="19" name="Minus 18"/>
            <p:cNvSpPr/>
            <p:nvPr/>
          </p:nvSpPr>
          <p:spPr>
            <a:xfrm rot="5400000">
              <a:off x="740654" y="3942829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Minus 19"/>
            <p:cNvSpPr/>
            <p:nvPr/>
          </p:nvSpPr>
          <p:spPr>
            <a:xfrm rot="10800000">
              <a:off x="695440" y="3927916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025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Lenses for Astigmatism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OD  +2.00 – 0.75 x 094      OS  +1.75 – 0.50 x 083</a:t>
            </a:r>
          </a:p>
          <a:p>
            <a:endParaRPr lang="en-US" dirty="0"/>
          </a:p>
          <a:p>
            <a:r>
              <a:rPr lang="en-US" sz="2800" dirty="0" smtClean="0"/>
              <a:t>What happens in a frame no </a:t>
            </a:r>
            <a:r>
              <a:rPr lang="en-US" sz="2800" dirty="0" err="1" smtClean="0"/>
              <a:t>eyewire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Watch edge thinness</a:t>
            </a:r>
          </a:p>
          <a:p>
            <a:r>
              <a:rPr lang="en-US" sz="2800" dirty="0" smtClean="0"/>
              <a:t>If this is a first prescription, what will the patient notice?</a:t>
            </a:r>
          </a:p>
          <a:p>
            <a:pPr lvl="1"/>
            <a:r>
              <a:rPr lang="en-US" sz="2800" dirty="0" smtClean="0"/>
              <a:t>Objects appear larger</a:t>
            </a:r>
          </a:p>
          <a:p>
            <a:pPr lvl="1"/>
            <a:r>
              <a:rPr lang="en-US" sz="2800" dirty="0" smtClean="0"/>
              <a:t>Patient feels shorter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3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OD  -5.50 -0.50 x 004   OS  -5.00 -0.25 x 178</a:t>
            </a:r>
          </a:p>
          <a:p>
            <a:endParaRPr lang="en-US" sz="2800" dirty="0"/>
          </a:p>
          <a:p>
            <a:r>
              <a:rPr lang="en-US" sz="2800" dirty="0" smtClean="0"/>
              <a:t>What type of astigmatism is this?</a:t>
            </a:r>
          </a:p>
          <a:p>
            <a:pPr lvl="1"/>
            <a:r>
              <a:rPr lang="en-US" sz="2800" dirty="0" smtClean="0"/>
              <a:t>Compound Myopic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8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043" y="3046965"/>
            <a:ext cx="271303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7" y="3006571"/>
            <a:ext cx="26527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488"/>
            <a:ext cx="8229600" cy="875620"/>
          </a:xfrm>
        </p:spPr>
        <p:txBody>
          <a:bodyPr/>
          <a:lstStyle/>
          <a:p>
            <a:r>
              <a:rPr lang="en-US" b="1" dirty="0" smtClean="0"/>
              <a:t>OD -5.50 </a:t>
            </a:r>
            <a:r>
              <a:rPr lang="en-US" b="1" i="1" dirty="0"/>
              <a:t>-</a:t>
            </a:r>
            <a:r>
              <a:rPr lang="en-US" b="1" i="1" dirty="0" smtClean="0"/>
              <a:t>0.50 </a:t>
            </a:r>
            <a:r>
              <a:rPr lang="en-US" b="1" dirty="0" smtClean="0"/>
              <a:t>x 004                   OS -5.00 </a:t>
            </a:r>
            <a:r>
              <a:rPr lang="en-US" b="1" i="1" dirty="0"/>
              <a:t>-</a:t>
            </a:r>
            <a:r>
              <a:rPr lang="en-US" b="1" i="1" dirty="0" smtClean="0"/>
              <a:t>0.25 </a:t>
            </a:r>
            <a:r>
              <a:rPr lang="en-US" b="1" dirty="0" smtClean="0"/>
              <a:t>x 178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286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-6.00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3424535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-5.50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0" y="2391233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-5.25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5621" y="37293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-5.00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 rot="20733625">
            <a:off x="654233" y="2180712"/>
            <a:ext cx="3647132" cy="3647132"/>
            <a:chOff x="775468" y="2207567"/>
            <a:chExt cx="3647132" cy="3647132"/>
          </a:xfrm>
        </p:grpSpPr>
        <p:sp>
          <p:nvSpPr>
            <p:cNvPr id="17" name="Minus 16"/>
            <p:cNvSpPr/>
            <p:nvPr/>
          </p:nvSpPr>
          <p:spPr>
            <a:xfrm rot="5400000">
              <a:off x="740654" y="3942829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inus 17"/>
            <p:cNvSpPr/>
            <p:nvPr/>
          </p:nvSpPr>
          <p:spPr>
            <a:xfrm rot="10800000">
              <a:off x="775468" y="3948523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 rot="314052">
            <a:off x="5261913" y="2290113"/>
            <a:ext cx="3647132" cy="3647132"/>
            <a:chOff x="695440" y="2207567"/>
            <a:chExt cx="3647132" cy="3647132"/>
          </a:xfrm>
        </p:grpSpPr>
        <p:sp>
          <p:nvSpPr>
            <p:cNvPr id="20" name="Minus 19"/>
            <p:cNvSpPr/>
            <p:nvPr/>
          </p:nvSpPr>
          <p:spPr>
            <a:xfrm rot="5400000">
              <a:off x="740654" y="3942829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inus 20"/>
            <p:cNvSpPr/>
            <p:nvPr/>
          </p:nvSpPr>
          <p:spPr>
            <a:xfrm rot="10800000">
              <a:off x="695440" y="3927916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04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Lenses for Astigmatism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OD  -5.50 -0.50 x 004   OS  -5.00 -0.25 x 178</a:t>
            </a:r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dirty="0"/>
              <a:t>is the thickest part of each lens?</a:t>
            </a:r>
          </a:p>
          <a:p>
            <a:pPr lvl="1"/>
            <a:r>
              <a:rPr lang="en-US" dirty="0"/>
              <a:t>180 degrees</a:t>
            </a:r>
          </a:p>
          <a:p>
            <a:r>
              <a:rPr lang="en-US" dirty="0"/>
              <a:t>What would you want to do when selecting a frame?</a:t>
            </a:r>
          </a:p>
          <a:p>
            <a:pPr lvl="1"/>
            <a:r>
              <a:rPr lang="en-US" dirty="0"/>
              <a:t>Center the optical center horizontally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OD -2.25 </a:t>
            </a:r>
            <a:r>
              <a:rPr lang="en-US" b="1" dirty="0"/>
              <a:t>-</a:t>
            </a:r>
            <a:r>
              <a:rPr lang="en-US" sz="2800" b="1" dirty="0" smtClean="0"/>
              <a:t>2.25 x 005   OS -1.75 -1.75 X 175</a:t>
            </a:r>
          </a:p>
          <a:p>
            <a:endParaRPr lang="en-US" dirty="0"/>
          </a:p>
          <a:p>
            <a:r>
              <a:rPr lang="en-US" sz="2800" dirty="0" smtClean="0"/>
              <a:t>What type of astigmatism is this?</a:t>
            </a:r>
          </a:p>
          <a:p>
            <a:pPr lvl="1"/>
            <a:r>
              <a:rPr lang="en-US" sz="2800" dirty="0" smtClean="0"/>
              <a:t>Compound Myopic</a:t>
            </a:r>
          </a:p>
          <a:p>
            <a:r>
              <a:rPr lang="en-US" sz="2800" dirty="0" smtClean="0"/>
              <a:t>Where is the light focusing in the eye?</a:t>
            </a:r>
          </a:p>
          <a:p>
            <a:pPr lvl="1"/>
            <a:r>
              <a:rPr lang="en-US" sz="2800" dirty="0" smtClean="0"/>
              <a:t>One on the retina, one in front of the retina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046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things we say..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2971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OD</a:t>
            </a:r>
            <a:r>
              <a:rPr lang="en-US" sz="2400" dirty="0" smtClean="0"/>
              <a:t> - </a:t>
            </a:r>
            <a:r>
              <a:rPr lang="en-US" dirty="0" smtClean="0"/>
              <a:t>Oculus Dexter</a:t>
            </a:r>
          </a:p>
          <a:p>
            <a:pPr lvl="2"/>
            <a:r>
              <a:rPr lang="en-US" sz="2400" dirty="0" smtClean="0"/>
              <a:t>Right eye</a:t>
            </a:r>
          </a:p>
          <a:p>
            <a:r>
              <a:rPr lang="en-US" sz="3200" dirty="0" smtClean="0"/>
              <a:t>OS</a:t>
            </a:r>
            <a:r>
              <a:rPr lang="en-US" sz="2400" dirty="0" smtClean="0"/>
              <a:t> - </a:t>
            </a:r>
            <a:r>
              <a:rPr lang="en-US" dirty="0" smtClean="0"/>
              <a:t>Oculus Sinister</a:t>
            </a:r>
          </a:p>
          <a:p>
            <a:pPr lvl="2"/>
            <a:r>
              <a:rPr lang="en-US" sz="2400" dirty="0" smtClean="0"/>
              <a:t>Left eye</a:t>
            </a:r>
          </a:p>
          <a:p>
            <a:r>
              <a:rPr lang="en-US" sz="3200" dirty="0" err="1" smtClean="0"/>
              <a:t>OU</a:t>
            </a:r>
            <a:r>
              <a:rPr lang="en-US" sz="2400" dirty="0" smtClean="0"/>
              <a:t> - </a:t>
            </a:r>
            <a:r>
              <a:rPr lang="en-US" dirty="0" smtClean="0"/>
              <a:t>Oculus </a:t>
            </a:r>
            <a:r>
              <a:rPr lang="en-US" dirty="0" err="1" smtClean="0"/>
              <a:t>Uniter</a:t>
            </a:r>
            <a:endParaRPr lang="en-US" dirty="0" smtClean="0"/>
          </a:p>
          <a:p>
            <a:pPr lvl="2"/>
            <a:r>
              <a:rPr lang="en-US" sz="2400" dirty="0" smtClean="0"/>
              <a:t>Both Eyes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28800"/>
            <a:ext cx="3920924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54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18724"/>
            <a:ext cx="271303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80" y="3189138"/>
            <a:ext cx="26527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OD -2.25 -2.25 x 005     OS -1.75 -1.75 x 175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2209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-4.50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05200" y="35007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-2.25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35052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-1.75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038019" y="2433935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-3.50</a:t>
            </a:r>
            <a:endParaRPr lang="en-US" sz="2400" dirty="0"/>
          </a:p>
        </p:txBody>
      </p:sp>
      <p:grpSp>
        <p:nvGrpSpPr>
          <p:cNvPr id="15" name="Group 14"/>
          <p:cNvGrpSpPr/>
          <p:nvPr/>
        </p:nvGrpSpPr>
        <p:grpSpPr>
          <a:xfrm rot="21124715">
            <a:off x="401944" y="2115355"/>
            <a:ext cx="3647132" cy="3647132"/>
            <a:chOff x="749294" y="2207567"/>
            <a:chExt cx="3647132" cy="3647132"/>
          </a:xfrm>
        </p:grpSpPr>
        <p:sp>
          <p:nvSpPr>
            <p:cNvPr id="17" name="Minus 16"/>
            <p:cNvSpPr/>
            <p:nvPr/>
          </p:nvSpPr>
          <p:spPr>
            <a:xfrm rot="5400000">
              <a:off x="740654" y="3942829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Minus 17"/>
            <p:cNvSpPr/>
            <p:nvPr/>
          </p:nvSpPr>
          <p:spPr>
            <a:xfrm rot="10800000">
              <a:off x="749294" y="3981011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 rot="821852">
            <a:off x="5269317" y="2297517"/>
            <a:ext cx="3647132" cy="3647132"/>
            <a:chOff x="695440" y="2207567"/>
            <a:chExt cx="3647132" cy="3647132"/>
          </a:xfrm>
        </p:grpSpPr>
        <p:sp>
          <p:nvSpPr>
            <p:cNvPr id="20" name="Minus 19"/>
            <p:cNvSpPr/>
            <p:nvPr/>
          </p:nvSpPr>
          <p:spPr>
            <a:xfrm rot="5400000">
              <a:off x="740654" y="3942829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Minus 20"/>
            <p:cNvSpPr/>
            <p:nvPr/>
          </p:nvSpPr>
          <p:spPr>
            <a:xfrm rot="10800000">
              <a:off x="695440" y="3927916"/>
              <a:ext cx="3647132" cy="176608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17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9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OD -2.25 - 2.25 x 005   OS -1.75 -1.75 X 175</a:t>
            </a:r>
          </a:p>
          <a:p>
            <a:endParaRPr lang="en-US" sz="2800" b="1" dirty="0"/>
          </a:p>
          <a:p>
            <a:r>
              <a:rPr lang="en-US" sz="2800" dirty="0" smtClean="0"/>
              <a:t>Where is the thickest part of the lens</a:t>
            </a:r>
          </a:p>
          <a:p>
            <a:pPr lvl="1"/>
            <a:r>
              <a:rPr lang="en-US" sz="2800" dirty="0" smtClean="0"/>
              <a:t>180 line at the edges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15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OD +3.00 – 6.00 x 180     OS +2.50 – 5.00 x 180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What type of </a:t>
            </a:r>
            <a:r>
              <a:rPr lang="en-US" sz="2800" dirty="0" err="1" smtClean="0"/>
              <a:t>ametrope</a:t>
            </a:r>
            <a:r>
              <a:rPr lang="en-US" sz="2800" dirty="0" smtClean="0"/>
              <a:t> is this?</a:t>
            </a:r>
          </a:p>
          <a:p>
            <a:pPr lvl="1"/>
            <a:r>
              <a:rPr lang="en-US" sz="2800" dirty="0" smtClean="0"/>
              <a:t>Mixed</a:t>
            </a:r>
          </a:p>
          <a:p>
            <a:r>
              <a:rPr lang="en-US" sz="2800" dirty="0" smtClean="0"/>
              <a:t>Where is the light focusing in the eye?</a:t>
            </a:r>
          </a:p>
          <a:p>
            <a:pPr lvl="1"/>
            <a:r>
              <a:rPr lang="en-US" sz="2800" dirty="0" smtClean="0"/>
              <a:t>One in front and one behind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264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8067" y="2958305"/>
            <a:ext cx="271303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543" y="2981165"/>
            <a:ext cx="26527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295400"/>
            <a:ext cx="75438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OD +3.00 – 6.00 x 180     OS +2.50 – 5.00 x 180</a:t>
            </a:r>
            <a:endParaRPr lang="en-US" sz="2800" b="1" dirty="0"/>
          </a:p>
        </p:txBody>
      </p:sp>
      <p:sp>
        <p:nvSpPr>
          <p:cNvPr id="4" name="Cross 3"/>
          <p:cNvSpPr/>
          <p:nvPr/>
        </p:nvSpPr>
        <p:spPr>
          <a:xfrm>
            <a:off x="2438400" y="2590800"/>
            <a:ext cx="45719" cy="26670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1295400" y="3924300"/>
            <a:ext cx="2667000" cy="45719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ross 5"/>
          <p:cNvSpPr/>
          <p:nvPr/>
        </p:nvSpPr>
        <p:spPr>
          <a:xfrm>
            <a:off x="6716486" y="2590800"/>
            <a:ext cx="76200" cy="26670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ross 6"/>
          <p:cNvSpPr/>
          <p:nvPr/>
        </p:nvSpPr>
        <p:spPr>
          <a:xfrm>
            <a:off x="5562600" y="3901440"/>
            <a:ext cx="2514600" cy="45719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6834" y="3739186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+3.00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57400" y="213136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-3.00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3742306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+2.50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335486" y="2131367"/>
            <a:ext cx="97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-2.50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914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Lenses for Astigmatism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pl-PL" b="1" dirty="0"/>
              <a:t>OD +3.00 – 6.00 x 180     OS +2.50 – 5.00 x 180</a:t>
            </a:r>
          </a:p>
          <a:p>
            <a:endParaRPr lang="en-US" sz="2800" b="1" dirty="0"/>
          </a:p>
          <a:p>
            <a:r>
              <a:rPr lang="en-US" sz="2800" b="1" dirty="0" smtClean="0"/>
              <a:t>Would you fit this patient in an aviator shape frame?</a:t>
            </a:r>
          </a:p>
          <a:p>
            <a:r>
              <a:rPr lang="en-US" sz="2800" b="1" dirty="0" smtClean="0"/>
              <a:t>Where is the thinnest part of the lens</a:t>
            </a:r>
          </a:p>
          <a:p>
            <a:pPr lvl="1"/>
            <a:r>
              <a:rPr lang="en-US" sz="2800" b="1" dirty="0" smtClean="0"/>
              <a:t>45 line at the edges</a:t>
            </a:r>
          </a:p>
        </p:txBody>
      </p:sp>
    </p:spTree>
    <p:extLst>
      <p:ext uri="{BB962C8B-B14F-4D97-AF65-F5344CB8AC3E}">
        <p14:creationId xmlns:p14="http://schemas.microsoft.com/office/powerpoint/2010/main" val="427461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303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424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78221"/>
            <a:ext cx="6781800" cy="451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20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19600"/>
            <a:ext cx="6019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things we say…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Myopia- Nearsighted</a:t>
            </a:r>
          </a:p>
          <a:p>
            <a:r>
              <a:rPr lang="en-US" dirty="0"/>
              <a:t>Hyperopia - Farsighted</a:t>
            </a:r>
          </a:p>
          <a:p>
            <a:r>
              <a:rPr lang="en-US" dirty="0"/>
              <a:t>Spherical</a:t>
            </a:r>
          </a:p>
          <a:p>
            <a:r>
              <a:rPr lang="en-US" dirty="0" err="1"/>
              <a:t>Spherocylinder</a:t>
            </a:r>
            <a:endParaRPr lang="en-US" dirty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Astigmatism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Compound</a:t>
            </a:r>
          </a:p>
          <a:p>
            <a:pPr lvl="2"/>
            <a:r>
              <a:rPr lang="en-US" dirty="0"/>
              <a:t>Hyperopic</a:t>
            </a:r>
          </a:p>
          <a:p>
            <a:pPr lvl="2"/>
            <a:r>
              <a:rPr lang="en-US" dirty="0"/>
              <a:t>Myopic</a:t>
            </a:r>
          </a:p>
          <a:p>
            <a:r>
              <a:rPr lang="en-US" dirty="0"/>
              <a:t>Mixed</a:t>
            </a:r>
          </a:p>
          <a:p>
            <a:r>
              <a:rPr lang="en-US" dirty="0"/>
              <a:t>Oblique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427" y="1371600"/>
            <a:ext cx="4752975" cy="394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MUST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In the Written Prescription</a:t>
            </a:r>
          </a:p>
          <a:p>
            <a:pPr lvl="1"/>
            <a:r>
              <a:rPr lang="en-US" sz="3200" dirty="0" smtClean="0"/>
              <a:t>Decimal Points</a:t>
            </a:r>
          </a:p>
          <a:p>
            <a:pPr lvl="1"/>
            <a:r>
              <a:rPr lang="en-US" sz="3200" dirty="0" smtClean="0"/>
              <a:t>Zeros for power</a:t>
            </a:r>
          </a:p>
          <a:p>
            <a:pPr lvl="1"/>
            <a:r>
              <a:rPr lang="en-US" sz="3200" dirty="0" smtClean="0"/>
              <a:t>Axis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593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0"/>
            <a:ext cx="3657600" cy="268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38575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38575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762375"/>
            <a:ext cx="24384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46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Cross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21974"/>
            <a:ext cx="67062" cy="254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83562"/>
            <a:ext cx="284638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606" y="3276600"/>
            <a:ext cx="2846387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168887"/>
            <a:ext cx="73025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0" y="12954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129540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3124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0" y="3124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182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18288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31242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31358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0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Minus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543800" cy="3886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b="1" dirty="0" smtClean="0"/>
              <a:t>OD  -2.00 </a:t>
            </a:r>
            <a:r>
              <a:rPr lang="en-US" sz="2800" b="1" dirty="0" err="1" smtClean="0"/>
              <a:t>Sph</a:t>
            </a:r>
            <a:r>
              <a:rPr lang="en-US" sz="2800" b="1" dirty="0" smtClean="0"/>
              <a:t>			OS  -2.50 </a:t>
            </a:r>
            <a:r>
              <a:rPr lang="en-US" sz="2800" b="1" dirty="0" err="1" smtClean="0"/>
              <a:t>Sph</a:t>
            </a:r>
            <a:endParaRPr lang="en-US" sz="2800" b="1" dirty="0" smtClean="0"/>
          </a:p>
          <a:p>
            <a:endParaRPr lang="en-US" sz="2800" dirty="0"/>
          </a:p>
          <a:p>
            <a:r>
              <a:rPr lang="en-US" sz="2800" dirty="0" smtClean="0"/>
              <a:t>What kind of lens is prescribed?</a:t>
            </a:r>
          </a:p>
          <a:p>
            <a:pPr lvl="1"/>
            <a:r>
              <a:rPr lang="en-US" sz="2800" dirty="0" smtClean="0"/>
              <a:t>Myopia, nearsighted</a:t>
            </a:r>
          </a:p>
          <a:p>
            <a:r>
              <a:rPr lang="en-US" sz="2800" dirty="0" smtClean="0"/>
              <a:t>What will the lens cause the light rays to do?</a:t>
            </a:r>
          </a:p>
          <a:p>
            <a:pPr lvl="1"/>
            <a:r>
              <a:rPr lang="en-US" sz="2800" dirty="0"/>
              <a:t>D</a:t>
            </a:r>
            <a:r>
              <a:rPr lang="en-US" sz="2800" dirty="0" smtClean="0"/>
              <a:t>iverge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1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3094087"/>
            <a:ext cx="2713037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7" y="3080225"/>
            <a:ext cx="26527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1" y="381000"/>
            <a:ext cx="7543800" cy="1066800"/>
          </a:xfrm>
        </p:spPr>
        <p:txBody>
          <a:bodyPr/>
          <a:lstStyle/>
          <a:p>
            <a:r>
              <a:rPr lang="en-US" dirty="0" smtClean="0"/>
              <a:t>Minus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125" y="1792645"/>
            <a:ext cx="8136875" cy="569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OD  -2.00 sphere			OS -2.50 sphere</a:t>
            </a:r>
            <a:endParaRPr lang="en-US" sz="2800" b="1" dirty="0"/>
          </a:p>
        </p:txBody>
      </p:sp>
      <p:sp>
        <p:nvSpPr>
          <p:cNvPr id="4" name="Cross 3"/>
          <p:cNvSpPr/>
          <p:nvPr/>
        </p:nvSpPr>
        <p:spPr>
          <a:xfrm>
            <a:off x="2430781" y="2688481"/>
            <a:ext cx="45719" cy="25146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ross 4"/>
          <p:cNvSpPr/>
          <p:nvPr/>
        </p:nvSpPr>
        <p:spPr>
          <a:xfrm>
            <a:off x="1066800" y="4000500"/>
            <a:ext cx="2819400" cy="45719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ross 5"/>
          <p:cNvSpPr/>
          <p:nvPr/>
        </p:nvSpPr>
        <p:spPr>
          <a:xfrm>
            <a:off x="6477000" y="2743200"/>
            <a:ext cx="45719" cy="2438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ross 6"/>
          <p:cNvSpPr/>
          <p:nvPr/>
        </p:nvSpPr>
        <p:spPr>
          <a:xfrm>
            <a:off x="5105400" y="3954781"/>
            <a:ext cx="2819400" cy="45719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54143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-2.00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8925" y="382924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b="1" dirty="0" smtClean="0"/>
              <a:t>2.00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5257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-</a:t>
            </a:r>
            <a:r>
              <a:rPr lang="en-US" sz="2400" b="1" dirty="0" smtClean="0"/>
              <a:t>2.50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77200" y="379297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-2.50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5734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Minus Spheres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OD  -2.00 </a:t>
            </a:r>
            <a:r>
              <a:rPr lang="en-US" sz="2800" b="1" dirty="0" err="1" smtClean="0"/>
              <a:t>Sph</a:t>
            </a:r>
            <a:r>
              <a:rPr lang="en-US" sz="2800" b="1" dirty="0" smtClean="0"/>
              <a:t>			OS  -2.50 </a:t>
            </a:r>
            <a:r>
              <a:rPr lang="en-US" sz="2800" b="1" dirty="0" err="1" smtClean="0"/>
              <a:t>Sph</a:t>
            </a:r>
            <a:endParaRPr lang="en-US" sz="2800" b="1" dirty="0" smtClean="0"/>
          </a:p>
          <a:p>
            <a:endParaRPr lang="en-US" dirty="0"/>
          </a:p>
          <a:p>
            <a:r>
              <a:rPr lang="en-US" sz="2800" dirty="0" smtClean="0"/>
              <a:t>What happens in a frame with a large eye size?</a:t>
            </a:r>
          </a:p>
          <a:p>
            <a:pPr lvl="1"/>
            <a:r>
              <a:rPr lang="en-US" sz="2800" dirty="0" smtClean="0"/>
              <a:t>Watch thickness</a:t>
            </a:r>
          </a:p>
          <a:p>
            <a:r>
              <a:rPr lang="en-US" sz="2800" dirty="0" smtClean="0"/>
              <a:t>If this is a first prescription, what will the patient notice?</a:t>
            </a:r>
          </a:p>
          <a:p>
            <a:pPr lvl="1"/>
            <a:r>
              <a:rPr lang="en-US" sz="2800" dirty="0" smtClean="0"/>
              <a:t>Objects appear smaller</a:t>
            </a:r>
          </a:p>
          <a:p>
            <a:pPr lvl="1"/>
            <a:r>
              <a:rPr lang="en-US" sz="2800" dirty="0" smtClean="0"/>
              <a:t>Patient feels taller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636</TotalTime>
  <Words>527</Words>
  <Application>Microsoft Office PowerPoint</Application>
  <PresentationFormat>On-screen Show (4:3)</PresentationFormat>
  <Paragraphs>153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Optical Crosses    I don’t get it.</vt:lpstr>
      <vt:lpstr>The things we say..</vt:lpstr>
      <vt:lpstr>The things we say…</vt:lpstr>
      <vt:lpstr>Things we MUST watch</vt:lpstr>
      <vt:lpstr>PowerPoint Presentation</vt:lpstr>
      <vt:lpstr>Optical Cross</vt:lpstr>
      <vt:lpstr>Minus Spheres</vt:lpstr>
      <vt:lpstr>Minus Spheres</vt:lpstr>
      <vt:lpstr>Minus Spheres</vt:lpstr>
      <vt:lpstr>Plus Spheres</vt:lpstr>
      <vt:lpstr>Plus Spheres</vt:lpstr>
      <vt:lpstr>Plus Spheres</vt:lpstr>
      <vt:lpstr>Lenses for Astigmatism</vt:lpstr>
      <vt:lpstr>Lenses for Astigmatism</vt:lpstr>
      <vt:lpstr>Lenses for Astigmatism</vt:lpstr>
      <vt:lpstr>Lenses for Astigmatism</vt:lpstr>
      <vt:lpstr>Lenses for Astigmatism</vt:lpstr>
      <vt:lpstr>Lenses for Astigmatism</vt:lpstr>
      <vt:lpstr>Lenses for Astigmatism</vt:lpstr>
      <vt:lpstr>Lenses for Astigmatism</vt:lpstr>
      <vt:lpstr>Lenses for Astigmatism</vt:lpstr>
      <vt:lpstr>Lenses for Astigmatism</vt:lpstr>
      <vt:lpstr>Lenses for Astigmatism</vt:lpstr>
      <vt:lpstr>Lenses for Astigmatism</vt:lpstr>
      <vt:lpstr>PowerPoint Presentation</vt:lpstr>
      <vt:lpstr>PowerPoint Presentation</vt:lpstr>
      <vt:lpstr>Questions</vt:lpstr>
    </vt:vector>
  </TitlesOfParts>
  <Company>EyeSystems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Mary</cp:lastModifiedBy>
  <cp:revision>62</cp:revision>
  <dcterms:created xsi:type="dcterms:W3CDTF">2006-07-26T19:42:21Z</dcterms:created>
  <dcterms:modified xsi:type="dcterms:W3CDTF">2014-09-10T15:36:02Z</dcterms:modified>
</cp:coreProperties>
</file>