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sldIdLst>
    <p:sldId id="281" r:id="rId2"/>
    <p:sldId id="258" r:id="rId3"/>
    <p:sldId id="282" r:id="rId4"/>
    <p:sldId id="283" r:id="rId5"/>
    <p:sldId id="284" r:id="rId6"/>
    <p:sldId id="285" r:id="rId7"/>
    <p:sldId id="286" r:id="rId8"/>
    <p:sldId id="262" r:id="rId9"/>
    <p:sldId id="263" r:id="rId10"/>
    <p:sldId id="264" r:id="rId11"/>
    <p:sldId id="287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88" r:id="rId22"/>
    <p:sldId id="277" r:id="rId23"/>
    <p:sldId id="278" r:id="rId24"/>
    <p:sldId id="279" r:id="rId25"/>
    <p:sldId id="280" r:id="rId26"/>
    <p:sldId id="26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005AB1C-48B5-45EF-BE1D-F6864766D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1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A4EDD3-C677-4B37-B378-A924AE9BFC03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yeSys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152400"/>
            <a:ext cx="33464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Documents and Settings\Mary\Local Settings\Temporary Internet Files\Content.IE5\CFY5FMMC\MP900448617[1]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779" y="1515252"/>
            <a:ext cx="2971800" cy="2206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52400" y="4191000"/>
            <a:ext cx="8839200" cy="18288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6200" y="6324600"/>
            <a:ext cx="911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Baskerville Old Face" panose="02020602080505020303" pitchFamily="18" charset="0"/>
              </a:rPr>
              <a:t>www.EyeSystems.info	Mary E. Schmidt, ABOC, CPO	Mary@EyeSystems.info</a:t>
            </a:r>
            <a:endParaRPr lang="en-US" b="1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7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264275"/>
            <a:ext cx="83042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315075"/>
            <a:ext cx="15843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0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6211888"/>
            <a:ext cx="158432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149975"/>
            <a:ext cx="83089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0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6195219"/>
            <a:ext cx="83089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6292850"/>
            <a:ext cx="15795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84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21399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72200"/>
            <a:ext cx="15795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" y="6074568"/>
            <a:ext cx="83089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41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pl-PL"/>
              <a:t>Mary E. Schmidt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0EE4B5-F3F2-4224-8EBF-28BAB6284C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1399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21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6" r:id="rId2"/>
    <p:sldLayoutId id="2147483668" r:id="rId3"/>
    <p:sldLayoutId id="2147483669" r:id="rId4"/>
    <p:sldLayoutId id="2147483664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267200"/>
            <a:ext cx="8686800" cy="1828800"/>
          </a:xfrm>
        </p:spPr>
        <p:txBody>
          <a:bodyPr anchor="t"/>
          <a:lstStyle/>
          <a:p>
            <a:pPr algn="l" eaLnBrk="1" hangingPunct="1"/>
            <a:r>
              <a:rPr lang="en-US" sz="2400" dirty="0" smtClean="0"/>
              <a:t>			</a:t>
            </a:r>
            <a:r>
              <a:rPr lang="en-US" dirty="0" smtClean="0"/>
              <a:t>How to Be A </a:t>
            </a:r>
            <a:r>
              <a:rPr lang="en-US" dirty="0" err="1" smtClean="0"/>
              <a:t>Rockstar</a:t>
            </a:r>
            <a:r>
              <a:rPr lang="en-US" dirty="0" smtClean="0"/>
              <a:t>!</a:t>
            </a:r>
            <a:r>
              <a:rPr lang="en-US" dirty="0" smtClean="0"/>
              <a:t>	</a:t>
            </a:r>
          </a:p>
        </p:txBody>
      </p:sp>
      <p:sp>
        <p:nvSpPr>
          <p:cNvPr id="16388" name="Footer Placeholder 4"/>
          <p:cNvSpPr txBox="1">
            <a:spLocks noGrp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sz="1100">
              <a:solidFill>
                <a:srgbClr val="5A6378"/>
              </a:solidFill>
            </a:endParaRPr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1143000" y="11430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152400" y="3154363"/>
            <a:ext cx="6553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Management Excellence </a:t>
            </a:r>
            <a:endParaRPr lang="en-US" sz="44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Documents and Settings\Mary\Local Settings\Temporary Internet Files\Content.IE5\A75OCK82\MP9004009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467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Value of Good Employees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981200"/>
            <a:ext cx="4419600" cy="29717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Less than 30% of supervisors have performance objectives for their staff.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Value of Good Employees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plan an objective?</a:t>
            </a:r>
          </a:p>
          <a:p>
            <a:endParaRPr lang="en-US" dirty="0" smtClean="0"/>
          </a:p>
          <a:p>
            <a:pPr marL="0" indent="0" algn="ctr">
              <a:buNone/>
            </a:pPr>
            <a:endParaRPr lang="en-US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S	M	A	R	T	E	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Performance Agreement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S</a:t>
            </a:r>
            <a:r>
              <a:rPr lang="en-US" dirty="0"/>
              <a:t> – specific</a:t>
            </a:r>
          </a:p>
          <a:p>
            <a:r>
              <a:rPr lang="en-US" sz="4000" dirty="0">
                <a:solidFill>
                  <a:srgbClr val="FF0000"/>
                </a:solidFill>
              </a:rPr>
              <a:t>M </a:t>
            </a:r>
            <a:r>
              <a:rPr lang="en-US" dirty="0"/>
              <a:t>– measurable</a:t>
            </a:r>
          </a:p>
          <a:p>
            <a:r>
              <a:rPr lang="en-US" sz="4000" dirty="0">
                <a:solidFill>
                  <a:srgbClr val="FF0000"/>
                </a:solidFill>
              </a:rPr>
              <a:t>A</a:t>
            </a:r>
            <a:r>
              <a:rPr lang="en-US" dirty="0"/>
              <a:t> – agreement with the staff member</a:t>
            </a:r>
          </a:p>
          <a:p>
            <a:r>
              <a:rPr lang="en-US" sz="4000" dirty="0">
                <a:solidFill>
                  <a:srgbClr val="FF0000"/>
                </a:solidFill>
              </a:rPr>
              <a:t>R</a:t>
            </a:r>
            <a:r>
              <a:rPr lang="en-US" dirty="0"/>
              <a:t> – realistic</a:t>
            </a:r>
          </a:p>
          <a:p>
            <a:r>
              <a:rPr lang="en-US" sz="4000" dirty="0">
                <a:solidFill>
                  <a:srgbClr val="FF0000"/>
                </a:solidFill>
              </a:rPr>
              <a:t>T</a:t>
            </a:r>
            <a:r>
              <a:rPr lang="en-US" dirty="0"/>
              <a:t> – time defined</a:t>
            </a:r>
          </a:p>
          <a:p>
            <a:r>
              <a:rPr lang="en-US" sz="3600" dirty="0">
                <a:solidFill>
                  <a:srgbClr val="FF0000"/>
                </a:solidFill>
              </a:rPr>
              <a:t>E </a:t>
            </a:r>
            <a:r>
              <a:rPr lang="en-US" dirty="0"/>
              <a:t>– extra effort</a:t>
            </a:r>
          </a:p>
          <a:p>
            <a:r>
              <a:rPr lang="en-US" sz="4000" dirty="0">
                <a:solidFill>
                  <a:srgbClr val="FF0000"/>
                </a:solidFill>
              </a:rPr>
              <a:t>R </a:t>
            </a:r>
            <a:r>
              <a:rPr lang="en-US" dirty="0"/>
              <a:t>– related to practice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PERFORMACE AGREEMENT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Vague</a:t>
            </a:r>
          </a:p>
          <a:p>
            <a:pPr lvl="1"/>
            <a:r>
              <a:rPr lang="en-US" sz="2000" dirty="0"/>
              <a:t>Work harder</a:t>
            </a:r>
          </a:p>
          <a:p>
            <a:pPr lvl="1">
              <a:buFontTx/>
              <a:buNone/>
            </a:pPr>
            <a:endParaRPr lang="en-US" sz="2000" dirty="0"/>
          </a:p>
          <a:p>
            <a:pPr lvl="1"/>
            <a:r>
              <a:rPr lang="en-US" sz="2000" dirty="0"/>
              <a:t>Make patients happier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Save money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Be a team player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600200"/>
            <a:ext cx="3770312" cy="37242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SPECIFIC</a:t>
            </a:r>
          </a:p>
          <a:p>
            <a:pPr lvl="1"/>
            <a:r>
              <a:rPr lang="en-US" sz="2000" dirty="0" smtClean="0"/>
              <a:t>Increase </a:t>
            </a:r>
            <a:r>
              <a:rPr lang="en-US" sz="2000" dirty="0"/>
              <a:t>revenue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Fill appointment book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inventory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Arrive on time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  <p:bldP spid="2253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Documents and Settings\Mary\Local Settings\Temporary Internet Files\Content.IE5\5XOXG5ZC\MC90043466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55406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PERFORMANCE AGREEMENT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MEASURABLE</a:t>
            </a:r>
          </a:p>
          <a:p>
            <a:pPr lvl="1"/>
            <a:r>
              <a:rPr lang="en-US" sz="2400" dirty="0" smtClean="0"/>
              <a:t>Increase </a:t>
            </a:r>
            <a:r>
              <a:rPr lang="en-US" sz="2400" dirty="0"/>
              <a:t>revenue by 10%</a:t>
            </a:r>
          </a:p>
          <a:p>
            <a:pPr lvl="1">
              <a:buFontTx/>
              <a:buNone/>
            </a:pPr>
            <a:endParaRPr lang="en-US" sz="2400" dirty="0"/>
          </a:p>
          <a:p>
            <a:pPr lvl="1"/>
            <a:r>
              <a:rPr lang="en-US" sz="2400" dirty="0"/>
              <a:t>Ask every patient if family members need appointment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Decrease frame inventory to volume one quarter our patient volume</a:t>
            </a:r>
          </a:p>
          <a:p>
            <a:pPr lvl="1">
              <a:buFontTx/>
              <a:buNone/>
            </a:pPr>
            <a:endParaRPr lang="en-US" sz="2400" dirty="0"/>
          </a:p>
          <a:p>
            <a:pPr lvl="1"/>
            <a:r>
              <a:rPr lang="en-US" sz="2400" dirty="0"/>
              <a:t>Arrive 15 minutes before the first scheduled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Documents and Settings\Mary\Local Settings\Temporary Internet Files\Content.IE5\9RXGXMMS\MP9004424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467600" cy="383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PERFORMANCE AGREEMENT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AGREEMENT</a:t>
            </a:r>
          </a:p>
          <a:p>
            <a:pPr lvl="1"/>
            <a:r>
              <a:rPr lang="en-US" dirty="0" smtClean="0"/>
              <a:t>Staff </a:t>
            </a:r>
            <a:r>
              <a:rPr lang="en-US" dirty="0"/>
              <a:t>agreement</a:t>
            </a:r>
          </a:p>
          <a:p>
            <a:pPr lvl="2"/>
            <a:endParaRPr lang="en-US" sz="2400" dirty="0"/>
          </a:p>
          <a:p>
            <a:pPr lvl="2"/>
            <a:r>
              <a:rPr lang="en-US" dirty="0"/>
              <a:t>Commitment or De-motivated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Remember to motivate and involve staff in the process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Documents and Settings\Mary\Local Settings\Temporary Internet Files\Content.IE5\79DDU8XN\MP90031695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PERFORMANCE AGREEMENT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REALISTIC</a:t>
            </a:r>
          </a:p>
          <a:p>
            <a:pPr lvl="1"/>
            <a:r>
              <a:rPr lang="en-US" dirty="0" smtClean="0"/>
              <a:t>Aim </a:t>
            </a:r>
            <a:r>
              <a:rPr lang="en-US" dirty="0"/>
              <a:t>high but reasonable</a:t>
            </a:r>
          </a:p>
          <a:p>
            <a:pPr lvl="1"/>
            <a:endParaRPr lang="en-US" sz="2000" dirty="0"/>
          </a:p>
          <a:p>
            <a:pPr lvl="1"/>
            <a:r>
              <a:rPr lang="en-US" dirty="0"/>
              <a:t>Evaluate staff:</a:t>
            </a:r>
          </a:p>
          <a:p>
            <a:pPr lvl="2"/>
            <a:r>
              <a:rPr lang="en-US" dirty="0"/>
              <a:t>Experience</a:t>
            </a:r>
          </a:p>
          <a:p>
            <a:pPr lvl="2"/>
            <a:r>
              <a:rPr lang="en-US" dirty="0"/>
              <a:t>Training</a:t>
            </a:r>
          </a:p>
          <a:p>
            <a:pPr lvl="2"/>
            <a:r>
              <a:rPr lang="en-US" dirty="0"/>
              <a:t>Previous behavior</a:t>
            </a:r>
          </a:p>
          <a:p>
            <a:pPr lvl="2"/>
            <a:r>
              <a:rPr lang="en-US" dirty="0"/>
              <a:t>Demonstrated capabilities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C:\Documents and Settings\Mary\Local Settings\Temporary Internet Files\Content.IE5\4N7K2AG7\MC90043266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733" y="16002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TIME DEFINED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	  </a:t>
            </a:r>
            <a:r>
              <a:rPr lang="en-US" sz="2000" dirty="0"/>
              <a:t>Increase revenue by 10% -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	  each month  - 11/30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	  </a:t>
            </a:r>
            <a:r>
              <a:rPr lang="en-US" sz="2000" dirty="0"/>
              <a:t>Ask every patient if family members need appointment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daily report volume at 11/30 meeting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Decrease frame inventory to volume one quarter our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patient volume –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December </a:t>
            </a:r>
            <a:r>
              <a:rPr lang="en-US" sz="2000" dirty="0" smtClean="0">
                <a:solidFill>
                  <a:srgbClr val="FF0000"/>
                </a:solidFill>
              </a:rPr>
              <a:t>31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Arrive 15 minutes before the first scheduled patient –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effective immediately </a:t>
            </a:r>
            <a:endParaRPr lang="en-US" sz="2000" dirty="0"/>
          </a:p>
        </p:txBody>
      </p:sp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PERFORMANCE AGREEMENT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PERFORMANCE AGREEMENT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TIME DEFINED</a:t>
            </a:r>
          </a:p>
          <a:p>
            <a:endParaRPr lang="en-US" sz="2000" dirty="0"/>
          </a:p>
          <a:p>
            <a:pPr lvl="1"/>
            <a:r>
              <a:rPr lang="en-US" sz="2400" dirty="0"/>
              <a:t>Daily check in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Weekly report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Monthly meeting</a:t>
            </a:r>
          </a:p>
        </p:txBody>
      </p:sp>
      <p:pic>
        <p:nvPicPr>
          <p:cNvPr id="3074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5257800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671988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PERFORMANCE AGREEMENT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dirty="0" smtClean="0"/>
              <a:t>“</a:t>
            </a:r>
            <a:r>
              <a:rPr lang="en-US" dirty="0"/>
              <a:t>Instill in your staff the idea that they </a:t>
            </a:r>
            <a:r>
              <a:rPr lang="en-US" u="sng" dirty="0"/>
              <a:t>should</a:t>
            </a:r>
            <a:r>
              <a:rPr lang="en-US" dirty="0"/>
              <a:t> go</a:t>
            </a:r>
          </a:p>
          <a:p>
            <a:pPr lvl="1">
              <a:buFontTx/>
              <a:buNone/>
            </a:pPr>
            <a:r>
              <a:rPr lang="en-US" dirty="0"/>
              <a:t>  beyond the ordinary objectives”</a:t>
            </a:r>
          </a:p>
          <a:p>
            <a:pPr lvl="1">
              <a:buFontTx/>
              <a:buNone/>
            </a:pPr>
            <a:r>
              <a:rPr lang="en-US" sz="2200" dirty="0"/>
              <a:t>					Jack Welch CEO – </a:t>
            </a:r>
            <a:r>
              <a:rPr lang="en-US" sz="2200" dirty="0" smtClean="0"/>
              <a:t>GE</a:t>
            </a:r>
            <a:endParaRPr lang="en-US" sz="2200" dirty="0"/>
          </a:p>
          <a:p>
            <a:pPr lvl="1">
              <a:buFontTx/>
              <a:buNone/>
            </a:pPr>
            <a:endParaRPr lang="en-US" sz="2200" dirty="0"/>
          </a:p>
          <a:p>
            <a:pPr lvl="1">
              <a:buFontTx/>
              <a:buNone/>
            </a:pP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96672"/>
            <a:ext cx="3738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EXTRA EFFORT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Be a Leader Not a Boss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24000"/>
            <a:ext cx="5431982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105400" y="1600200"/>
            <a:ext cx="33528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Bosses: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Create fear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Drive people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Say “do”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Relies on authority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Fix blame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Knows all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Makes work drudgery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Say “I”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C:\Documents and Settings\Mary\Local Settings\Temporary Internet Files\Content.IE5\5XOXG5ZC\MP9004491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8" y="1295400"/>
            <a:ext cx="8190461" cy="4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PERFORMANCE AGREEMENT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RELATED TO PRACTICE GOALS</a:t>
            </a:r>
          </a:p>
          <a:p>
            <a:pPr lvl="1"/>
            <a:r>
              <a:rPr lang="en-US" dirty="0" smtClean="0"/>
              <a:t>74</a:t>
            </a:r>
            <a:r>
              <a:rPr lang="en-US" dirty="0"/>
              <a:t>% of staff do not understand the practice objectives</a:t>
            </a:r>
          </a:p>
          <a:p>
            <a:pPr lvl="2"/>
            <a:r>
              <a:rPr lang="en-US" sz="1800" dirty="0"/>
              <a:t>Mission Statement</a:t>
            </a:r>
          </a:p>
          <a:p>
            <a:pPr lvl="2"/>
            <a:r>
              <a:rPr lang="en-US" sz="1800" dirty="0"/>
              <a:t>Goals</a:t>
            </a:r>
          </a:p>
          <a:p>
            <a:pPr lvl="2"/>
            <a:r>
              <a:rPr lang="en-US" sz="1800" dirty="0"/>
              <a:t>How is your practice different</a:t>
            </a:r>
          </a:p>
          <a:p>
            <a:pPr lvl="2">
              <a:buFont typeface="Wingdings" pitchFamily="2" charset="2"/>
              <a:buNone/>
            </a:pPr>
            <a:endParaRPr lang="en-US" sz="1800" dirty="0"/>
          </a:p>
          <a:p>
            <a:pPr lvl="1"/>
            <a:r>
              <a:rPr lang="en-US" dirty="0"/>
              <a:t>The more staff understand the value of what they are doing, the more motivated they are to do well.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How do you get it done?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7346" name="Picture 2" descr="C:\Documents and Settings\Mary\Local Settings\Temporary Internet Files\Content.IE5\A75OCK82\MP900414035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5813720" cy="359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Monitoring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/>
              <a:t>Direct observation</a:t>
            </a:r>
            <a:r>
              <a:rPr lang="en-US" sz="2400" dirty="0"/>
              <a:t>  </a:t>
            </a:r>
          </a:p>
          <a:p>
            <a:pPr lvl="1"/>
            <a:r>
              <a:rPr lang="en-US" dirty="0" smtClean="0"/>
              <a:t>Stop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Time logs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 </a:t>
            </a:r>
            <a:r>
              <a:rPr lang="en-US" sz="2400" dirty="0" smtClean="0"/>
              <a:t>Look</a:t>
            </a:r>
            <a:endParaRPr lang="en-US" sz="2400" dirty="0"/>
          </a:p>
          <a:p>
            <a:endParaRPr lang="en-US" sz="2000" dirty="0"/>
          </a:p>
          <a:p>
            <a:r>
              <a:rPr lang="en-US" dirty="0"/>
              <a:t>Feedback</a:t>
            </a:r>
            <a:r>
              <a:rPr lang="en-US" sz="2400" dirty="0"/>
              <a:t> </a:t>
            </a:r>
          </a:p>
          <a:p>
            <a:pPr lvl="1"/>
            <a:r>
              <a:rPr lang="en-US" dirty="0" smtClean="0"/>
              <a:t>Listen</a:t>
            </a:r>
            <a:endParaRPr lang="en-US" dirty="0"/>
          </a:p>
        </p:txBody>
      </p:sp>
      <p:pic>
        <p:nvPicPr>
          <p:cNvPr id="34821" name="Picture 5" descr="C:\Documents and Settings\Mary\Local Settings\Temporary Internet Files\Content.IE5\2P3XXUHU\MP9004237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C:\Documents and Settings\Mary\Local Settings\Temporary Internet Files\Content.IE5\5XOXG5ZC\MP9001749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Monitoring	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Documenting</a:t>
            </a:r>
          </a:p>
          <a:p>
            <a:pPr lvl="1"/>
            <a:endParaRPr lang="en-US" sz="2800" dirty="0"/>
          </a:p>
          <a:p>
            <a:pPr lvl="1"/>
            <a:r>
              <a:rPr lang="en-US" dirty="0"/>
              <a:t>Written report – manager log</a:t>
            </a:r>
          </a:p>
          <a:p>
            <a:pPr lvl="2"/>
            <a:r>
              <a:rPr lang="en-US" dirty="0"/>
              <a:t>Facts not subjective</a:t>
            </a:r>
          </a:p>
          <a:p>
            <a:pPr lvl="2"/>
            <a:r>
              <a:rPr lang="en-US" dirty="0"/>
              <a:t>Positives and negatives</a:t>
            </a:r>
          </a:p>
          <a:p>
            <a:pPr lvl="2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 descr="C:\Documents and Settings\Mary\Local Settings\Temporary Internet Files\Content.IE5\2P3XXUHU\MP9004486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55981"/>
            <a:ext cx="2514600" cy="354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C:\Documents and Settings\Mary\Local Settings\Temporary Internet Files\Content.IE5\5XOXG5ZC\MC90043479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733914" cy="373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Monitoring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71557" y="2933757"/>
            <a:ext cx="4267200" cy="2514600"/>
          </a:xfrm>
        </p:spPr>
        <p:txBody>
          <a:bodyPr/>
          <a:lstStyle/>
          <a:p>
            <a:r>
              <a:rPr lang="en-US" dirty="0"/>
              <a:t>Feedback to employee</a:t>
            </a:r>
          </a:p>
          <a:p>
            <a:pPr lvl="1"/>
            <a:endParaRPr lang="en-US" sz="1600" dirty="0"/>
          </a:p>
          <a:p>
            <a:pPr lvl="1"/>
            <a:r>
              <a:rPr lang="en-US" dirty="0"/>
              <a:t>Frequency</a:t>
            </a:r>
          </a:p>
          <a:p>
            <a:pPr lvl="2"/>
            <a:r>
              <a:rPr lang="en-US" dirty="0"/>
              <a:t>Daily</a:t>
            </a:r>
          </a:p>
          <a:p>
            <a:pPr lvl="2"/>
            <a:r>
              <a:rPr lang="en-US" dirty="0"/>
              <a:t>Weekly minimum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114" y="1676514"/>
            <a:ext cx="3276600" cy="3124200"/>
          </a:xfrm>
        </p:spPr>
        <p:txBody>
          <a:bodyPr/>
          <a:lstStyle/>
          <a:p>
            <a:pPr lvl="1"/>
            <a:r>
              <a:rPr lang="en-US" dirty="0" smtClean="0"/>
              <a:t>Rewards</a:t>
            </a:r>
            <a:endParaRPr lang="en-US" dirty="0"/>
          </a:p>
          <a:p>
            <a:pPr lvl="2"/>
            <a:r>
              <a:rPr lang="en-US" dirty="0"/>
              <a:t>Autonomy</a:t>
            </a:r>
          </a:p>
          <a:p>
            <a:pPr lvl="2"/>
            <a:r>
              <a:rPr lang="en-US" dirty="0"/>
              <a:t>Responsibility</a:t>
            </a:r>
          </a:p>
          <a:p>
            <a:pPr lvl="2"/>
            <a:r>
              <a:rPr lang="en-US" dirty="0"/>
              <a:t>Flexible schedule</a:t>
            </a:r>
          </a:p>
          <a:p>
            <a:pPr lvl="2"/>
            <a:r>
              <a:rPr lang="en-US" dirty="0"/>
              <a:t>Awards</a:t>
            </a:r>
          </a:p>
          <a:p>
            <a:pPr lvl="2"/>
            <a:r>
              <a:rPr lang="en-US" dirty="0"/>
              <a:t>Gifts</a:t>
            </a:r>
          </a:p>
          <a:p>
            <a:pPr lvl="2"/>
            <a:r>
              <a:rPr lang="en-US" dirty="0"/>
              <a:t>Money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C:\Documents and Settings\Mary\Local Settings\Temporary Internet Files\Content.IE5\A15ZS7ZJ\MP9003901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29940" y="861060"/>
            <a:ext cx="4648200" cy="53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Monitoring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Punishment</a:t>
            </a:r>
          </a:p>
          <a:p>
            <a:pPr lvl="1"/>
            <a:r>
              <a:rPr lang="en-US"/>
              <a:t>Demotion</a:t>
            </a:r>
          </a:p>
          <a:p>
            <a:pPr lvl="1"/>
            <a:r>
              <a:rPr lang="en-US"/>
              <a:t>Decrease in authority</a:t>
            </a:r>
          </a:p>
          <a:p>
            <a:pPr lvl="1"/>
            <a:r>
              <a:rPr lang="en-US"/>
              <a:t>Decrease in compensation</a:t>
            </a:r>
          </a:p>
          <a:p>
            <a:pPr lvl="1"/>
            <a:r>
              <a:rPr lang="en-US"/>
              <a:t>Termination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Documents and Settings\Mary\Local Settings\Temporary Internet Files\Content.IE5\0CIHX7PD\MP9004228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855"/>
            <a:ext cx="8610600" cy="472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Results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value of a job well done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Patient satisfaction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Practice growth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Pleasant work environment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Be a Leader Not a Boss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Leaders: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Create confidence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Guide people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Say “Let’s do”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Relies on cooperation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Correct mistakes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Ask questions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Make work interesting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Say “We”</a:t>
            </a:r>
          </a:p>
          <a:p>
            <a:endParaRPr lang="en-US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494"/>
            <a:ext cx="4997139" cy="38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0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Clearly Define Duties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4278" name="Picture 6" descr="C:\Documents and Settings\Mary\Local Settings\Temporary Internet Files\Content.IE5\5XOXG5ZC\MP9004244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73" y="1447800"/>
            <a:ext cx="6337827" cy="46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70% </a:t>
            </a:r>
            <a:r>
              <a:rPr lang="en-US" dirty="0" smtClean="0"/>
              <a:t>		of </a:t>
            </a:r>
            <a:r>
              <a:rPr lang="en-US" dirty="0"/>
              <a:t>		</a:t>
            </a:r>
            <a:r>
              <a:rPr lang="en-US" dirty="0" smtClean="0"/>
              <a:t>staff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do not clearly 		</a:t>
            </a:r>
            <a:r>
              <a:rPr lang="en-US" dirty="0" smtClean="0"/>
              <a:t>understand</a:t>
            </a:r>
          </a:p>
          <a:p>
            <a:pPr marL="0" indent="0">
              <a:buNone/>
            </a:pPr>
            <a:r>
              <a:rPr lang="en-US" dirty="0" smtClean="0"/>
              <a:t>what is </a:t>
            </a:r>
            <a:r>
              <a:rPr lang="en-US" dirty="0"/>
              <a:t>			expected </a:t>
            </a:r>
          </a:p>
          <a:p>
            <a:pPr marL="0" indent="0">
              <a:buNone/>
            </a:pPr>
            <a:r>
              <a:rPr lang="en-US" dirty="0"/>
              <a:t>of them…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Your Staff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6858000" cy="838200"/>
          </a:xfrm>
        </p:spPr>
        <p:txBody>
          <a:bodyPr/>
          <a:lstStyle/>
          <a:p>
            <a:r>
              <a:rPr lang="en-US" dirty="0"/>
              <a:t>Write down the name of each staff member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Determine job titles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5298" name="Picture 2" descr="C:\Documents and Settings\Mary\Local Settings\Temporary Internet Files\Content.IE5\0CIHX7PD\MP9004097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7086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524000"/>
            <a:ext cx="4783540" cy="3981926"/>
          </a:xfrm>
        </p:spPr>
        <p:txBody>
          <a:bodyPr/>
          <a:lstStyle/>
          <a:p>
            <a:r>
              <a:rPr lang="en-US" dirty="0" smtClean="0"/>
              <a:t>Front </a:t>
            </a:r>
            <a:r>
              <a:rPr lang="en-US" dirty="0"/>
              <a:t>Desk Coordinator</a:t>
            </a:r>
          </a:p>
          <a:p>
            <a:r>
              <a:rPr lang="en-US" dirty="0"/>
              <a:t>Tech</a:t>
            </a:r>
          </a:p>
          <a:p>
            <a:r>
              <a:rPr lang="en-US" dirty="0"/>
              <a:t>Optician </a:t>
            </a:r>
          </a:p>
          <a:p>
            <a:r>
              <a:rPr lang="en-US" dirty="0"/>
              <a:t>Office Manager</a:t>
            </a:r>
          </a:p>
          <a:p>
            <a:r>
              <a:rPr lang="en-US" dirty="0"/>
              <a:t>Chief Cook and Bottle Washer</a:t>
            </a:r>
          </a:p>
          <a:p>
            <a:r>
              <a:rPr lang="en-US" dirty="0"/>
              <a:t>Trouble maker…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Mary\Local Settings\Temporary Internet Files\Content.IE5\5XOXG5ZC\MP90043868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8305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Clearly Define Duties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648200" cy="4525963"/>
          </a:xfrm>
        </p:spPr>
        <p:txBody>
          <a:bodyPr/>
          <a:lstStyle/>
          <a:p>
            <a:r>
              <a:rPr lang="en-US" sz="2800" dirty="0" smtClean="0"/>
              <a:t>Determine duties</a:t>
            </a:r>
          </a:p>
          <a:p>
            <a:pPr lvl="1"/>
            <a:r>
              <a:rPr lang="en-US" sz="2400" dirty="0" smtClean="0"/>
              <a:t>Job descriptions</a:t>
            </a:r>
          </a:p>
          <a:p>
            <a:endParaRPr lang="en-US" dirty="0" smtClean="0"/>
          </a:p>
          <a:p>
            <a:r>
              <a:rPr lang="en-US" sz="2800" dirty="0" smtClean="0"/>
              <a:t>Establish priorities</a:t>
            </a:r>
          </a:p>
          <a:p>
            <a:pPr lvl="1"/>
            <a:r>
              <a:rPr lang="en-US" sz="2400" dirty="0" smtClean="0"/>
              <a:t>Critical to execution of duties</a:t>
            </a:r>
          </a:p>
          <a:p>
            <a:endParaRPr lang="en-US" dirty="0" smtClean="0"/>
          </a:p>
          <a:p>
            <a:r>
              <a:rPr lang="en-US" sz="2800" dirty="0" smtClean="0"/>
              <a:t>Meet one on one with 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Effective Training</a:t>
            </a:r>
            <a:r>
              <a:rPr lang="en-US" dirty="0"/>
              <a:t>	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sz="2800" dirty="0"/>
              <a:t>50% of staff say they don’t feel properly trained to perform their duties.</a:t>
            </a:r>
          </a:p>
          <a:p>
            <a:endParaRPr lang="en-US" sz="2800" dirty="0"/>
          </a:p>
          <a:p>
            <a:r>
              <a:rPr lang="en-US" sz="2800" dirty="0"/>
              <a:t>How do you train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5433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Documents and Settings\Mary\Local Settings\Temporary Internet Files\Content.IE5\5XOXG5ZC\MP90043868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772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Effective Training</a:t>
            </a:r>
            <a:r>
              <a:rPr lang="en-US" dirty="0"/>
              <a:t>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Determine performance deficiency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Why does it exist? 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How </a:t>
            </a:r>
            <a:r>
              <a:rPr lang="en-US" dirty="0"/>
              <a:t>to fix?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Mentor - shadow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Classroom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Text books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Auditory – Visual – Tactile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Follow-up weekly - critical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382</TotalTime>
  <Words>473</Words>
  <Application>Microsoft Office PowerPoint</Application>
  <PresentationFormat>On-screen Show (4:3)</PresentationFormat>
  <Paragraphs>194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  How to Be A Rockstar! </vt:lpstr>
      <vt:lpstr>Be a Leader Not a Boss</vt:lpstr>
      <vt:lpstr>Be a Leader Not a Boss</vt:lpstr>
      <vt:lpstr>Clearly Define Duties</vt:lpstr>
      <vt:lpstr>Your Staff</vt:lpstr>
      <vt:lpstr>Determine job titles</vt:lpstr>
      <vt:lpstr>Clearly Define Duties</vt:lpstr>
      <vt:lpstr>Effective Training </vt:lpstr>
      <vt:lpstr>Effective Training </vt:lpstr>
      <vt:lpstr>Value of Good Employees</vt:lpstr>
      <vt:lpstr>Value of Good Employees</vt:lpstr>
      <vt:lpstr>Performance Agreement</vt:lpstr>
      <vt:lpstr>PERFORMACE AGREEMENT</vt:lpstr>
      <vt:lpstr>PERFORMANCE AGREEMENT</vt:lpstr>
      <vt:lpstr>PERFORMANCE AGREEMENT</vt:lpstr>
      <vt:lpstr>PERFORMANCE AGREEMENT</vt:lpstr>
      <vt:lpstr>PERFORMANCE AGREEMENT</vt:lpstr>
      <vt:lpstr>PERFORMANCE AGREEMENT</vt:lpstr>
      <vt:lpstr>PERFORMANCE AGREEMENT</vt:lpstr>
      <vt:lpstr>PERFORMANCE AGREEMENT</vt:lpstr>
      <vt:lpstr>How do you get it done?</vt:lpstr>
      <vt:lpstr>Monitoring</vt:lpstr>
      <vt:lpstr>Monitoring </vt:lpstr>
      <vt:lpstr>Monitoring</vt:lpstr>
      <vt:lpstr>Monitoring</vt:lpstr>
      <vt:lpstr>Results</vt:lpstr>
    </vt:vector>
  </TitlesOfParts>
  <Company>EyeSystems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Mary</cp:lastModifiedBy>
  <cp:revision>29</cp:revision>
  <dcterms:created xsi:type="dcterms:W3CDTF">2006-07-26T19:42:21Z</dcterms:created>
  <dcterms:modified xsi:type="dcterms:W3CDTF">2015-03-11T20:05:29Z</dcterms:modified>
</cp:coreProperties>
</file>