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257" r:id="rId3"/>
    <p:sldId id="322" r:id="rId4"/>
    <p:sldId id="333" r:id="rId5"/>
    <p:sldId id="334" r:id="rId6"/>
    <p:sldId id="335" r:id="rId7"/>
    <p:sldId id="336" r:id="rId8"/>
    <p:sldId id="307" r:id="rId9"/>
    <p:sldId id="282" r:id="rId10"/>
    <p:sldId id="318" r:id="rId11"/>
    <p:sldId id="308" r:id="rId12"/>
    <p:sldId id="316" r:id="rId13"/>
    <p:sldId id="321" r:id="rId14"/>
    <p:sldId id="309" r:id="rId15"/>
    <p:sldId id="331" r:id="rId16"/>
    <p:sldId id="298" r:id="rId17"/>
    <p:sldId id="299" r:id="rId18"/>
    <p:sldId id="300" r:id="rId19"/>
    <p:sldId id="323" r:id="rId20"/>
    <p:sldId id="314" r:id="rId21"/>
    <p:sldId id="315" r:id="rId22"/>
    <p:sldId id="301" r:id="rId23"/>
    <p:sldId id="303" r:id="rId24"/>
    <p:sldId id="327" r:id="rId25"/>
    <p:sldId id="332" r:id="rId26"/>
    <p:sldId id="304" r:id="rId27"/>
    <p:sldId id="305" r:id="rId28"/>
    <p:sldId id="310" r:id="rId29"/>
    <p:sldId id="324" r:id="rId30"/>
    <p:sldId id="311" r:id="rId31"/>
    <p:sldId id="312" r:id="rId32"/>
    <p:sldId id="313" r:id="rId33"/>
    <p:sldId id="258" r:id="rId34"/>
    <p:sldId id="319" r:id="rId35"/>
    <p:sldId id="306" r:id="rId36"/>
    <p:sldId id="325" r:id="rId37"/>
    <p:sldId id="290" r:id="rId38"/>
    <p:sldId id="291" r:id="rId39"/>
    <p:sldId id="329" r:id="rId40"/>
    <p:sldId id="292" r:id="rId41"/>
    <p:sldId id="326" r:id="rId42"/>
    <p:sldId id="294" r:id="rId43"/>
    <p:sldId id="328" r:id="rId44"/>
    <p:sldId id="330" r:id="rId45"/>
    <p:sldId id="295" r:id="rId46"/>
    <p:sldId id="297" r:id="rId47"/>
    <p:sldId id="296" r:id="rId48"/>
    <p:sldId id="263" r:id="rId49"/>
    <p:sldId id="266" r:id="rId50"/>
    <p:sldId id="267" r:id="rId51"/>
    <p:sldId id="264" r:id="rId52"/>
    <p:sldId id="265" r:id="rId53"/>
    <p:sldId id="269" r:id="rId54"/>
    <p:sldId id="268" r:id="rId55"/>
    <p:sldId id="270" r:id="rId56"/>
    <p:sldId id="271" r:id="rId57"/>
    <p:sldId id="272" r:id="rId58"/>
    <p:sldId id="283" r:id="rId59"/>
    <p:sldId id="274" r:id="rId60"/>
    <p:sldId id="286" r:id="rId61"/>
    <p:sldId id="279" r:id="rId62"/>
    <p:sldId id="273" r:id="rId63"/>
    <p:sldId id="275" r:id="rId64"/>
    <p:sldId id="281" r:id="rId65"/>
    <p:sldId id="280" r:id="rId66"/>
    <p:sldId id="277" r:id="rId67"/>
    <p:sldId id="284" r:id="rId68"/>
    <p:sldId id="285" r:id="rId69"/>
    <p:sldId id="317" r:id="rId70"/>
    <p:sldId id="278" r:id="rId71"/>
    <p:sldId id="288" r:id="rId72"/>
    <p:sldId id="262" r:id="rId73"/>
    <p:sldId id="261"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66"/>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302F7E-6E2B-4C76-A5BE-D3D81164921E}"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8EBCD34B-FCF1-4878-BC43-7B1ACBB0D0AD}">
      <dgm:prSet phldrT="[Text]" custT="1"/>
      <dgm:spPr/>
      <dgm:t>
        <a:bodyPr/>
        <a:lstStyle/>
        <a:p>
          <a:r>
            <a:rPr lang="en-US" sz="2500" dirty="0" smtClean="0"/>
            <a:t>Organization</a:t>
          </a:r>
          <a:endParaRPr lang="en-US" sz="2500" dirty="0"/>
        </a:p>
      </dgm:t>
    </dgm:pt>
    <dgm:pt modelId="{6C05A941-A402-4A95-B09E-5E26FF786D47}" type="parTrans" cxnId="{00F9702B-C967-47E3-8B4E-AAD90AD0F889}">
      <dgm:prSet/>
      <dgm:spPr/>
      <dgm:t>
        <a:bodyPr/>
        <a:lstStyle/>
        <a:p>
          <a:endParaRPr lang="en-US"/>
        </a:p>
      </dgm:t>
    </dgm:pt>
    <dgm:pt modelId="{9587EE63-0041-47B1-B021-4B0931455721}" type="sibTrans" cxnId="{00F9702B-C967-47E3-8B4E-AAD90AD0F889}">
      <dgm:prSet/>
      <dgm:spPr/>
      <dgm:t>
        <a:bodyPr/>
        <a:lstStyle/>
        <a:p>
          <a:endParaRPr lang="en-US"/>
        </a:p>
      </dgm:t>
    </dgm:pt>
    <dgm:pt modelId="{6AB0BE3C-5DC4-44B7-874E-20AB2F3D01A2}">
      <dgm:prSet phldrT="[Text]" custT="1"/>
      <dgm:spPr/>
      <dgm:t>
        <a:bodyPr/>
        <a:lstStyle/>
        <a:p>
          <a:r>
            <a:rPr lang="en-US" sz="2500" dirty="0" smtClean="0"/>
            <a:t>Motivation</a:t>
          </a:r>
        </a:p>
        <a:p>
          <a:r>
            <a:rPr lang="en-US" sz="2500" dirty="0" smtClean="0"/>
            <a:t>Morale</a:t>
          </a:r>
        </a:p>
        <a:p>
          <a:r>
            <a:rPr lang="en-US" sz="2500" dirty="0" smtClean="0"/>
            <a:t>Rewards </a:t>
          </a:r>
          <a:endParaRPr lang="en-US" sz="2500" dirty="0"/>
        </a:p>
      </dgm:t>
    </dgm:pt>
    <dgm:pt modelId="{40ED8144-A482-426E-8850-3CB4DB121C6C}" type="parTrans" cxnId="{5EC85A75-E07B-4729-BFF0-92029A33643D}">
      <dgm:prSet/>
      <dgm:spPr/>
      <dgm:t>
        <a:bodyPr/>
        <a:lstStyle/>
        <a:p>
          <a:endParaRPr lang="en-US"/>
        </a:p>
      </dgm:t>
    </dgm:pt>
    <dgm:pt modelId="{37E04D52-79D3-4164-8499-BAA358427932}" type="sibTrans" cxnId="{5EC85A75-E07B-4729-BFF0-92029A33643D}">
      <dgm:prSet/>
      <dgm:spPr/>
      <dgm:t>
        <a:bodyPr/>
        <a:lstStyle/>
        <a:p>
          <a:endParaRPr lang="en-US"/>
        </a:p>
      </dgm:t>
    </dgm:pt>
    <dgm:pt modelId="{98693BCD-CAAC-4BE6-98EC-CCB0A939CC2E}">
      <dgm:prSet phldrT="[Text]" custT="1"/>
      <dgm:spPr/>
      <dgm:t>
        <a:bodyPr/>
        <a:lstStyle/>
        <a:p>
          <a:r>
            <a:rPr lang="en-US" sz="2500" dirty="0" smtClean="0">
              <a:solidFill>
                <a:srgbClr val="FF0000"/>
              </a:solidFill>
            </a:rPr>
            <a:t>Change management</a:t>
          </a:r>
          <a:endParaRPr lang="en-US" sz="2500" dirty="0">
            <a:solidFill>
              <a:srgbClr val="FF0000"/>
            </a:solidFill>
          </a:endParaRPr>
        </a:p>
      </dgm:t>
    </dgm:pt>
    <dgm:pt modelId="{39A569D1-EC69-44CB-B647-3DEA7BDB2595}" type="parTrans" cxnId="{09CE4882-520D-40A1-B339-91FB4485EAD8}">
      <dgm:prSet/>
      <dgm:spPr/>
      <dgm:t>
        <a:bodyPr/>
        <a:lstStyle/>
        <a:p>
          <a:endParaRPr lang="en-US"/>
        </a:p>
      </dgm:t>
    </dgm:pt>
    <dgm:pt modelId="{04FD20D6-F2A7-41F3-8417-6A81CD653CE9}" type="sibTrans" cxnId="{09CE4882-520D-40A1-B339-91FB4485EAD8}">
      <dgm:prSet/>
      <dgm:spPr/>
      <dgm:t>
        <a:bodyPr/>
        <a:lstStyle/>
        <a:p>
          <a:endParaRPr lang="en-US"/>
        </a:p>
      </dgm:t>
    </dgm:pt>
    <dgm:pt modelId="{A01B476C-9A01-496B-AEAD-4BB57CFD3E42}">
      <dgm:prSet phldrT="[Text]" custT="1"/>
      <dgm:spPr/>
      <dgm:t>
        <a:bodyPr/>
        <a:lstStyle/>
        <a:p>
          <a:r>
            <a:rPr lang="en-US" sz="2500" dirty="0" smtClean="0"/>
            <a:t>Values </a:t>
          </a:r>
          <a:endParaRPr lang="en-US" sz="2500" dirty="0"/>
        </a:p>
      </dgm:t>
    </dgm:pt>
    <dgm:pt modelId="{4CF7691D-3135-472A-B266-5516236DA0EA}" type="parTrans" cxnId="{2AF4307A-AADB-4E37-BC34-9070764DCCBB}">
      <dgm:prSet/>
      <dgm:spPr/>
      <dgm:t>
        <a:bodyPr/>
        <a:lstStyle/>
        <a:p>
          <a:endParaRPr lang="en-US"/>
        </a:p>
      </dgm:t>
    </dgm:pt>
    <dgm:pt modelId="{F853D6B7-5722-4B6A-8DF3-7D7A2056F627}" type="sibTrans" cxnId="{2AF4307A-AADB-4E37-BC34-9070764DCCBB}">
      <dgm:prSet/>
      <dgm:spPr/>
      <dgm:t>
        <a:bodyPr/>
        <a:lstStyle/>
        <a:p>
          <a:endParaRPr lang="en-US"/>
        </a:p>
      </dgm:t>
    </dgm:pt>
    <dgm:pt modelId="{DF01D89D-84D9-47D2-8223-ADABE05DE9D2}">
      <dgm:prSet phldrT="[Text]" custT="1"/>
      <dgm:spPr/>
      <dgm:t>
        <a:bodyPr/>
        <a:lstStyle/>
        <a:p>
          <a:r>
            <a:rPr lang="en-US" sz="2500" dirty="0" smtClean="0"/>
            <a:t>Decision analysis</a:t>
          </a:r>
          <a:endParaRPr lang="en-US" sz="2500" dirty="0"/>
        </a:p>
      </dgm:t>
    </dgm:pt>
    <dgm:pt modelId="{4559D94D-514E-477C-AD3B-9F828334E836}" type="parTrans" cxnId="{38F734D0-21B6-4849-8F3B-54781577E572}">
      <dgm:prSet/>
      <dgm:spPr/>
      <dgm:t>
        <a:bodyPr/>
        <a:lstStyle/>
        <a:p>
          <a:endParaRPr lang="en-US"/>
        </a:p>
      </dgm:t>
    </dgm:pt>
    <dgm:pt modelId="{FD27D636-F70E-445C-A510-7AB93CDA3EB6}" type="sibTrans" cxnId="{38F734D0-21B6-4849-8F3B-54781577E572}">
      <dgm:prSet/>
      <dgm:spPr/>
      <dgm:t>
        <a:bodyPr/>
        <a:lstStyle/>
        <a:p>
          <a:endParaRPr lang="en-US"/>
        </a:p>
      </dgm:t>
    </dgm:pt>
    <dgm:pt modelId="{FDF5364B-FEFF-4FED-8FDC-1A224DEAE683}">
      <dgm:prSet phldrT="[Text]" custT="1"/>
      <dgm:spPr/>
      <dgm:t>
        <a:bodyPr/>
        <a:lstStyle/>
        <a:p>
          <a:r>
            <a:rPr lang="en-US" sz="2500" dirty="0" smtClean="0"/>
            <a:t>Design/ norms</a:t>
          </a:r>
          <a:endParaRPr lang="en-US" sz="2500" dirty="0"/>
        </a:p>
      </dgm:t>
    </dgm:pt>
    <dgm:pt modelId="{EEB98865-4C67-4CDF-A7CA-FC7FCCABC89D}" type="parTrans" cxnId="{DE59E961-6E7B-4E9E-BB07-BDAA10553DD3}">
      <dgm:prSet/>
      <dgm:spPr/>
      <dgm:t>
        <a:bodyPr/>
        <a:lstStyle/>
        <a:p>
          <a:endParaRPr lang="en-US"/>
        </a:p>
      </dgm:t>
    </dgm:pt>
    <dgm:pt modelId="{EC634879-C73A-4765-9D9B-F511B73234E3}" type="sibTrans" cxnId="{DE59E961-6E7B-4E9E-BB07-BDAA10553DD3}">
      <dgm:prSet/>
      <dgm:spPr/>
      <dgm:t>
        <a:bodyPr/>
        <a:lstStyle/>
        <a:p>
          <a:endParaRPr lang="en-US"/>
        </a:p>
      </dgm:t>
    </dgm:pt>
    <dgm:pt modelId="{F8DFA1E0-768C-472B-B8EC-E661ECF28D32}">
      <dgm:prSet phldrT="[Text]" custT="1"/>
      <dgm:spPr/>
      <dgm:t>
        <a:bodyPr/>
        <a:lstStyle/>
        <a:p>
          <a:r>
            <a:rPr lang="en-US" sz="2500" dirty="0" smtClean="0"/>
            <a:t>Problem solving/ conflict resolution</a:t>
          </a:r>
          <a:endParaRPr lang="en-US" sz="2500" dirty="0"/>
        </a:p>
      </dgm:t>
    </dgm:pt>
    <dgm:pt modelId="{9FE5F82E-8EB6-4D74-B44C-3BC7D5099EC7}" type="parTrans" cxnId="{4F285D23-5875-4FD2-A819-37A75C6F942A}">
      <dgm:prSet/>
      <dgm:spPr/>
      <dgm:t>
        <a:bodyPr/>
        <a:lstStyle/>
        <a:p>
          <a:endParaRPr lang="en-US"/>
        </a:p>
      </dgm:t>
    </dgm:pt>
    <dgm:pt modelId="{48B4DB6A-D23C-44B5-850D-B351FB5922B7}" type="sibTrans" cxnId="{4F285D23-5875-4FD2-A819-37A75C6F942A}">
      <dgm:prSet/>
      <dgm:spPr/>
      <dgm:t>
        <a:bodyPr/>
        <a:lstStyle/>
        <a:p>
          <a:endParaRPr lang="en-US"/>
        </a:p>
      </dgm:t>
    </dgm:pt>
    <dgm:pt modelId="{5B41134C-7903-4907-AF1B-FFA59CB47413}" type="pres">
      <dgm:prSet presAssocID="{84302F7E-6E2B-4C76-A5BE-D3D81164921E}" presName="Name0" presStyleCnt="0">
        <dgm:presLayoutVars>
          <dgm:chMax val="1"/>
          <dgm:chPref val="1"/>
          <dgm:dir/>
          <dgm:animOne val="branch"/>
          <dgm:animLvl val="lvl"/>
        </dgm:presLayoutVars>
      </dgm:prSet>
      <dgm:spPr/>
      <dgm:t>
        <a:bodyPr/>
        <a:lstStyle/>
        <a:p>
          <a:endParaRPr lang="en-US"/>
        </a:p>
      </dgm:t>
    </dgm:pt>
    <dgm:pt modelId="{B00C3743-D508-4980-B670-77D8B6244FF7}" type="pres">
      <dgm:prSet presAssocID="{8EBCD34B-FCF1-4878-BC43-7B1ACBB0D0AD}" presName="Parent" presStyleLbl="node0" presStyleIdx="0" presStyleCnt="1">
        <dgm:presLayoutVars>
          <dgm:chMax val="6"/>
          <dgm:chPref val="6"/>
        </dgm:presLayoutVars>
      </dgm:prSet>
      <dgm:spPr/>
      <dgm:t>
        <a:bodyPr/>
        <a:lstStyle/>
        <a:p>
          <a:endParaRPr lang="en-US"/>
        </a:p>
      </dgm:t>
    </dgm:pt>
    <dgm:pt modelId="{0915EA80-A836-4744-8C6D-97DD12D8F06E}" type="pres">
      <dgm:prSet presAssocID="{6AB0BE3C-5DC4-44B7-874E-20AB2F3D01A2}" presName="Accent1" presStyleCnt="0"/>
      <dgm:spPr/>
    </dgm:pt>
    <dgm:pt modelId="{24D77DB1-D800-497C-8FA5-0FFA58314DC0}" type="pres">
      <dgm:prSet presAssocID="{6AB0BE3C-5DC4-44B7-874E-20AB2F3D01A2}" presName="Accent" presStyleLbl="bgShp" presStyleIdx="0" presStyleCnt="6"/>
      <dgm:spPr/>
    </dgm:pt>
    <dgm:pt modelId="{124773D2-E744-42B4-AA1A-464C5927EDC0}" type="pres">
      <dgm:prSet presAssocID="{6AB0BE3C-5DC4-44B7-874E-20AB2F3D01A2}" presName="Child1" presStyleLbl="node1" presStyleIdx="0" presStyleCnt="6">
        <dgm:presLayoutVars>
          <dgm:chMax val="0"/>
          <dgm:chPref val="0"/>
          <dgm:bulletEnabled val="1"/>
        </dgm:presLayoutVars>
      </dgm:prSet>
      <dgm:spPr/>
      <dgm:t>
        <a:bodyPr/>
        <a:lstStyle/>
        <a:p>
          <a:endParaRPr lang="en-US"/>
        </a:p>
      </dgm:t>
    </dgm:pt>
    <dgm:pt modelId="{D1D19492-FD16-4515-B81E-1E29450C2094}" type="pres">
      <dgm:prSet presAssocID="{98693BCD-CAAC-4BE6-98EC-CCB0A939CC2E}" presName="Accent2" presStyleCnt="0"/>
      <dgm:spPr/>
    </dgm:pt>
    <dgm:pt modelId="{4EE48E53-5301-4DD9-A985-26C17C69F067}" type="pres">
      <dgm:prSet presAssocID="{98693BCD-CAAC-4BE6-98EC-CCB0A939CC2E}" presName="Accent" presStyleLbl="bgShp" presStyleIdx="1" presStyleCnt="6"/>
      <dgm:spPr/>
    </dgm:pt>
    <dgm:pt modelId="{753896CD-E679-492F-816B-ADDC852DF665}" type="pres">
      <dgm:prSet presAssocID="{98693BCD-CAAC-4BE6-98EC-CCB0A939CC2E}" presName="Child2" presStyleLbl="node1" presStyleIdx="1" presStyleCnt="6" custScaleX="124624">
        <dgm:presLayoutVars>
          <dgm:chMax val="0"/>
          <dgm:chPref val="0"/>
          <dgm:bulletEnabled val="1"/>
        </dgm:presLayoutVars>
      </dgm:prSet>
      <dgm:spPr/>
      <dgm:t>
        <a:bodyPr/>
        <a:lstStyle/>
        <a:p>
          <a:endParaRPr lang="en-US"/>
        </a:p>
      </dgm:t>
    </dgm:pt>
    <dgm:pt modelId="{6E9FEC93-0A89-4B69-A2DA-11CDFC7150D7}" type="pres">
      <dgm:prSet presAssocID="{A01B476C-9A01-496B-AEAD-4BB57CFD3E42}" presName="Accent3" presStyleCnt="0"/>
      <dgm:spPr/>
    </dgm:pt>
    <dgm:pt modelId="{9A2AD540-F65A-4750-8E74-9AA57B58AEB4}" type="pres">
      <dgm:prSet presAssocID="{A01B476C-9A01-496B-AEAD-4BB57CFD3E42}" presName="Accent" presStyleLbl="bgShp" presStyleIdx="2" presStyleCnt="6"/>
      <dgm:spPr/>
    </dgm:pt>
    <dgm:pt modelId="{4365A8EE-CAF3-40FE-AE88-E7292F735534}" type="pres">
      <dgm:prSet presAssocID="{A01B476C-9A01-496B-AEAD-4BB57CFD3E42}" presName="Child3" presStyleLbl="node1" presStyleIdx="2" presStyleCnt="6">
        <dgm:presLayoutVars>
          <dgm:chMax val="0"/>
          <dgm:chPref val="0"/>
          <dgm:bulletEnabled val="1"/>
        </dgm:presLayoutVars>
      </dgm:prSet>
      <dgm:spPr/>
      <dgm:t>
        <a:bodyPr/>
        <a:lstStyle/>
        <a:p>
          <a:endParaRPr lang="en-US"/>
        </a:p>
      </dgm:t>
    </dgm:pt>
    <dgm:pt modelId="{B239197F-00C2-48AC-B4FC-515492B58542}" type="pres">
      <dgm:prSet presAssocID="{DF01D89D-84D9-47D2-8223-ADABE05DE9D2}" presName="Accent4" presStyleCnt="0"/>
      <dgm:spPr/>
    </dgm:pt>
    <dgm:pt modelId="{60FB1890-35BC-442A-B192-602D0569C8F9}" type="pres">
      <dgm:prSet presAssocID="{DF01D89D-84D9-47D2-8223-ADABE05DE9D2}" presName="Accent" presStyleLbl="bgShp" presStyleIdx="3" presStyleCnt="6"/>
      <dgm:spPr/>
    </dgm:pt>
    <dgm:pt modelId="{92F1A10D-A8BE-4932-B6A1-AF3EB7BC934A}" type="pres">
      <dgm:prSet presAssocID="{DF01D89D-84D9-47D2-8223-ADABE05DE9D2}" presName="Child4" presStyleLbl="node1" presStyleIdx="3" presStyleCnt="6">
        <dgm:presLayoutVars>
          <dgm:chMax val="0"/>
          <dgm:chPref val="0"/>
          <dgm:bulletEnabled val="1"/>
        </dgm:presLayoutVars>
      </dgm:prSet>
      <dgm:spPr/>
      <dgm:t>
        <a:bodyPr/>
        <a:lstStyle/>
        <a:p>
          <a:endParaRPr lang="en-US"/>
        </a:p>
      </dgm:t>
    </dgm:pt>
    <dgm:pt modelId="{1C503A21-A299-413D-A4D2-849B204FD85C}" type="pres">
      <dgm:prSet presAssocID="{FDF5364B-FEFF-4FED-8FDC-1A224DEAE683}" presName="Accent5" presStyleCnt="0"/>
      <dgm:spPr/>
    </dgm:pt>
    <dgm:pt modelId="{180AC039-0AA5-485B-9D3A-5FCFEED0FD38}" type="pres">
      <dgm:prSet presAssocID="{FDF5364B-FEFF-4FED-8FDC-1A224DEAE683}" presName="Accent" presStyleLbl="bgShp" presStyleIdx="4" presStyleCnt="6"/>
      <dgm:spPr/>
    </dgm:pt>
    <dgm:pt modelId="{D257677F-DE66-4E30-9B4A-2DE185F18C77}" type="pres">
      <dgm:prSet presAssocID="{FDF5364B-FEFF-4FED-8FDC-1A224DEAE683}" presName="Child5" presStyleLbl="node1" presStyleIdx="4" presStyleCnt="6">
        <dgm:presLayoutVars>
          <dgm:chMax val="0"/>
          <dgm:chPref val="0"/>
          <dgm:bulletEnabled val="1"/>
        </dgm:presLayoutVars>
      </dgm:prSet>
      <dgm:spPr/>
      <dgm:t>
        <a:bodyPr/>
        <a:lstStyle/>
        <a:p>
          <a:endParaRPr lang="en-US"/>
        </a:p>
      </dgm:t>
    </dgm:pt>
    <dgm:pt modelId="{201BD9B3-323F-45CC-AF0B-0B77F10B4C12}" type="pres">
      <dgm:prSet presAssocID="{F8DFA1E0-768C-472B-B8EC-E661ECF28D32}" presName="Accent6" presStyleCnt="0"/>
      <dgm:spPr/>
    </dgm:pt>
    <dgm:pt modelId="{E9B01B4E-6ACB-499F-8D6B-6CC8409AC36A}" type="pres">
      <dgm:prSet presAssocID="{F8DFA1E0-768C-472B-B8EC-E661ECF28D32}" presName="Accent" presStyleLbl="bgShp" presStyleIdx="5" presStyleCnt="6"/>
      <dgm:spPr/>
    </dgm:pt>
    <dgm:pt modelId="{2DE5E656-1B1A-4A45-9ACC-09827BFA37D4}" type="pres">
      <dgm:prSet presAssocID="{F8DFA1E0-768C-472B-B8EC-E661ECF28D32}" presName="Child6" presStyleLbl="node1" presStyleIdx="5" presStyleCnt="6">
        <dgm:presLayoutVars>
          <dgm:chMax val="0"/>
          <dgm:chPref val="0"/>
          <dgm:bulletEnabled val="1"/>
        </dgm:presLayoutVars>
      </dgm:prSet>
      <dgm:spPr/>
      <dgm:t>
        <a:bodyPr/>
        <a:lstStyle/>
        <a:p>
          <a:endParaRPr lang="en-US"/>
        </a:p>
      </dgm:t>
    </dgm:pt>
  </dgm:ptLst>
  <dgm:cxnLst>
    <dgm:cxn modelId="{09CE4882-520D-40A1-B339-91FB4485EAD8}" srcId="{8EBCD34B-FCF1-4878-BC43-7B1ACBB0D0AD}" destId="{98693BCD-CAAC-4BE6-98EC-CCB0A939CC2E}" srcOrd="1" destOrd="0" parTransId="{39A569D1-EC69-44CB-B647-3DEA7BDB2595}" sibTransId="{04FD20D6-F2A7-41F3-8417-6A81CD653CE9}"/>
    <dgm:cxn modelId="{3E430EE1-FAED-4FF1-A0F9-44F7CF82F698}" type="presOf" srcId="{84302F7E-6E2B-4C76-A5BE-D3D81164921E}" destId="{5B41134C-7903-4907-AF1B-FFA59CB47413}" srcOrd="0" destOrd="0" presId="urn:microsoft.com/office/officeart/2011/layout/HexagonRadial"/>
    <dgm:cxn modelId="{42BD49EA-35FC-4B88-9329-41D05BF77632}" type="presOf" srcId="{8EBCD34B-FCF1-4878-BC43-7B1ACBB0D0AD}" destId="{B00C3743-D508-4980-B670-77D8B6244FF7}" srcOrd="0" destOrd="0" presId="urn:microsoft.com/office/officeart/2011/layout/HexagonRadial"/>
    <dgm:cxn modelId="{DE59E961-6E7B-4E9E-BB07-BDAA10553DD3}" srcId="{8EBCD34B-FCF1-4878-BC43-7B1ACBB0D0AD}" destId="{FDF5364B-FEFF-4FED-8FDC-1A224DEAE683}" srcOrd="4" destOrd="0" parTransId="{EEB98865-4C67-4CDF-A7CA-FC7FCCABC89D}" sibTransId="{EC634879-C73A-4765-9D9B-F511B73234E3}"/>
    <dgm:cxn modelId="{EC80E9B8-F3BB-4AC4-BFDF-94FAF6A9D504}" type="presOf" srcId="{A01B476C-9A01-496B-AEAD-4BB57CFD3E42}" destId="{4365A8EE-CAF3-40FE-AE88-E7292F735534}" srcOrd="0" destOrd="0" presId="urn:microsoft.com/office/officeart/2011/layout/HexagonRadial"/>
    <dgm:cxn modelId="{2AF4307A-AADB-4E37-BC34-9070764DCCBB}" srcId="{8EBCD34B-FCF1-4878-BC43-7B1ACBB0D0AD}" destId="{A01B476C-9A01-496B-AEAD-4BB57CFD3E42}" srcOrd="2" destOrd="0" parTransId="{4CF7691D-3135-472A-B266-5516236DA0EA}" sibTransId="{F853D6B7-5722-4B6A-8DF3-7D7A2056F627}"/>
    <dgm:cxn modelId="{A7C2314D-A1C3-453C-98C7-B58E364E7155}" type="presOf" srcId="{FDF5364B-FEFF-4FED-8FDC-1A224DEAE683}" destId="{D257677F-DE66-4E30-9B4A-2DE185F18C77}" srcOrd="0" destOrd="0" presId="urn:microsoft.com/office/officeart/2011/layout/HexagonRadial"/>
    <dgm:cxn modelId="{4F285D23-5875-4FD2-A819-37A75C6F942A}" srcId="{8EBCD34B-FCF1-4878-BC43-7B1ACBB0D0AD}" destId="{F8DFA1E0-768C-472B-B8EC-E661ECF28D32}" srcOrd="5" destOrd="0" parTransId="{9FE5F82E-8EB6-4D74-B44C-3BC7D5099EC7}" sibTransId="{48B4DB6A-D23C-44B5-850D-B351FB5922B7}"/>
    <dgm:cxn modelId="{5EC85A75-E07B-4729-BFF0-92029A33643D}" srcId="{8EBCD34B-FCF1-4878-BC43-7B1ACBB0D0AD}" destId="{6AB0BE3C-5DC4-44B7-874E-20AB2F3D01A2}" srcOrd="0" destOrd="0" parTransId="{40ED8144-A482-426E-8850-3CB4DB121C6C}" sibTransId="{37E04D52-79D3-4164-8499-BAA358427932}"/>
    <dgm:cxn modelId="{334B5838-6407-4C6C-BF69-5AB70DF95BD2}" type="presOf" srcId="{6AB0BE3C-5DC4-44B7-874E-20AB2F3D01A2}" destId="{124773D2-E744-42B4-AA1A-464C5927EDC0}" srcOrd="0" destOrd="0" presId="urn:microsoft.com/office/officeart/2011/layout/HexagonRadial"/>
    <dgm:cxn modelId="{87DB65E6-E134-47E3-B694-CC26C8407E3E}" type="presOf" srcId="{DF01D89D-84D9-47D2-8223-ADABE05DE9D2}" destId="{92F1A10D-A8BE-4932-B6A1-AF3EB7BC934A}" srcOrd="0" destOrd="0" presId="urn:microsoft.com/office/officeart/2011/layout/HexagonRadial"/>
    <dgm:cxn modelId="{6CC44A35-11B8-4997-B474-57A9957D3047}" type="presOf" srcId="{F8DFA1E0-768C-472B-B8EC-E661ECF28D32}" destId="{2DE5E656-1B1A-4A45-9ACC-09827BFA37D4}" srcOrd="0" destOrd="0" presId="urn:microsoft.com/office/officeart/2011/layout/HexagonRadial"/>
    <dgm:cxn modelId="{00F9702B-C967-47E3-8B4E-AAD90AD0F889}" srcId="{84302F7E-6E2B-4C76-A5BE-D3D81164921E}" destId="{8EBCD34B-FCF1-4878-BC43-7B1ACBB0D0AD}" srcOrd="0" destOrd="0" parTransId="{6C05A941-A402-4A95-B09E-5E26FF786D47}" sibTransId="{9587EE63-0041-47B1-B021-4B0931455721}"/>
    <dgm:cxn modelId="{0D8BA45A-44E3-432C-A969-FBEC8E13296B}" type="presOf" srcId="{98693BCD-CAAC-4BE6-98EC-CCB0A939CC2E}" destId="{753896CD-E679-492F-816B-ADDC852DF665}" srcOrd="0" destOrd="0" presId="urn:microsoft.com/office/officeart/2011/layout/HexagonRadial"/>
    <dgm:cxn modelId="{38F734D0-21B6-4849-8F3B-54781577E572}" srcId="{8EBCD34B-FCF1-4878-BC43-7B1ACBB0D0AD}" destId="{DF01D89D-84D9-47D2-8223-ADABE05DE9D2}" srcOrd="3" destOrd="0" parTransId="{4559D94D-514E-477C-AD3B-9F828334E836}" sibTransId="{FD27D636-F70E-445C-A510-7AB93CDA3EB6}"/>
    <dgm:cxn modelId="{04BF8789-F889-4053-81E3-06D4C92FDEAE}" type="presParOf" srcId="{5B41134C-7903-4907-AF1B-FFA59CB47413}" destId="{B00C3743-D508-4980-B670-77D8B6244FF7}" srcOrd="0" destOrd="0" presId="urn:microsoft.com/office/officeart/2011/layout/HexagonRadial"/>
    <dgm:cxn modelId="{A0677378-30D8-4EFE-B11A-A189B96ABA7D}" type="presParOf" srcId="{5B41134C-7903-4907-AF1B-FFA59CB47413}" destId="{0915EA80-A836-4744-8C6D-97DD12D8F06E}" srcOrd="1" destOrd="0" presId="urn:microsoft.com/office/officeart/2011/layout/HexagonRadial"/>
    <dgm:cxn modelId="{AA1E9E54-8BA7-4573-B797-11F49B2F50AE}" type="presParOf" srcId="{0915EA80-A836-4744-8C6D-97DD12D8F06E}" destId="{24D77DB1-D800-497C-8FA5-0FFA58314DC0}" srcOrd="0" destOrd="0" presId="urn:microsoft.com/office/officeart/2011/layout/HexagonRadial"/>
    <dgm:cxn modelId="{A2DF3FE1-22D2-4742-9FAD-BB0B29115408}" type="presParOf" srcId="{5B41134C-7903-4907-AF1B-FFA59CB47413}" destId="{124773D2-E744-42B4-AA1A-464C5927EDC0}" srcOrd="2" destOrd="0" presId="urn:microsoft.com/office/officeart/2011/layout/HexagonRadial"/>
    <dgm:cxn modelId="{1715C5A6-4774-43A4-959F-666FC8D1280A}" type="presParOf" srcId="{5B41134C-7903-4907-AF1B-FFA59CB47413}" destId="{D1D19492-FD16-4515-B81E-1E29450C2094}" srcOrd="3" destOrd="0" presId="urn:microsoft.com/office/officeart/2011/layout/HexagonRadial"/>
    <dgm:cxn modelId="{2DCDF00A-1454-4EE3-9D15-7417B94610A3}" type="presParOf" srcId="{D1D19492-FD16-4515-B81E-1E29450C2094}" destId="{4EE48E53-5301-4DD9-A985-26C17C69F067}" srcOrd="0" destOrd="0" presId="urn:microsoft.com/office/officeart/2011/layout/HexagonRadial"/>
    <dgm:cxn modelId="{C13D26AE-0F16-4C89-BCD1-4EAFDCA33B90}" type="presParOf" srcId="{5B41134C-7903-4907-AF1B-FFA59CB47413}" destId="{753896CD-E679-492F-816B-ADDC852DF665}" srcOrd="4" destOrd="0" presId="urn:microsoft.com/office/officeart/2011/layout/HexagonRadial"/>
    <dgm:cxn modelId="{B0D95424-395D-4816-AAB1-59ED6EAD0BD4}" type="presParOf" srcId="{5B41134C-7903-4907-AF1B-FFA59CB47413}" destId="{6E9FEC93-0A89-4B69-A2DA-11CDFC7150D7}" srcOrd="5" destOrd="0" presId="urn:microsoft.com/office/officeart/2011/layout/HexagonRadial"/>
    <dgm:cxn modelId="{054FB81C-C4D2-4823-867D-CD7DA856C270}" type="presParOf" srcId="{6E9FEC93-0A89-4B69-A2DA-11CDFC7150D7}" destId="{9A2AD540-F65A-4750-8E74-9AA57B58AEB4}" srcOrd="0" destOrd="0" presId="urn:microsoft.com/office/officeart/2011/layout/HexagonRadial"/>
    <dgm:cxn modelId="{8CEB7003-4F28-43BA-8985-24C3AE518CBF}" type="presParOf" srcId="{5B41134C-7903-4907-AF1B-FFA59CB47413}" destId="{4365A8EE-CAF3-40FE-AE88-E7292F735534}" srcOrd="6" destOrd="0" presId="urn:microsoft.com/office/officeart/2011/layout/HexagonRadial"/>
    <dgm:cxn modelId="{914DDF60-58E2-4C5B-ABDD-D984A94A3DC8}" type="presParOf" srcId="{5B41134C-7903-4907-AF1B-FFA59CB47413}" destId="{B239197F-00C2-48AC-B4FC-515492B58542}" srcOrd="7" destOrd="0" presId="urn:microsoft.com/office/officeart/2011/layout/HexagonRadial"/>
    <dgm:cxn modelId="{D57EFAE6-F49C-4C6B-BFF5-16069285E0BC}" type="presParOf" srcId="{B239197F-00C2-48AC-B4FC-515492B58542}" destId="{60FB1890-35BC-442A-B192-602D0569C8F9}" srcOrd="0" destOrd="0" presId="urn:microsoft.com/office/officeart/2011/layout/HexagonRadial"/>
    <dgm:cxn modelId="{3F340A76-A13B-4730-A629-DA41C315CCA9}" type="presParOf" srcId="{5B41134C-7903-4907-AF1B-FFA59CB47413}" destId="{92F1A10D-A8BE-4932-B6A1-AF3EB7BC934A}" srcOrd="8" destOrd="0" presId="urn:microsoft.com/office/officeart/2011/layout/HexagonRadial"/>
    <dgm:cxn modelId="{790D038C-104A-4330-986A-774B356BE99D}" type="presParOf" srcId="{5B41134C-7903-4907-AF1B-FFA59CB47413}" destId="{1C503A21-A299-413D-A4D2-849B204FD85C}" srcOrd="9" destOrd="0" presId="urn:microsoft.com/office/officeart/2011/layout/HexagonRadial"/>
    <dgm:cxn modelId="{E16F204D-8640-4531-8194-4DBFD35DA5EA}" type="presParOf" srcId="{1C503A21-A299-413D-A4D2-849B204FD85C}" destId="{180AC039-0AA5-485B-9D3A-5FCFEED0FD38}" srcOrd="0" destOrd="0" presId="urn:microsoft.com/office/officeart/2011/layout/HexagonRadial"/>
    <dgm:cxn modelId="{19858F68-A0D4-4C47-B906-F34D2FFDB23C}" type="presParOf" srcId="{5B41134C-7903-4907-AF1B-FFA59CB47413}" destId="{D257677F-DE66-4E30-9B4A-2DE185F18C77}" srcOrd="10" destOrd="0" presId="urn:microsoft.com/office/officeart/2011/layout/HexagonRadial"/>
    <dgm:cxn modelId="{0A85E88C-C2B5-42F9-B187-3491CF638592}" type="presParOf" srcId="{5B41134C-7903-4907-AF1B-FFA59CB47413}" destId="{201BD9B3-323F-45CC-AF0B-0B77F10B4C12}" srcOrd="11" destOrd="0" presId="urn:microsoft.com/office/officeart/2011/layout/HexagonRadial"/>
    <dgm:cxn modelId="{A30235CC-6941-4DA6-962F-42187014BD83}" type="presParOf" srcId="{201BD9B3-323F-45CC-AF0B-0B77F10B4C12}" destId="{E9B01B4E-6ACB-499F-8D6B-6CC8409AC36A}" srcOrd="0" destOrd="0" presId="urn:microsoft.com/office/officeart/2011/layout/HexagonRadial"/>
    <dgm:cxn modelId="{BDDCB95F-81F3-49AC-BCF6-8BE2DE8F968C}" type="presParOf" srcId="{5B41134C-7903-4907-AF1B-FFA59CB47413}" destId="{2DE5E656-1B1A-4A45-9ACC-09827BFA37D4}"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8C217D-B77E-495B-A8EE-0FFEEC874972}" type="doc">
      <dgm:prSet loTypeId="urn:microsoft.com/office/officeart/2005/8/layout/pyramid1" loCatId="pyramid" qsTypeId="urn:microsoft.com/office/officeart/2005/8/quickstyle/3d4" qsCatId="3D" csTypeId="urn:microsoft.com/office/officeart/2005/8/colors/accent1_2" csCatId="accent1" phldr="1"/>
      <dgm:spPr/>
      <dgm:t>
        <a:bodyPr/>
        <a:lstStyle/>
        <a:p>
          <a:endParaRPr lang="en-US"/>
        </a:p>
      </dgm:t>
    </dgm:pt>
    <dgm:pt modelId="{46C7BE57-6CCF-47E0-9291-5E8FFA7EB17D}" type="pres">
      <dgm:prSet presAssocID="{D08C217D-B77E-495B-A8EE-0FFEEC874972}" presName="Name0" presStyleCnt="0">
        <dgm:presLayoutVars>
          <dgm:dir/>
          <dgm:animLvl val="lvl"/>
          <dgm:resizeHandles val="exact"/>
        </dgm:presLayoutVars>
      </dgm:prSet>
      <dgm:spPr/>
      <dgm:t>
        <a:bodyPr/>
        <a:lstStyle/>
        <a:p>
          <a:endParaRPr lang="en-US"/>
        </a:p>
      </dgm:t>
    </dgm:pt>
  </dgm:ptLst>
  <dgm:cxnLst>
    <dgm:cxn modelId="{837A3237-D2CE-447D-B195-F7A17B2E0490}" type="presOf" srcId="{D08C217D-B77E-495B-A8EE-0FFEEC874972}" destId="{46C7BE57-6CCF-47E0-9291-5E8FFA7EB17D}" srcOrd="0"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C3743-D508-4980-B670-77D8B6244FF7}">
      <dsp:nvSpPr>
        <dsp:cNvPr id="0" name=""/>
        <dsp:cNvSpPr/>
      </dsp:nvSpPr>
      <dsp:spPr>
        <a:xfrm>
          <a:off x="4809375" y="2172921"/>
          <a:ext cx="2761877" cy="238913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Organization</a:t>
          </a:r>
          <a:endParaRPr lang="en-US" sz="2500" kern="1200" dirty="0"/>
        </a:p>
      </dsp:txBody>
      <dsp:txXfrm>
        <a:off x="5267057" y="2568834"/>
        <a:ext cx="1846513" cy="1597309"/>
      </dsp:txXfrm>
    </dsp:sp>
    <dsp:sp modelId="{4EE48E53-5301-4DD9-A985-26C17C69F067}">
      <dsp:nvSpPr>
        <dsp:cNvPr id="0" name=""/>
        <dsp:cNvSpPr/>
      </dsp:nvSpPr>
      <dsp:spPr>
        <a:xfrm>
          <a:off x="6538840" y="1029881"/>
          <a:ext cx="1042048" cy="89786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4773D2-E744-42B4-AA1A-464C5927EDC0}">
      <dsp:nvSpPr>
        <dsp:cNvPr id="0" name=""/>
        <dsp:cNvSpPr/>
      </dsp:nvSpPr>
      <dsp:spPr>
        <a:xfrm>
          <a:off x="5063783" y="0"/>
          <a:ext cx="2263338" cy="195805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Motivation</a:t>
          </a:r>
        </a:p>
        <a:p>
          <a:pPr lvl="0" algn="ctr" defTabSz="1111250">
            <a:lnSpc>
              <a:spcPct val="90000"/>
            </a:lnSpc>
            <a:spcBef>
              <a:spcPct val="0"/>
            </a:spcBef>
            <a:spcAft>
              <a:spcPct val="35000"/>
            </a:spcAft>
          </a:pPr>
          <a:r>
            <a:rPr lang="en-US" sz="2500" kern="1200" dirty="0" smtClean="0"/>
            <a:t>Morale</a:t>
          </a:r>
        </a:p>
        <a:p>
          <a:pPr lvl="0" algn="ctr" defTabSz="1111250">
            <a:lnSpc>
              <a:spcPct val="90000"/>
            </a:lnSpc>
            <a:spcBef>
              <a:spcPct val="0"/>
            </a:spcBef>
            <a:spcAft>
              <a:spcPct val="35000"/>
            </a:spcAft>
          </a:pPr>
          <a:r>
            <a:rPr lang="en-US" sz="2500" kern="1200" dirty="0" smtClean="0"/>
            <a:t>Rewards </a:t>
          </a:r>
          <a:endParaRPr lang="en-US" sz="2500" kern="1200" dirty="0"/>
        </a:p>
      </dsp:txBody>
      <dsp:txXfrm>
        <a:off x="5438866" y="324491"/>
        <a:ext cx="1513172" cy="1309071"/>
      </dsp:txXfrm>
    </dsp:sp>
    <dsp:sp modelId="{9A2AD540-F65A-4750-8E74-9AA57B58AEB4}">
      <dsp:nvSpPr>
        <dsp:cNvPr id="0" name=""/>
        <dsp:cNvSpPr/>
      </dsp:nvSpPr>
      <dsp:spPr>
        <a:xfrm>
          <a:off x="7754991" y="2708405"/>
          <a:ext cx="1042048" cy="89786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3896CD-E679-492F-816B-ADDC852DF665}">
      <dsp:nvSpPr>
        <dsp:cNvPr id="0" name=""/>
        <dsp:cNvSpPr/>
      </dsp:nvSpPr>
      <dsp:spPr>
        <a:xfrm>
          <a:off x="6860865" y="1204334"/>
          <a:ext cx="2820663" cy="195805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solidFill>
                <a:srgbClr val="FF0000"/>
              </a:solidFill>
            </a:rPr>
            <a:t>Change management</a:t>
          </a:r>
          <a:endParaRPr lang="en-US" sz="2500" kern="1200" dirty="0">
            <a:solidFill>
              <a:srgbClr val="FF0000"/>
            </a:solidFill>
          </a:endParaRPr>
        </a:p>
      </dsp:txBody>
      <dsp:txXfrm>
        <a:off x="7282392" y="1496950"/>
        <a:ext cx="1977609" cy="1372821"/>
      </dsp:txXfrm>
    </dsp:sp>
    <dsp:sp modelId="{60FB1890-35BC-442A-B192-602D0569C8F9}">
      <dsp:nvSpPr>
        <dsp:cNvPr id="0" name=""/>
        <dsp:cNvSpPr/>
      </dsp:nvSpPr>
      <dsp:spPr>
        <a:xfrm>
          <a:off x="6910174" y="4603143"/>
          <a:ext cx="1042048" cy="89786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65A8EE-CAF3-40FE-AE88-E7292F735534}">
      <dsp:nvSpPr>
        <dsp:cNvPr id="0" name=""/>
        <dsp:cNvSpPr/>
      </dsp:nvSpPr>
      <dsp:spPr>
        <a:xfrm>
          <a:off x="7139528" y="3571915"/>
          <a:ext cx="2263338" cy="195805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Values </a:t>
          </a:r>
          <a:endParaRPr lang="en-US" sz="2500" kern="1200" dirty="0"/>
        </a:p>
      </dsp:txBody>
      <dsp:txXfrm>
        <a:off x="7514611" y="3896406"/>
        <a:ext cx="1513172" cy="1309071"/>
      </dsp:txXfrm>
    </dsp:sp>
    <dsp:sp modelId="{180AC039-0AA5-485B-9D3A-5FCFEED0FD38}">
      <dsp:nvSpPr>
        <dsp:cNvPr id="0" name=""/>
        <dsp:cNvSpPr/>
      </dsp:nvSpPr>
      <dsp:spPr>
        <a:xfrm>
          <a:off x="4814514" y="4799824"/>
          <a:ext cx="1042048" cy="89786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F1A10D-A8BE-4932-B6A1-AF3EB7BC934A}">
      <dsp:nvSpPr>
        <dsp:cNvPr id="0" name=""/>
        <dsp:cNvSpPr/>
      </dsp:nvSpPr>
      <dsp:spPr>
        <a:xfrm>
          <a:off x="5063783" y="4777597"/>
          <a:ext cx="2263338" cy="195805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Decision analysis</a:t>
          </a:r>
          <a:endParaRPr lang="en-US" sz="2500" kern="1200" dirty="0"/>
        </a:p>
      </dsp:txBody>
      <dsp:txXfrm>
        <a:off x="5438866" y="5102088"/>
        <a:ext cx="1513172" cy="1309071"/>
      </dsp:txXfrm>
    </dsp:sp>
    <dsp:sp modelId="{E9B01B4E-6ACB-499F-8D6B-6CC8409AC36A}">
      <dsp:nvSpPr>
        <dsp:cNvPr id="0" name=""/>
        <dsp:cNvSpPr/>
      </dsp:nvSpPr>
      <dsp:spPr>
        <a:xfrm>
          <a:off x="3578447" y="3121974"/>
          <a:ext cx="1042048" cy="89786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57677F-DE66-4E30-9B4A-2DE185F18C77}">
      <dsp:nvSpPr>
        <dsp:cNvPr id="0" name=""/>
        <dsp:cNvSpPr/>
      </dsp:nvSpPr>
      <dsp:spPr>
        <a:xfrm>
          <a:off x="2978402" y="3573262"/>
          <a:ext cx="2263338" cy="195805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Design/ norms</a:t>
          </a:r>
          <a:endParaRPr lang="en-US" sz="2500" kern="1200" dirty="0"/>
        </a:p>
      </dsp:txBody>
      <dsp:txXfrm>
        <a:off x="3353485" y="3897753"/>
        <a:ext cx="1513172" cy="1309071"/>
      </dsp:txXfrm>
    </dsp:sp>
    <dsp:sp modelId="{2DE5E656-1B1A-4A45-9ACC-09827BFA37D4}">
      <dsp:nvSpPr>
        <dsp:cNvPr id="0" name=""/>
        <dsp:cNvSpPr/>
      </dsp:nvSpPr>
      <dsp:spPr>
        <a:xfrm>
          <a:off x="2978402" y="1201640"/>
          <a:ext cx="2263338" cy="195805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Problem solving/ conflict resolution</a:t>
          </a:r>
          <a:endParaRPr lang="en-US" sz="2500" kern="1200" dirty="0"/>
        </a:p>
      </dsp:txBody>
      <dsp:txXfrm>
        <a:off x="3353485" y="1526131"/>
        <a:ext cx="1513172" cy="13090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837713-D430-4854-8D00-3F85517C9257}" type="datetimeFigureOut">
              <a:rPr lang="en-US" smtClean="0"/>
              <a:t>5/13/2018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5AABF3-74A1-459F-BBBB-E50FA0494578}" type="slidenum">
              <a:rPr lang="en-US" smtClean="0"/>
              <a:t>‹#›</a:t>
            </a:fld>
            <a:endParaRPr lang="en-US"/>
          </a:p>
        </p:txBody>
      </p:sp>
    </p:spTree>
    <p:extLst>
      <p:ext uri="{BB962C8B-B14F-4D97-AF65-F5344CB8AC3E}">
        <p14:creationId xmlns:p14="http://schemas.microsoft.com/office/powerpoint/2010/main" val="2400850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AABF3-74A1-459F-BBBB-E50FA0494578}" type="slidenum">
              <a:rPr lang="en-US" smtClean="0"/>
              <a:t>1</a:t>
            </a:fld>
            <a:endParaRPr lang="en-US"/>
          </a:p>
        </p:txBody>
      </p:sp>
    </p:spTree>
    <p:extLst>
      <p:ext uri="{BB962C8B-B14F-4D97-AF65-F5344CB8AC3E}">
        <p14:creationId xmlns:p14="http://schemas.microsoft.com/office/powerpoint/2010/main" val="2576651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AABF3-74A1-459F-BBBB-E50FA0494578}" type="slidenum">
              <a:rPr lang="en-US" smtClean="0"/>
              <a:t>12</a:t>
            </a:fld>
            <a:endParaRPr lang="en-US"/>
          </a:p>
        </p:txBody>
      </p:sp>
    </p:spTree>
    <p:extLst>
      <p:ext uri="{BB962C8B-B14F-4D97-AF65-F5344CB8AC3E}">
        <p14:creationId xmlns:p14="http://schemas.microsoft.com/office/powerpoint/2010/main" val="3817867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33850"/>
          </a:xfrm>
        </p:spPr>
        <p:txBody>
          <a:bodyPr/>
          <a:lstStyle/>
          <a:p>
            <a:r>
              <a:rPr lang="en-US" dirty="0"/>
              <a:t>Without the first three steps, there is rarely a solid enough foundation to bring about lasting change. Here's what I've learned about the needed preparation before changes are introduced and the "vision is cast." </a:t>
            </a:r>
          </a:p>
          <a:p>
            <a:endParaRPr lang="en-US" dirty="0" smtClean="0"/>
          </a:p>
          <a:p>
            <a:r>
              <a:rPr lang="en-US" dirty="0"/>
              <a:t>Establishing a sense of urgency means that people in the church recognize that there's a real problem. Until they sense "Something's got to be done," too often a congregation will live in denial. </a:t>
            </a:r>
          </a:p>
          <a:p>
            <a:endParaRPr lang="en-US" dirty="0" smtClean="0"/>
          </a:p>
          <a:p>
            <a:r>
              <a:rPr lang="en-US" dirty="0"/>
              <a:t>A guiding coalition </a:t>
            </a:r>
          </a:p>
          <a:p>
            <a:r>
              <a:rPr lang="en-US" dirty="0"/>
              <a:t>It's equally important to have a diverse group, a "coalition," develop and plan the possible changes. Unfortunately, it took me awhile to realize the importance of this. In my enthusiasm, I have often run way out in front of my congregation and beckoned them to follow. </a:t>
            </a:r>
          </a:p>
          <a:p>
            <a:endParaRPr lang="en-US" dirty="0" smtClean="0"/>
          </a:p>
          <a:p>
            <a:r>
              <a:rPr lang="en-US" dirty="0"/>
              <a:t>Develop both vision and a strategy </a:t>
            </a:r>
          </a:p>
          <a:p>
            <a:r>
              <a:rPr lang="en-US" dirty="0"/>
              <a:t>Vision and strategy are easier to accomplish when there is a sense of urgency that is widely recognized, and is getting the attention of a guiding coalition. But in addition, there must be clarity of both the purpose and the process.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E5AABF3-74A1-459F-BBBB-E50FA0494578}" type="slidenum">
              <a:rPr lang="en-US" smtClean="0"/>
              <a:t>14</a:t>
            </a:fld>
            <a:endParaRPr lang="en-US"/>
          </a:p>
        </p:txBody>
      </p:sp>
    </p:spTree>
    <p:extLst>
      <p:ext uri="{BB962C8B-B14F-4D97-AF65-F5344CB8AC3E}">
        <p14:creationId xmlns:p14="http://schemas.microsoft.com/office/powerpoint/2010/main" val="2117567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AABF3-74A1-459F-BBBB-E50FA0494578}" type="slidenum">
              <a:rPr lang="en-US" smtClean="0"/>
              <a:t>16</a:t>
            </a:fld>
            <a:endParaRPr lang="en-US"/>
          </a:p>
        </p:txBody>
      </p:sp>
    </p:spTree>
    <p:extLst>
      <p:ext uri="{BB962C8B-B14F-4D97-AF65-F5344CB8AC3E}">
        <p14:creationId xmlns:p14="http://schemas.microsoft.com/office/powerpoint/2010/main" val="4156193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AABF3-74A1-459F-BBBB-E50FA0494578}" type="slidenum">
              <a:rPr lang="en-US" smtClean="0"/>
              <a:t>17</a:t>
            </a:fld>
            <a:endParaRPr lang="en-US"/>
          </a:p>
        </p:txBody>
      </p:sp>
    </p:spTree>
    <p:extLst>
      <p:ext uri="{BB962C8B-B14F-4D97-AF65-F5344CB8AC3E}">
        <p14:creationId xmlns:p14="http://schemas.microsoft.com/office/powerpoint/2010/main" val="4228444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AABF3-74A1-459F-BBBB-E50FA0494578}" type="slidenum">
              <a:rPr lang="en-US" smtClean="0"/>
              <a:t>18</a:t>
            </a:fld>
            <a:endParaRPr lang="en-US"/>
          </a:p>
        </p:txBody>
      </p:sp>
    </p:spTree>
    <p:extLst>
      <p:ext uri="{BB962C8B-B14F-4D97-AF65-F5344CB8AC3E}">
        <p14:creationId xmlns:p14="http://schemas.microsoft.com/office/powerpoint/2010/main" val="645882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AABF3-74A1-459F-BBBB-E50FA0494578}" type="slidenum">
              <a:rPr lang="en-US" smtClean="0"/>
              <a:t>20</a:t>
            </a:fld>
            <a:endParaRPr lang="en-US"/>
          </a:p>
        </p:txBody>
      </p:sp>
    </p:spTree>
    <p:extLst>
      <p:ext uri="{BB962C8B-B14F-4D97-AF65-F5344CB8AC3E}">
        <p14:creationId xmlns:p14="http://schemas.microsoft.com/office/powerpoint/2010/main" val="1874344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AABF3-74A1-459F-BBBB-E50FA0494578}" type="slidenum">
              <a:rPr lang="en-US" smtClean="0"/>
              <a:t>21</a:t>
            </a:fld>
            <a:endParaRPr lang="en-US"/>
          </a:p>
        </p:txBody>
      </p:sp>
    </p:spTree>
    <p:extLst>
      <p:ext uri="{BB962C8B-B14F-4D97-AF65-F5344CB8AC3E}">
        <p14:creationId xmlns:p14="http://schemas.microsoft.com/office/powerpoint/2010/main" val="1050799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AABF3-74A1-459F-BBBB-E50FA0494578}" type="slidenum">
              <a:rPr lang="en-US" smtClean="0"/>
              <a:t>22</a:t>
            </a:fld>
            <a:endParaRPr lang="en-US"/>
          </a:p>
        </p:txBody>
      </p:sp>
    </p:spTree>
    <p:extLst>
      <p:ext uri="{BB962C8B-B14F-4D97-AF65-F5344CB8AC3E}">
        <p14:creationId xmlns:p14="http://schemas.microsoft.com/office/powerpoint/2010/main" val="1544185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AABF3-74A1-459F-BBBB-E50FA0494578}" type="slidenum">
              <a:rPr lang="en-US" smtClean="0"/>
              <a:t>23</a:t>
            </a:fld>
            <a:endParaRPr lang="en-US"/>
          </a:p>
        </p:txBody>
      </p:sp>
    </p:spTree>
    <p:extLst>
      <p:ext uri="{BB962C8B-B14F-4D97-AF65-F5344CB8AC3E}">
        <p14:creationId xmlns:p14="http://schemas.microsoft.com/office/powerpoint/2010/main" val="230663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AABF3-74A1-459F-BBBB-E50FA0494578}" type="slidenum">
              <a:rPr lang="en-US" smtClean="0"/>
              <a:t>26</a:t>
            </a:fld>
            <a:endParaRPr lang="en-US"/>
          </a:p>
        </p:txBody>
      </p:sp>
    </p:spTree>
    <p:extLst>
      <p:ext uri="{BB962C8B-B14F-4D97-AF65-F5344CB8AC3E}">
        <p14:creationId xmlns:p14="http://schemas.microsoft.com/office/powerpoint/2010/main" val="2957484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AABF3-74A1-459F-BBBB-E50FA0494578}" type="slidenum">
              <a:rPr lang="en-US" smtClean="0"/>
              <a:t>2</a:t>
            </a:fld>
            <a:endParaRPr lang="en-US"/>
          </a:p>
        </p:txBody>
      </p:sp>
    </p:spTree>
    <p:extLst>
      <p:ext uri="{BB962C8B-B14F-4D97-AF65-F5344CB8AC3E}">
        <p14:creationId xmlns:p14="http://schemas.microsoft.com/office/powerpoint/2010/main" val="2021546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AABF3-74A1-459F-BBBB-E50FA0494578}" type="slidenum">
              <a:rPr lang="en-US" smtClean="0"/>
              <a:t>27</a:t>
            </a:fld>
            <a:endParaRPr lang="en-US"/>
          </a:p>
        </p:txBody>
      </p:sp>
    </p:spTree>
    <p:extLst>
      <p:ext uri="{BB962C8B-B14F-4D97-AF65-F5344CB8AC3E}">
        <p14:creationId xmlns:p14="http://schemas.microsoft.com/office/powerpoint/2010/main" val="3979428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AABF3-74A1-459F-BBBB-E50FA0494578}" type="slidenum">
              <a:rPr lang="en-US" smtClean="0"/>
              <a:t>28</a:t>
            </a:fld>
            <a:endParaRPr lang="en-US"/>
          </a:p>
        </p:txBody>
      </p:sp>
    </p:spTree>
    <p:extLst>
      <p:ext uri="{BB962C8B-B14F-4D97-AF65-F5344CB8AC3E}">
        <p14:creationId xmlns:p14="http://schemas.microsoft.com/office/powerpoint/2010/main" val="778217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AABF3-74A1-459F-BBBB-E50FA0494578}" type="slidenum">
              <a:rPr lang="en-US" smtClean="0"/>
              <a:t>30</a:t>
            </a:fld>
            <a:endParaRPr lang="en-US"/>
          </a:p>
        </p:txBody>
      </p:sp>
    </p:spTree>
    <p:extLst>
      <p:ext uri="{BB962C8B-B14F-4D97-AF65-F5344CB8AC3E}">
        <p14:creationId xmlns:p14="http://schemas.microsoft.com/office/powerpoint/2010/main" val="2847166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AABF3-74A1-459F-BBBB-E50FA0494578}" type="slidenum">
              <a:rPr lang="en-US" smtClean="0"/>
              <a:t>31</a:t>
            </a:fld>
            <a:endParaRPr lang="en-US"/>
          </a:p>
        </p:txBody>
      </p:sp>
    </p:spTree>
    <p:extLst>
      <p:ext uri="{BB962C8B-B14F-4D97-AF65-F5344CB8AC3E}">
        <p14:creationId xmlns:p14="http://schemas.microsoft.com/office/powerpoint/2010/main" val="654761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AABF3-74A1-459F-BBBB-E50FA0494578}" type="slidenum">
              <a:rPr lang="en-US" smtClean="0"/>
              <a:t>32</a:t>
            </a:fld>
            <a:endParaRPr lang="en-US"/>
          </a:p>
        </p:txBody>
      </p:sp>
    </p:spTree>
    <p:extLst>
      <p:ext uri="{BB962C8B-B14F-4D97-AF65-F5344CB8AC3E}">
        <p14:creationId xmlns:p14="http://schemas.microsoft.com/office/powerpoint/2010/main" val="3493584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AABF3-74A1-459F-BBBB-E50FA0494578}" type="slidenum">
              <a:rPr lang="en-US" smtClean="0"/>
              <a:t>33</a:t>
            </a:fld>
            <a:endParaRPr lang="en-US"/>
          </a:p>
        </p:txBody>
      </p:sp>
    </p:spTree>
    <p:extLst>
      <p:ext uri="{BB962C8B-B14F-4D97-AF65-F5344CB8AC3E}">
        <p14:creationId xmlns:p14="http://schemas.microsoft.com/office/powerpoint/2010/main" val="544367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AABF3-74A1-459F-BBBB-E50FA0494578}" type="slidenum">
              <a:rPr lang="en-US" smtClean="0"/>
              <a:t>35</a:t>
            </a:fld>
            <a:endParaRPr lang="en-US"/>
          </a:p>
        </p:txBody>
      </p:sp>
    </p:spTree>
    <p:extLst>
      <p:ext uri="{BB962C8B-B14F-4D97-AF65-F5344CB8AC3E}">
        <p14:creationId xmlns:p14="http://schemas.microsoft.com/office/powerpoint/2010/main" val="31235255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AABF3-74A1-459F-BBBB-E50FA0494578}" type="slidenum">
              <a:rPr lang="en-US" smtClean="0"/>
              <a:t>37</a:t>
            </a:fld>
            <a:endParaRPr lang="en-US"/>
          </a:p>
        </p:txBody>
      </p:sp>
    </p:spTree>
    <p:extLst>
      <p:ext uri="{BB962C8B-B14F-4D97-AF65-F5344CB8AC3E}">
        <p14:creationId xmlns:p14="http://schemas.microsoft.com/office/powerpoint/2010/main" val="1534019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AABF3-74A1-459F-BBBB-E50FA0494578}" type="slidenum">
              <a:rPr lang="en-US" smtClean="0"/>
              <a:t>38</a:t>
            </a:fld>
            <a:endParaRPr lang="en-US"/>
          </a:p>
        </p:txBody>
      </p:sp>
    </p:spTree>
    <p:extLst>
      <p:ext uri="{BB962C8B-B14F-4D97-AF65-F5344CB8AC3E}">
        <p14:creationId xmlns:p14="http://schemas.microsoft.com/office/powerpoint/2010/main" val="3794159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AABF3-74A1-459F-BBBB-E50FA0494578}" type="slidenum">
              <a:rPr lang="en-US" smtClean="0"/>
              <a:t>40</a:t>
            </a:fld>
            <a:endParaRPr lang="en-US"/>
          </a:p>
        </p:txBody>
      </p:sp>
    </p:spTree>
    <p:extLst>
      <p:ext uri="{BB962C8B-B14F-4D97-AF65-F5344CB8AC3E}">
        <p14:creationId xmlns:p14="http://schemas.microsoft.com/office/powerpoint/2010/main" val="1655011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AABF3-74A1-459F-BBBB-E50FA0494578}" type="slidenum">
              <a:rPr lang="en-US" smtClean="0"/>
              <a:t>4</a:t>
            </a:fld>
            <a:endParaRPr lang="en-US"/>
          </a:p>
        </p:txBody>
      </p:sp>
    </p:spTree>
    <p:extLst>
      <p:ext uri="{BB962C8B-B14F-4D97-AF65-F5344CB8AC3E}">
        <p14:creationId xmlns:p14="http://schemas.microsoft.com/office/powerpoint/2010/main" val="3803419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AABF3-74A1-459F-BBBB-E50FA0494578}" type="slidenum">
              <a:rPr lang="en-US" smtClean="0"/>
              <a:t>42</a:t>
            </a:fld>
            <a:endParaRPr lang="en-US"/>
          </a:p>
        </p:txBody>
      </p:sp>
    </p:spTree>
    <p:extLst>
      <p:ext uri="{BB962C8B-B14F-4D97-AF65-F5344CB8AC3E}">
        <p14:creationId xmlns:p14="http://schemas.microsoft.com/office/powerpoint/2010/main" val="3830551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AABF3-74A1-459F-BBBB-E50FA0494578}" type="slidenum">
              <a:rPr lang="en-US" smtClean="0"/>
              <a:t>45</a:t>
            </a:fld>
            <a:endParaRPr lang="en-US"/>
          </a:p>
        </p:txBody>
      </p:sp>
    </p:spTree>
    <p:extLst>
      <p:ext uri="{BB962C8B-B14F-4D97-AF65-F5344CB8AC3E}">
        <p14:creationId xmlns:p14="http://schemas.microsoft.com/office/powerpoint/2010/main" val="2667904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AABF3-74A1-459F-BBBB-E50FA0494578}" type="slidenum">
              <a:rPr lang="en-US" smtClean="0"/>
              <a:t>69</a:t>
            </a:fld>
            <a:endParaRPr lang="en-US"/>
          </a:p>
        </p:txBody>
      </p:sp>
    </p:spTree>
    <p:extLst>
      <p:ext uri="{BB962C8B-B14F-4D97-AF65-F5344CB8AC3E}">
        <p14:creationId xmlns:p14="http://schemas.microsoft.com/office/powerpoint/2010/main" val="4212202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AABF3-74A1-459F-BBBB-E50FA0494578}" type="slidenum">
              <a:rPr lang="en-US" smtClean="0"/>
              <a:t>5</a:t>
            </a:fld>
            <a:endParaRPr lang="en-US"/>
          </a:p>
        </p:txBody>
      </p:sp>
    </p:spTree>
    <p:extLst>
      <p:ext uri="{BB962C8B-B14F-4D97-AF65-F5344CB8AC3E}">
        <p14:creationId xmlns:p14="http://schemas.microsoft.com/office/powerpoint/2010/main" val="1359518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AABF3-74A1-459F-BBBB-E50FA0494578}" type="slidenum">
              <a:rPr lang="en-US" smtClean="0"/>
              <a:t>6</a:t>
            </a:fld>
            <a:endParaRPr lang="en-US"/>
          </a:p>
        </p:txBody>
      </p:sp>
    </p:spTree>
    <p:extLst>
      <p:ext uri="{BB962C8B-B14F-4D97-AF65-F5344CB8AC3E}">
        <p14:creationId xmlns:p14="http://schemas.microsoft.com/office/powerpoint/2010/main" val="3375583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AABF3-74A1-459F-BBBB-E50FA0494578}" type="slidenum">
              <a:rPr lang="en-US" smtClean="0"/>
              <a:t>7</a:t>
            </a:fld>
            <a:endParaRPr lang="en-US"/>
          </a:p>
        </p:txBody>
      </p:sp>
    </p:spTree>
    <p:extLst>
      <p:ext uri="{BB962C8B-B14F-4D97-AF65-F5344CB8AC3E}">
        <p14:creationId xmlns:p14="http://schemas.microsoft.com/office/powerpoint/2010/main" val="1163185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AABF3-74A1-459F-BBBB-E50FA0494578}" type="slidenum">
              <a:rPr lang="en-US" smtClean="0"/>
              <a:t>8</a:t>
            </a:fld>
            <a:endParaRPr lang="en-US"/>
          </a:p>
        </p:txBody>
      </p:sp>
    </p:spTree>
    <p:extLst>
      <p:ext uri="{BB962C8B-B14F-4D97-AF65-F5344CB8AC3E}">
        <p14:creationId xmlns:p14="http://schemas.microsoft.com/office/powerpoint/2010/main" val="3025528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AABF3-74A1-459F-BBBB-E50FA0494578}" type="slidenum">
              <a:rPr lang="en-US" smtClean="0"/>
              <a:t>9</a:t>
            </a:fld>
            <a:endParaRPr lang="en-US"/>
          </a:p>
        </p:txBody>
      </p:sp>
    </p:spTree>
    <p:extLst>
      <p:ext uri="{BB962C8B-B14F-4D97-AF65-F5344CB8AC3E}">
        <p14:creationId xmlns:p14="http://schemas.microsoft.com/office/powerpoint/2010/main" val="92706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5AABF3-74A1-459F-BBBB-E50FA0494578}" type="slidenum">
              <a:rPr lang="en-US" smtClean="0"/>
              <a:t>11</a:t>
            </a:fld>
            <a:endParaRPr lang="en-US"/>
          </a:p>
        </p:txBody>
      </p:sp>
    </p:spTree>
    <p:extLst>
      <p:ext uri="{BB962C8B-B14F-4D97-AF65-F5344CB8AC3E}">
        <p14:creationId xmlns:p14="http://schemas.microsoft.com/office/powerpoint/2010/main" val="2355299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917CE3-25CF-4402-80D5-98221A57654E}" type="datetimeFigureOut">
              <a:rPr lang="en-US" smtClean="0"/>
              <a:t>5/13/2018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E6269-CCC2-43EE-99F8-CDE008070706}" type="slidenum">
              <a:rPr lang="en-US" smtClean="0"/>
              <a:t>‹#›</a:t>
            </a:fld>
            <a:endParaRPr lang="en-US"/>
          </a:p>
        </p:txBody>
      </p:sp>
    </p:spTree>
    <p:extLst>
      <p:ext uri="{BB962C8B-B14F-4D97-AF65-F5344CB8AC3E}">
        <p14:creationId xmlns:p14="http://schemas.microsoft.com/office/powerpoint/2010/main" val="3639613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917CE3-25CF-4402-80D5-98221A57654E}" type="datetimeFigureOut">
              <a:rPr lang="en-US" smtClean="0"/>
              <a:t>5/13/2018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E6269-CCC2-43EE-99F8-CDE008070706}" type="slidenum">
              <a:rPr lang="en-US" smtClean="0"/>
              <a:t>‹#›</a:t>
            </a:fld>
            <a:endParaRPr lang="en-US"/>
          </a:p>
        </p:txBody>
      </p:sp>
    </p:spTree>
    <p:extLst>
      <p:ext uri="{BB962C8B-B14F-4D97-AF65-F5344CB8AC3E}">
        <p14:creationId xmlns:p14="http://schemas.microsoft.com/office/powerpoint/2010/main" val="2539853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917CE3-25CF-4402-80D5-98221A57654E}" type="datetimeFigureOut">
              <a:rPr lang="en-US" smtClean="0"/>
              <a:t>5/13/2018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E6269-CCC2-43EE-99F8-CDE008070706}" type="slidenum">
              <a:rPr lang="en-US" smtClean="0"/>
              <a:t>‹#›</a:t>
            </a:fld>
            <a:endParaRPr lang="en-US"/>
          </a:p>
        </p:txBody>
      </p:sp>
    </p:spTree>
    <p:extLst>
      <p:ext uri="{BB962C8B-B14F-4D97-AF65-F5344CB8AC3E}">
        <p14:creationId xmlns:p14="http://schemas.microsoft.com/office/powerpoint/2010/main" val="2878493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917CE3-25CF-4402-80D5-98221A57654E}" type="datetimeFigureOut">
              <a:rPr lang="en-US" smtClean="0"/>
              <a:t>5/13/2018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E6269-CCC2-43EE-99F8-CDE008070706}" type="slidenum">
              <a:rPr lang="en-US" smtClean="0"/>
              <a:t>‹#›</a:t>
            </a:fld>
            <a:endParaRPr lang="en-US"/>
          </a:p>
        </p:txBody>
      </p:sp>
    </p:spTree>
    <p:extLst>
      <p:ext uri="{BB962C8B-B14F-4D97-AF65-F5344CB8AC3E}">
        <p14:creationId xmlns:p14="http://schemas.microsoft.com/office/powerpoint/2010/main" val="1135698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17CE3-25CF-4402-80D5-98221A57654E}" type="datetimeFigureOut">
              <a:rPr lang="en-US" smtClean="0"/>
              <a:t>5/13/2018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7E6269-CCC2-43EE-99F8-CDE008070706}" type="slidenum">
              <a:rPr lang="en-US" smtClean="0"/>
              <a:t>‹#›</a:t>
            </a:fld>
            <a:endParaRPr lang="en-US"/>
          </a:p>
        </p:txBody>
      </p:sp>
    </p:spTree>
    <p:extLst>
      <p:ext uri="{BB962C8B-B14F-4D97-AF65-F5344CB8AC3E}">
        <p14:creationId xmlns:p14="http://schemas.microsoft.com/office/powerpoint/2010/main" val="3681408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917CE3-25CF-4402-80D5-98221A57654E}" type="datetimeFigureOut">
              <a:rPr lang="en-US" smtClean="0"/>
              <a:t>5/13/2018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7E6269-CCC2-43EE-99F8-CDE008070706}" type="slidenum">
              <a:rPr lang="en-US" smtClean="0"/>
              <a:t>‹#›</a:t>
            </a:fld>
            <a:endParaRPr lang="en-US"/>
          </a:p>
        </p:txBody>
      </p:sp>
    </p:spTree>
    <p:extLst>
      <p:ext uri="{BB962C8B-B14F-4D97-AF65-F5344CB8AC3E}">
        <p14:creationId xmlns:p14="http://schemas.microsoft.com/office/powerpoint/2010/main" val="1064084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917CE3-25CF-4402-80D5-98221A57654E}" type="datetimeFigureOut">
              <a:rPr lang="en-US" smtClean="0"/>
              <a:t>5/13/2018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7E6269-CCC2-43EE-99F8-CDE008070706}" type="slidenum">
              <a:rPr lang="en-US" smtClean="0"/>
              <a:t>‹#›</a:t>
            </a:fld>
            <a:endParaRPr lang="en-US"/>
          </a:p>
        </p:txBody>
      </p:sp>
    </p:spTree>
    <p:extLst>
      <p:ext uri="{BB962C8B-B14F-4D97-AF65-F5344CB8AC3E}">
        <p14:creationId xmlns:p14="http://schemas.microsoft.com/office/powerpoint/2010/main" val="3475358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917CE3-25CF-4402-80D5-98221A57654E}" type="datetimeFigureOut">
              <a:rPr lang="en-US" smtClean="0"/>
              <a:t>5/13/2018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7E6269-CCC2-43EE-99F8-CDE008070706}" type="slidenum">
              <a:rPr lang="en-US" smtClean="0"/>
              <a:t>‹#›</a:t>
            </a:fld>
            <a:endParaRPr lang="en-US"/>
          </a:p>
        </p:txBody>
      </p:sp>
    </p:spTree>
    <p:extLst>
      <p:ext uri="{BB962C8B-B14F-4D97-AF65-F5344CB8AC3E}">
        <p14:creationId xmlns:p14="http://schemas.microsoft.com/office/powerpoint/2010/main" val="388057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917CE3-25CF-4402-80D5-98221A57654E}" type="datetimeFigureOut">
              <a:rPr lang="en-US" smtClean="0"/>
              <a:t>5/13/2018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7E6269-CCC2-43EE-99F8-CDE008070706}" type="slidenum">
              <a:rPr lang="en-US" smtClean="0"/>
              <a:t>‹#›</a:t>
            </a:fld>
            <a:endParaRPr lang="en-US"/>
          </a:p>
        </p:txBody>
      </p:sp>
    </p:spTree>
    <p:extLst>
      <p:ext uri="{BB962C8B-B14F-4D97-AF65-F5344CB8AC3E}">
        <p14:creationId xmlns:p14="http://schemas.microsoft.com/office/powerpoint/2010/main" val="102364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917CE3-25CF-4402-80D5-98221A57654E}" type="datetimeFigureOut">
              <a:rPr lang="en-US" smtClean="0"/>
              <a:t>5/13/2018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7E6269-CCC2-43EE-99F8-CDE008070706}" type="slidenum">
              <a:rPr lang="en-US" smtClean="0"/>
              <a:t>‹#›</a:t>
            </a:fld>
            <a:endParaRPr lang="en-US"/>
          </a:p>
        </p:txBody>
      </p:sp>
    </p:spTree>
    <p:extLst>
      <p:ext uri="{BB962C8B-B14F-4D97-AF65-F5344CB8AC3E}">
        <p14:creationId xmlns:p14="http://schemas.microsoft.com/office/powerpoint/2010/main" val="3250793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917CE3-25CF-4402-80D5-98221A57654E}" type="datetimeFigureOut">
              <a:rPr lang="en-US" smtClean="0"/>
              <a:t>5/13/2018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7E6269-CCC2-43EE-99F8-CDE008070706}" type="slidenum">
              <a:rPr lang="en-US" smtClean="0"/>
              <a:t>‹#›</a:t>
            </a:fld>
            <a:endParaRPr lang="en-US"/>
          </a:p>
        </p:txBody>
      </p:sp>
    </p:spTree>
    <p:extLst>
      <p:ext uri="{BB962C8B-B14F-4D97-AF65-F5344CB8AC3E}">
        <p14:creationId xmlns:p14="http://schemas.microsoft.com/office/powerpoint/2010/main" val="3890361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17CE3-25CF-4402-80D5-98221A57654E}" type="datetimeFigureOut">
              <a:rPr lang="en-US" smtClean="0"/>
              <a:t>5/13/2018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E6269-CCC2-43EE-99F8-CDE008070706}" type="slidenum">
              <a:rPr lang="en-US" smtClean="0"/>
              <a:t>‹#›</a:t>
            </a:fld>
            <a:endParaRPr lang="en-US"/>
          </a:p>
        </p:txBody>
      </p:sp>
    </p:spTree>
    <p:extLst>
      <p:ext uri="{BB962C8B-B14F-4D97-AF65-F5344CB8AC3E}">
        <p14:creationId xmlns:p14="http://schemas.microsoft.com/office/powerpoint/2010/main" val="1195003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2.gif"/><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mailto:martralyn@msn.com"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How To Implement Organizational Change</a:t>
            </a:r>
            <a:br>
              <a:rPr lang="en-US" dirty="0" smtClean="0"/>
            </a:br>
            <a:r>
              <a:rPr lang="en-US" dirty="0" smtClean="0"/>
              <a:t>2 hours </a:t>
            </a:r>
            <a:endParaRPr lang="en-US" dirty="0"/>
          </a:p>
        </p:txBody>
      </p:sp>
      <p:sp>
        <p:nvSpPr>
          <p:cNvPr id="3" name="Subtitle 2"/>
          <p:cNvSpPr>
            <a:spLocks noGrp="1"/>
          </p:cNvSpPr>
          <p:nvPr>
            <p:ph type="subTitle" idx="1"/>
          </p:nvPr>
        </p:nvSpPr>
        <p:spPr/>
        <p:txBody>
          <a:bodyPr/>
          <a:lstStyle/>
          <a:p>
            <a:r>
              <a:rPr lang="en-US" dirty="0" smtClean="0"/>
              <a:t>Lynn E. Lawrence, </a:t>
            </a:r>
            <a:r>
              <a:rPr lang="en-US" dirty="0" err="1" smtClean="0"/>
              <a:t>CMSgt</a:t>
            </a:r>
            <a:r>
              <a:rPr lang="en-US" dirty="0" smtClean="0"/>
              <a:t>(ret), USAF</a:t>
            </a:r>
          </a:p>
          <a:p>
            <a:r>
              <a:rPr lang="en-US" dirty="0" smtClean="0"/>
              <a:t>CPOT, ABOC, COA, OSC</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460" y="3602038"/>
            <a:ext cx="3333750" cy="31432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3694" y="4115587"/>
            <a:ext cx="4208306" cy="2742413"/>
          </a:xfrm>
          <a:prstGeom prst="rect">
            <a:avLst/>
          </a:prstGeom>
        </p:spPr>
      </p:pic>
    </p:spTree>
    <p:extLst>
      <p:ext uri="{BB962C8B-B14F-4D97-AF65-F5344CB8AC3E}">
        <p14:creationId xmlns:p14="http://schemas.microsoft.com/office/powerpoint/2010/main" val="2356864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25236"/>
            <a:ext cx="12547903" cy="6532764"/>
          </a:xfrm>
        </p:spPr>
      </p:pic>
    </p:spTree>
    <p:extLst>
      <p:ext uri="{BB962C8B-B14F-4D97-AF65-F5344CB8AC3E}">
        <p14:creationId xmlns:p14="http://schemas.microsoft.com/office/powerpoint/2010/main" val="3250884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change so difficult?</a:t>
            </a: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058194"/>
            <a:ext cx="5181600" cy="3886200"/>
          </a:xfrm>
        </p:spPr>
      </p:pic>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7010400" y="365125"/>
            <a:ext cx="5181600" cy="3298398"/>
          </a:xfr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3700" y="3806780"/>
            <a:ext cx="3340100" cy="2438400"/>
          </a:xfrm>
          <a:prstGeom prst="rect">
            <a:avLst/>
          </a:prstGeom>
        </p:spPr>
      </p:pic>
    </p:spTree>
    <p:extLst>
      <p:ext uri="{BB962C8B-B14F-4D97-AF65-F5344CB8AC3E}">
        <p14:creationId xmlns:p14="http://schemas.microsoft.com/office/powerpoint/2010/main" val="119196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in charge?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59073" y="1493949"/>
            <a:ext cx="6912961" cy="5194354"/>
          </a:xfrm>
        </p:spPr>
      </p:pic>
    </p:spTree>
    <p:extLst>
      <p:ext uri="{BB962C8B-B14F-4D97-AF65-F5344CB8AC3E}">
        <p14:creationId xmlns:p14="http://schemas.microsoft.com/office/powerpoint/2010/main" val="3527863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123" y="-1017431"/>
            <a:ext cx="11616744" cy="8965620"/>
          </a:xfrm>
        </p:spPr>
      </p:pic>
    </p:spTree>
    <p:extLst>
      <p:ext uri="{BB962C8B-B14F-4D97-AF65-F5344CB8AC3E}">
        <p14:creationId xmlns:p14="http://schemas.microsoft.com/office/powerpoint/2010/main" val="4137160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Kotter’s “Leading Change” Book</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Eight steps to change:</a:t>
            </a:r>
          </a:p>
          <a:p>
            <a:r>
              <a:rPr lang="en-US" b="1" dirty="0" smtClean="0">
                <a:solidFill>
                  <a:srgbClr val="FF0000"/>
                </a:solidFill>
              </a:rPr>
              <a:t>1</a:t>
            </a:r>
            <a:r>
              <a:rPr lang="en-US" b="1" dirty="0">
                <a:solidFill>
                  <a:srgbClr val="FF0000"/>
                </a:solidFill>
              </a:rPr>
              <a:t>. Establish a sense of urgency. </a:t>
            </a:r>
          </a:p>
          <a:p>
            <a:r>
              <a:rPr lang="en-US" b="1" dirty="0">
                <a:solidFill>
                  <a:srgbClr val="FF0000"/>
                </a:solidFill>
              </a:rPr>
              <a:t>2. Create a guiding coalition </a:t>
            </a:r>
          </a:p>
          <a:p>
            <a:r>
              <a:rPr lang="en-US" b="1" dirty="0">
                <a:solidFill>
                  <a:srgbClr val="FF0000"/>
                </a:solidFill>
              </a:rPr>
              <a:t>3. Develop a vision and strategy </a:t>
            </a:r>
          </a:p>
          <a:p>
            <a:r>
              <a:rPr lang="en-US" b="1" dirty="0" smtClean="0">
                <a:solidFill>
                  <a:schemeClr val="accent2"/>
                </a:solidFill>
              </a:rPr>
              <a:t>4. Communicate the change vision </a:t>
            </a:r>
          </a:p>
          <a:p>
            <a:r>
              <a:rPr lang="en-US" b="1" dirty="0" smtClean="0">
                <a:solidFill>
                  <a:schemeClr val="accent2"/>
                </a:solidFill>
              </a:rPr>
              <a:t>5. Empower broad-based action </a:t>
            </a:r>
          </a:p>
          <a:p>
            <a:r>
              <a:rPr lang="en-US" b="1" dirty="0" smtClean="0">
                <a:solidFill>
                  <a:schemeClr val="accent2"/>
                </a:solidFill>
              </a:rPr>
              <a:t>6. Generate short-term wins </a:t>
            </a:r>
          </a:p>
          <a:p>
            <a:r>
              <a:rPr lang="en-US" b="1" dirty="0" smtClean="0">
                <a:solidFill>
                  <a:srgbClr val="00B050"/>
                </a:solidFill>
              </a:rPr>
              <a:t>7. Consolidate wins and produce more change </a:t>
            </a:r>
          </a:p>
          <a:p>
            <a:r>
              <a:rPr lang="en-US" b="1" dirty="0" smtClean="0">
                <a:solidFill>
                  <a:srgbClr val="00B050"/>
                </a:solidFill>
              </a:rPr>
              <a:t>8</a:t>
            </a:r>
            <a:r>
              <a:rPr lang="en-US" b="1" dirty="0">
                <a:solidFill>
                  <a:srgbClr val="00B050"/>
                </a:solidFill>
              </a:rPr>
              <a:t>. Anchor new approaches into the culture.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5150" y="1690688"/>
            <a:ext cx="5276850" cy="3143250"/>
          </a:xfrm>
          <a:prstGeom prst="rect">
            <a:avLst/>
          </a:prstGeom>
        </p:spPr>
      </p:pic>
    </p:spTree>
    <p:extLst>
      <p:ext uri="{BB962C8B-B14F-4D97-AF65-F5344CB8AC3E}">
        <p14:creationId xmlns:p14="http://schemas.microsoft.com/office/powerpoint/2010/main" val="1716308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Kurt Lewin’s 3 Step Organizational Change</a:t>
            </a:r>
            <a:endParaRPr lang="en-US" dirty="0"/>
          </a:p>
        </p:txBody>
      </p:sp>
      <p:sp>
        <p:nvSpPr>
          <p:cNvPr id="3" name="Content Placeholder 2"/>
          <p:cNvSpPr>
            <a:spLocks noGrp="1"/>
          </p:cNvSpPr>
          <p:nvPr>
            <p:ph idx="1"/>
          </p:nvPr>
        </p:nvSpPr>
        <p:spPr>
          <a:xfrm>
            <a:off x="541984" y="1825625"/>
            <a:ext cx="11010365" cy="4351338"/>
          </a:xfrm>
        </p:spPr>
        <p:txBody>
          <a:bodyPr>
            <a:normAutofit/>
          </a:bodyPr>
          <a:lstStyle/>
          <a:p>
            <a:r>
              <a:rPr lang="en-US" sz="3800" dirty="0" smtClean="0"/>
              <a:t>Unfreeze the current situation – </a:t>
            </a:r>
            <a:r>
              <a:rPr lang="en-US" sz="3800" dirty="0" smtClean="0">
                <a:solidFill>
                  <a:srgbClr val="FF0000"/>
                </a:solidFill>
              </a:rPr>
              <a:t>make them want to change their behavior … </a:t>
            </a:r>
            <a:r>
              <a:rPr lang="en-US" sz="3800" dirty="0" smtClean="0"/>
              <a:t>what precipitated the need?</a:t>
            </a:r>
          </a:p>
          <a:p>
            <a:endParaRPr lang="en-US" sz="2000" dirty="0" smtClean="0"/>
          </a:p>
          <a:p>
            <a:r>
              <a:rPr lang="en-US" sz="3800" dirty="0" smtClean="0"/>
              <a:t>Create change – </a:t>
            </a:r>
            <a:r>
              <a:rPr lang="en-US" sz="3800" dirty="0" smtClean="0">
                <a:solidFill>
                  <a:srgbClr val="FF0000"/>
                </a:solidFill>
              </a:rPr>
              <a:t>establish new behaviors – </a:t>
            </a:r>
            <a:r>
              <a:rPr lang="en-US" sz="3800" dirty="0" smtClean="0"/>
              <a:t>movement takes place after employee buy-in to the change</a:t>
            </a:r>
          </a:p>
          <a:p>
            <a:endParaRPr lang="en-US" sz="2000" dirty="0"/>
          </a:p>
          <a:p>
            <a:r>
              <a:rPr lang="en-US" sz="3800" dirty="0" smtClean="0"/>
              <a:t>Refreeze – </a:t>
            </a:r>
            <a:r>
              <a:rPr lang="en-US" sz="3800" dirty="0" smtClean="0">
                <a:solidFill>
                  <a:srgbClr val="FF0000"/>
                </a:solidFill>
              </a:rPr>
              <a:t>making new behaviors stick - </a:t>
            </a:r>
            <a:endParaRPr lang="en-US" sz="3800" dirty="0">
              <a:solidFill>
                <a:srgbClr val="FF0000"/>
              </a:solidFill>
            </a:endParaRPr>
          </a:p>
        </p:txBody>
      </p:sp>
    </p:spTree>
    <p:extLst>
      <p:ext uri="{BB962C8B-B14F-4D97-AF65-F5344CB8AC3E}">
        <p14:creationId xmlns:p14="http://schemas.microsoft.com/office/powerpoint/2010/main" val="334545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Heart of the Organization</a:t>
            </a:r>
            <a:endParaRPr lang="en-US" dirty="0"/>
          </a:p>
        </p:txBody>
      </p:sp>
      <p:sp>
        <p:nvSpPr>
          <p:cNvPr id="4" name="Content Placeholder 3"/>
          <p:cNvSpPr>
            <a:spLocks noGrp="1"/>
          </p:cNvSpPr>
          <p:nvPr>
            <p:ph sz="half" idx="1"/>
          </p:nvPr>
        </p:nvSpPr>
        <p:spPr/>
        <p:txBody>
          <a:bodyPr/>
          <a:lstStyle/>
          <a:p>
            <a:r>
              <a:rPr lang="en-US" dirty="0" smtClean="0"/>
              <a:t>Core Values</a:t>
            </a:r>
          </a:p>
          <a:p>
            <a:r>
              <a:rPr lang="en-US" dirty="0" smtClean="0"/>
              <a:t>Ethical Leadership</a:t>
            </a:r>
          </a:p>
          <a:p>
            <a:r>
              <a:rPr lang="en-US" dirty="0" smtClean="0"/>
              <a:t>Problem Solving</a:t>
            </a:r>
          </a:p>
          <a:p>
            <a:r>
              <a:rPr lang="en-US" dirty="0" smtClean="0"/>
              <a:t>Diversity</a:t>
            </a:r>
          </a:p>
          <a:p>
            <a:r>
              <a:rPr lang="en-US" dirty="0" smtClean="0"/>
              <a:t>Readiness Levels</a:t>
            </a:r>
          </a:p>
          <a:p>
            <a:r>
              <a:rPr lang="en-US" dirty="0" smtClean="0"/>
              <a:t>Stress level</a:t>
            </a:r>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69261" y="1739247"/>
            <a:ext cx="6656574" cy="4437716"/>
          </a:xfrm>
        </p:spPr>
      </p:pic>
    </p:spTree>
    <p:extLst>
      <p:ext uri="{BB962C8B-B14F-4D97-AF65-F5344CB8AC3E}">
        <p14:creationId xmlns:p14="http://schemas.microsoft.com/office/powerpoint/2010/main" val="141872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Values</a:t>
            </a:r>
            <a:endParaRPr lang="en-US" dirty="0"/>
          </a:p>
        </p:txBody>
      </p:sp>
      <p:sp>
        <p:nvSpPr>
          <p:cNvPr id="3" name="Content Placeholder 2"/>
          <p:cNvSpPr>
            <a:spLocks noGrp="1"/>
          </p:cNvSpPr>
          <p:nvPr>
            <p:ph sz="half" idx="1"/>
          </p:nvPr>
        </p:nvSpPr>
        <p:spPr/>
        <p:txBody>
          <a:bodyPr/>
          <a:lstStyle/>
          <a:p>
            <a:r>
              <a:rPr lang="en-US" b="1" dirty="0" smtClean="0">
                <a:solidFill>
                  <a:srgbClr val="FF0000"/>
                </a:solidFill>
              </a:rPr>
              <a:t>Integrity</a:t>
            </a:r>
            <a:r>
              <a:rPr lang="en-US" dirty="0" smtClean="0"/>
              <a:t> – is accountability, honesty, humanity, openness, and courage</a:t>
            </a:r>
          </a:p>
          <a:p>
            <a:r>
              <a:rPr lang="en-US" b="1" dirty="0" smtClean="0">
                <a:solidFill>
                  <a:srgbClr val="FF0000"/>
                </a:solidFill>
              </a:rPr>
              <a:t>Service before self </a:t>
            </a:r>
            <a:r>
              <a:rPr lang="en-US" dirty="0" smtClean="0"/>
              <a:t>– identifies discipline, faith in the system, rule following</a:t>
            </a:r>
          </a:p>
          <a:p>
            <a:r>
              <a:rPr lang="en-US" b="1" dirty="0" smtClean="0">
                <a:solidFill>
                  <a:srgbClr val="FF0000"/>
                </a:solidFill>
              </a:rPr>
              <a:t>Excellence in everything </a:t>
            </a:r>
            <a:r>
              <a:rPr lang="en-US" dirty="0" smtClean="0"/>
              <a:t>– sense of community, personal excellence, operational excellence</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187734"/>
            <a:ext cx="5181600" cy="3627120"/>
          </a:xfrm>
        </p:spPr>
      </p:pic>
    </p:spTree>
    <p:extLst>
      <p:ext uri="{BB962C8B-B14F-4D97-AF65-F5344CB8AC3E}">
        <p14:creationId xmlns:p14="http://schemas.microsoft.com/office/powerpoint/2010/main" val="4125732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Leadership</a:t>
            </a:r>
            <a:endParaRPr lang="en-US" dirty="0"/>
          </a:p>
        </p:txBody>
      </p:sp>
      <p:sp>
        <p:nvSpPr>
          <p:cNvPr id="3" name="Content Placeholder 2"/>
          <p:cNvSpPr>
            <a:spLocks noGrp="1"/>
          </p:cNvSpPr>
          <p:nvPr>
            <p:ph sz="half" idx="1"/>
          </p:nvPr>
        </p:nvSpPr>
        <p:spPr/>
        <p:txBody>
          <a:bodyPr/>
          <a:lstStyle/>
          <a:p>
            <a:r>
              <a:rPr lang="en-US" dirty="0" smtClean="0"/>
              <a:t>Provides direction</a:t>
            </a:r>
          </a:p>
          <a:p>
            <a:r>
              <a:rPr lang="en-US" dirty="0" smtClean="0"/>
              <a:t>Sets an example for subordinates</a:t>
            </a:r>
          </a:p>
          <a:p>
            <a:r>
              <a:rPr lang="en-US" dirty="0" smtClean="0"/>
              <a:t>The cornerstone of character</a:t>
            </a:r>
          </a:p>
          <a:p>
            <a:r>
              <a:rPr lang="en-US" dirty="0" smtClean="0"/>
              <a:t>Prudence first, justice second</a:t>
            </a:r>
          </a:p>
          <a:p>
            <a:r>
              <a:rPr lang="en-US" dirty="0" smtClean="0"/>
              <a:t>Professional relationships which are critical to good order and discipline</a:t>
            </a:r>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16874" y="572294"/>
            <a:ext cx="5604669" cy="5604669"/>
          </a:xfrm>
        </p:spPr>
      </p:pic>
    </p:spTree>
    <p:extLst>
      <p:ext uri="{BB962C8B-B14F-4D97-AF65-F5344CB8AC3E}">
        <p14:creationId xmlns:p14="http://schemas.microsoft.com/office/powerpoint/2010/main" val="587397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Part 2</a:t>
            </a:r>
            <a:endParaRPr lang="en-US" dirty="0"/>
          </a:p>
        </p:txBody>
      </p:sp>
      <p:sp>
        <p:nvSpPr>
          <p:cNvPr id="5" name="Content Placeholder 4"/>
          <p:cNvSpPr>
            <a:spLocks noGrp="1"/>
          </p:cNvSpPr>
          <p:nvPr>
            <p:ph idx="1"/>
          </p:nvPr>
        </p:nvSpPr>
        <p:spPr/>
        <p:txBody>
          <a:bodyPr/>
          <a:lstStyle/>
          <a:p>
            <a:endParaRPr lang="en-US" dirty="0" smtClean="0"/>
          </a:p>
          <a:p>
            <a:endParaRPr lang="en-US" dirty="0"/>
          </a:p>
          <a:p>
            <a:endParaRPr lang="en-US" dirty="0" smtClean="0"/>
          </a:p>
          <a:p>
            <a:pPr marL="0" indent="0">
              <a:buNone/>
            </a:pPr>
            <a:r>
              <a:rPr lang="en-US" sz="5000" dirty="0" smtClean="0"/>
              <a:t>What was the result of the bad change?</a:t>
            </a:r>
            <a:endParaRPr lang="en-US" sz="5000" dirty="0"/>
          </a:p>
          <a:p>
            <a:pPr marL="0" indent="0">
              <a:buNone/>
            </a:pPr>
            <a:endParaRPr lang="en-US" dirty="0"/>
          </a:p>
        </p:txBody>
      </p:sp>
    </p:spTree>
    <p:extLst>
      <p:ext uri="{BB962C8B-B14F-4D97-AF65-F5344CB8AC3E}">
        <p14:creationId xmlns:p14="http://schemas.microsoft.com/office/powerpoint/2010/main" val="2393503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64709" y="1825625"/>
            <a:ext cx="10515600" cy="4351338"/>
          </a:xfrm>
        </p:spPr>
        <p:txBody>
          <a:bodyPr/>
          <a:lstStyle/>
          <a:p>
            <a:r>
              <a:rPr lang="en-US" dirty="0" smtClean="0"/>
              <a:t>Identify The Need For Change</a:t>
            </a:r>
          </a:p>
          <a:p>
            <a:r>
              <a:rPr lang="en-US" dirty="0" smtClean="0"/>
              <a:t>Strategic Leadership/Management</a:t>
            </a:r>
          </a:p>
          <a:p>
            <a:r>
              <a:rPr lang="en-US" dirty="0" smtClean="0"/>
              <a:t>Explain why change is so difficult</a:t>
            </a:r>
          </a:p>
          <a:p>
            <a:r>
              <a:rPr lang="en-US" dirty="0" smtClean="0"/>
              <a:t>Why And How To Manage A Project</a:t>
            </a:r>
          </a:p>
          <a:p>
            <a:r>
              <a:rPr lang="en-US" dirty="0" smtClean="0"/>
              <a:t>How To </a:t>
            </a:r>
            <a:r>
              <a:rPr lang="en-US" dirty="0"/>
              <a:t>I</a:t>
            </a:r>
            <a:r>
              <a:rPr lang="en-US" dirty="0" smtClean="0"/>
              <a:t>mplement </a:t>
            </a:r>
            <a:r>
              <a:rPr lang="en-US" dirty="0"/>
              <a:t>A</a:t>
            </a:r>
            <a:r>
              <a:rPr lang="en-US" dirty="0" smtClean="0"/>
              <a:t> </a:t>
            </a:r>
            <a:r>
              <a:rPr lang="en-US" dirty="0"/>
              <a:t>P</a:t>
            </a:r>
            <a:r>
              <a:rPr lang="en-US" dirty="0" smtClean="0"/>
              <a:t>roject </a:t>
            </a:r>
            <a:r>
              <a:rPr lang="en-US" dirty="0"/>
              <a:t>S</a:t>
            </a:r>
            <a:r>
              <a:rPr lang="en-US" dirty="0" smtClean="0"/>
              <a:t>chedule</a:t>
            </a:r>
          </a:p>
          <a:p>
            <a:r>
              <a:rPr lang="en-US" dirty="0" smtClean="0"/>
              <a:t>Monitoring/Controlling The Project</a:t>
            </a:r>
          </a:p>
          <a:p>
            <a:r>
              <a:rPr lang="en-US" dirty="0" smtClean="0"/>
              <a:t>Readjusting</a:t>
            </a:r>
          </a:p>
          <a:p>
            <a:r>
              <a:rPr lang="en-US" dirty="0" smtClean="0"/>
              <a:t>Finalizing the change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1321" y="587532"/>
            <a:ext cx="5654424" cy="5589431"/>
          </a:xfrm>
          <a:prstGeom prst="rect">
            <a:avLst/>
          </a:prstGeom>
        </p:spPr>
      </p:pic>
    </p:spTree>
    <p:extLst>
      <p:ext uri="{BB962C8B-B14F-4D97-AF65-F5344CB8AC3E}">
        <p14:creationId xmlns:p14="http://schemas.microsoft.com/office/powerpoint/2010/main" val="2463384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Leadership</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88951" y="1447504"/>
            <a:ext cx="5944557" cy="5730905"/>
          </a:xfrm>
        </p:spPr>
      </p:pic>
    </p:spTree>
    <p:extLst>
      <p:ext uri="{BB962C8B-B14F-4D97-AF65-F5344CB8AC3E}">
        <p14:creationId xmlns:p14="http://schemas.microsoft.com/office/powerpoint/2010/main" val="3363145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6471" y="0"/>
            <a:ext cx="9144000" cy="6858000"/>
          </a:xfrm>
        </p:spPr>
      </p:pic>
    </p:spTree>
    <p:extLst>
      <p:ext uri="{BB962C8B-B14F-4D97-AF65-F5344CB8AC3E}">
        <p14:creationId xmlns:p14="http://schemas.microsoft.com/office/powerpoint/2010/main" val="3733616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755"/>
            <a:ext cx="10515600" cy="1325563"/>
          </a:xfrm>
        </p:spPr>
        <p:txBody>
          <a:bodyPr/>
          <a:lstStyle/>
          <a:p>
            <a:r>
              <a:rPr lang="en-US" dirty="0" smtClean="0"/>
              <a:t>Problem Solving</a:t>
            </a:r>
            <a:endParaRPr lang="en-US" dirty="0"/>
          </a:p>
        </p:txBody>
      </p:sp>
      <p:sp>
        <p:nvSpPr>
          <p:cNvPr id="3" name="Content Placeholder 2"/>
          <p:cNvSpPr>
            <a:spLocks noGrp="1"/>
          </p:cNvSpPr>
          <p:nvPr>
            <p:ph sz="half" idx="1"/>
          </p:nvPr>
        </p:nvSpPr>
        <p:spPr>
          <a:xfrm>
            <a:off x="450761" y="1120462"/>
            <a:ext cx="5569039" cy="5396248"/>
          </a:xfrm>
        </p:spPr>
        <p:txBody>
          <a:bodyPr>
            <a:normAutofit/>
          </a:bodyPr>
          <a:lstStyle/>
          <a:p>
            <a:r>
              <a:rPr lang="en-US" dirty="0" smtClean="0"/>
              <a:t>General statement</a:t>
            </a:r>
          </a:p>
          <a:p>
            <a:r>
              <a:rPr lang="en-US" dirty="0" smtClean="0"/>
              <a:t>Analyze the problem – gather data, no action at this time</a:t>
            </a:r>
          </a:p>
          <a:p>
            <a:r>
              <a:rPr lang="en-US" dirty="0" smtClean="0"/>
              <a:t>What is the desired impact  </a:t>
            </a:r>
          </a:p>
          <a:p>
            <a:r>
              <a:rPr lang="en-US" dirty="0" smtClean="0"/>
              <a:t>Possible solutions – avoid judgment, brainstorm</a:t>
            </a:r>
          </a:p>
          <a:p>
            <a:r>
              <a:rPr lang="en-US" dirty="0" smtClean="0"/>
              <a:t>Select the best possible solution</a:t>
            </a:r>
          </a:p>
          <a:p>
            <a:r>
              <a:rPr lang="en-US" dirty="0" smtClean="0"/>
              <a:t>Develop a plan of action</a:t>
            </a:r>
          </a:p>
          <a:p>
            <a:r>
              <a:rPr lang="en-US" dirty="0" smtClean="0"/>
              <a:t>Implementation/evaluation</a:t>
            </a:r>
          </a:p>
          <a:p>
            <a:r>
              <a:rPr lang="en-US" b="1" dirty="0" smtClean="0">
                <a:solidFill>
                  <a:srgbClr val="FF0000"/>
                </a:solidFill>
              </a:rPr>
              <a:t>Those affected by the change must be represented</a:t>
            </a:r>
            <a:endParaRPr lang="en-US" b="1" dirty="0">
              <a:solidFill>
                <a:srgbClr val="FF0000"/>
              </a:solidFill>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65359" y="592427"/>
            <a:ext cx="5584535" cy="5584535"/>
          </a:xfrm>
        </p:spPr>
      </p:pic>
    </p:spTree>
    <p:extLst>
      <p:ext uri="{BB962C8B-B14F-4D97-AF65-F5344CB8AC3E}">
        <p14:creationId xmlns:p14="http://schemas.microsoft.com/office/powerpoint/2010/main" val="1822779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Readiness Levels</a:t>
            </a:r>
            <a:endParaRPr lang="en-US" dirty="0"/>
          </a:p>
        </p:txBody>
      </p:sp>
      <p:sp>
        <p:nvSpPr>
          <p:cNvPr id="3" name="Content Placeholder 2"/>
          <p:cNvSpPr>
            <a:spLocks noGrp="1"/>
          </p:cNvSpPr>
          <p:nvPr>
            <p:ph sz="half" idx="1"/>
          </p:nvPr>
        </p:nvSpPr>
        <p:spPr/>
        <p:txBody>
          <a:bodyPr/>
          <a:lstStyle/>
          <a:p>
            <a:r>
              <a:rPr lang="en-US" dirty="0" smtClean="0"/>
              <a:t>R1- unwilling/unable …insecure</a:t>
            </a:r>
          </a:p>
          <a:p>
            <a:pPr marL="0" indent="0">
              <a:buNone/>
            </a:pPr>
            <a:endParaRPr lang="en-US" dirty="0" smtClean="0"/>
          </a:p>
          <a:p>
            <a:r>
              <a:rPr lang="en-US" dirty="0" smtClean="0"/>
              <a:t>R2 willing/unable … confident</a:t>
            </a:r>
          </a:p>
          <a:p>
            <a:pPr marL="0" indent="0">
              <a:buNone/>
            </a:pPr>
            <a:endParaRPr lang="en-US" dirty="0" smtClean="0"/>
          </a:p>
          <a:p>
            <a:r>
              <a:rPr lang="en-US" dirty="0" smtClean="0"/>
              <a:t>R3 unwilling/able … insecure</a:t>
            </a:r>
          </a:p>
          <a:p>
            <a:pPr marL="0" indent="0">
              <a:buNone/>
            </a:pPr>
            <a:endParaRPr lang="en-US" dirty="0" smtClean="0"/>
          </a:p>
          <a:p>
            <a:r>
              <a:rPr lang="en-US" b="1" dirty="0" smtClean="0">
                <a:solidFill>
                  <a:srgbClr val="FF0000"/>
                </a:solidFill>
              </a:rPr>
              <a:t>R4 willing/able … confident </a:t>
            </a:r>
            <a:endParaRPr lang="en-US" b="1" dirty="0">
              <a:solidFill>
                <a:srgbClr val="FF0000"/>
              </a:solidFill>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41342" y="1690688"/>
            <a:ext cx="6050658" cy="4175964"/>
          </a:xfrm>
        </p:spPr>
      </p:pic>
    </p:spTree>
    <p:extLst>
      <p:ext uri="{BB962C8B-B14F-4D97-AF65-F5344CB8AC3E}">
        <p14:creationId xmlns:p14="http://schemas.microsoft.com/office/powerpoint/2010/main" val="4137517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Expect Resistance To Change</a:t>
            </a:r>
            <a:endParaRPr lang="en-US" b="1" dirty="0"/>
          </a:p>
        </p:txBody>
      </p:sp>
      <p:sp>
        <p:nvSpPr>
          <p:cNvPr id="3" name="Content Placeholder 2"/>
          <p:cNvSpPr>
            <a:spLocks noGrp="1"/>
          </p:cNvSpPr>
          <p:nvPr>
            <p:ph sz="half" idx="1"/>
          </p:nvPr>
        </p:nvSpPr>
        <p:spPr>
          <a:xfrm>
            <a:off x="838199" y="1555165"/>
            <a:ext cx="5820177" cy="4871393"/>
          </a:xfrm>
        </p:spPr>
        <p:txBody>
          <a:bodyPr>
            <a:normAutofit/>
          </a:bodyPr>
          <a:lstStyle/>
          <a:p>
            <a:r>
              <a:rPr lang="en-US" b="1" dirty="0" smtClean="0"/>
              <a:t>Logical</a:t>
            </a:r>
          </a:p>
          <a:p>
            <a:pPr lvl="1"/>
            <a:r>
              <a:rPr lang="en-US" dirty="0" smtClean="0"/>
              <a:t>The unknown</a:t>
            </a:r>
          </a:p>
          <a:p>
            <a:pPr lvl="1"/>
            <a:r>
              <a:rPr lang="en-US" dirty="0" smtClean="0"/>
              <a:t>Something new</a:t>
            </a:r>
          </a:p>
          <a:p>
            <a:pPr lvl="1"/>
            <a:r>
              <a:rPr lang="en-US" dirty="0" smtClean="0"/>
              <a:t>Uncomfortable with change</a:t>
            </a:r>
          </a:p>
          <a:p>
            <a:r>
              <a:rPr lang="en-US" b="1" dirty="0" smtClean="0"/>
              <a:t>Illogical</a:t>
            </a:r>
          </a:p>
          <a:p>
            <a:pPr lvl="1"/>
            <a:r>
              <a:rPr lang="en-US" dirty="0" smtClean="0"/>
              <a:t>The doesn’t make sense</a:t>
            </a:r>
          </a:p>
          <a:p>
            <a:pPr lvl="1"/>
            <a:r>
              <a:rPr lang="en-US" dirty="0" smtClean="0"/>
              <a:t>This is the way we have always done it</a:t>
            </a:r>
          </a:p>
          <a:p>
            <a:r>
              <a:rPr lang="en-US" b="1" dirty="0" smtClean="0"/>
              <a:t>Group-based</a:t>
            </a:r>
          </a:p>
          <a:p>
            <a:pPr lvl="1"/>
            <a:r>
              <a:rPr lang="en-US" dirty="0" smtClean="0"/>
              <a:t>We don’t want to do it</a:t>
            </a:r>
          </a:p>
          <a:p>
            <a:pPr lvl="1"/>
            <a:r>
              <a:rPr lang="en-US" dirty="0" smtClean="0"/>
              <a:t>Perceived resource issues</a:t>
            </a:r>
          </a:p>
          <a:p>
            <a:pPr lvl="1"/>
            <a:r>
              <a:rPr lang="en-US" dirty="0" smtClean="0"/>
              <a:t>Burger King Mentality </a:t>
            </a:r>
          </a:p>
          <a:p>
            <a:pPr marL="0" indent="0">
              <a:buNone/>
            </a:pPr>
            <a:endParaRPr lang="en-US" dirty="0"/>
          </a:p>
        </p:txBody>
      </p:sp>
      <p:sp>
        <p:nvSpPr>
          <p:cNvPr id="4" name="Content Placeholder 3"/>
          <p:cNvSpPr>
            <a:spLocks noGrp="1"/>
          </p:cNvSpPr>
          <p:nvPr>
            <p:ph sz="half" idx="2"/>
          </p:nvPr>
        </p:nvSpPr>
        <p:spPr>
          <a:xfrm>
            <a:off x="6829025" y="1970468"/>
            <a:ext cx="5181600" cy="3593205"/>
          </a:xfrm>
        </p:spPr>
        <p:txBody>
          <a:bodyPr>
            <a:normAutofit/>
          </a:bodyPr>
          <a:lstStyle/>
          <a:p>
            <a:pPr marL="0" indent="0">
              <a:buNone/>
            </a:pPr>
            <a:r>
              <a:rPr lang="en-US" dirty="0" smtClean="0"/>
              <a:t>The need for communication:</a:t>
            </a:r>
          </a:p>
          <a:p>
            <a:r>
              <a:rPr lang="en-US" dirty="0" smtClean="0"/>
              <a:t>How </a:t>
            </a:r>
            <a:r>
              <a:rPr lang="en-US" dirty="0"/>
              <a:t>receptive would you be if you heard through the grapevine that someone you didn't know was going to redesign your job and possibly do away with it without asking for your input? </a:t>
            </a:r>
          </a:p>
        </p:txBody>
      </p:sp>
    </p:spTree>
    <p:extLst>
      <p:ext uri="{BB962C8B-B14F-4D97-AF65-F5344CB8AC3E}">
        <p14:creationId xmlns:p14="http://schemas.microsoft.com/office/powerpoint/2010/main" val="1745554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not to make change!</a:t>
            </a:r>
            <a:endParaRPr lang="en-US" dirty="0"/>
          </a:p>
        </p:txBody>
      </p:sp>
      <p:sp>
        <p:nvSpPr>
          <p:cNvPr id="6" name="Content Placeholder 5"/>
          <p:cNvSpPr>
            <a:spLocks noGrp="1"/>
          </p:cNvSpPr>
          <p:nvPr>
            <p:ph idx="1"/>
          </p:nvPr>
        </p:nvSpPr>
        <p:spPr/>
        <p:txBody>
          <a:bodyPr/>
          <a:lstStyle/>
          <a:p>
            <a:r>
              <a:rPr lang="en-US" sz="3300" b="1" dirty="0"/>
              <a:t>P</a:t>
            </a:r>
            <a:r>
              <a:rPr lang="en-US" sz="3300" b="1" dirty="0" smtClean="0"/>
              <a:t>rovide </a:t>
            </a:r>
            <a:r>
              <a:rPr lang="en-US" sz="3300" b="1" dirty="0"/>
              <a:t>visionary leadership that enables the process, rather than top-down, command-and-control micromanagement that inhibits </a:t>
            </a:r>
            <a:r>
              <a:rPr lang="en-US" sz="3300" b="1" dirty="0" smtClean="0"/>
              <a:t>it</a:t>
            </a:r>
          </a:p>
          <a:p>
            <a:endParaRPr lang="en-US" sz="3300" b="1" dirty="0"/>
          </a:p>
          <a:p>
            <a:r>
              <a:rPr lang="en-US" sz="3300" b="1" dirty="0" smtClean="0"/>
              <a:t>From the bottom up</a:t>
            </a:r>
          </a:p>
          <a:p>
            <a:endParaRPr lang="en-US" sz="3300" b="1" dirty="0"/>
          </a:p>
          <a:p>
            <a:r>
              <a:rPr lang="en-US" sz="3300" b="1" dirty="0" smtClean="0"/>
              <a:t>Without leadership/management control</a:t>
            </a:r>
          </a:p>
          <a:p>
            <a:endParaRPr lang="en-US" b="1" dirty="0"/>
          </a:p>
          <a:p>
            <a:endParaRPr lang="en-US" dirty="0"/>
          </a:p>
        </p:txBody>
      </p:sp>
    </p:spTree>
    <p:extLst>
      <p:ext uri="{BB962C8B-B14F-4D97-AF65-F5344CB8AC3E}">
        <p14:creationId xmlns:p14="http://schemas.microsoft.com/office/powerpoint/2010/main" val="1062597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Levels</a:t>
            </a:r>
            <a:endParaRPr lang="en-US" dirty="0"/>
          </a:p>
        </p:txBody>
      </p:sp>
      <p:sp>
        <p:nvSpPr>
          <p:cNvPr id="3" name="Content Placeholder 2"/>
          <p:cNvSpPr>
            <a:spLocks noGrp="1"/>
          </p:cNvSpPr>
          <p:nvPr>
            <p:ph sz="half" idx="1"/>
          </p:nvPr>
        </p:nvSpPr>
        <p:spPr>
          <a:xfrm>
            <a:off x="463639" y="1825625"/>
            <a:ext cx="5556161" cy="4351338"/>
          </a:xfrm>
        </p:spPr>
        <p:txBody>
          <a:bodyPr/>
          <a:lstStyle/>
          <a:p>
            <a:r>
              <a:rPr lang="en-US" dirty="0" smtClean="0"/>
              <a:t>Physiological: effects on the body</a:t>
            </a:r>
          </a:p>
          <a:p>
            <a:endParaRPr lang="en-US" dirty="0"/>
          </a:p>
          <a:p>
            <a:r>
              <a:rPr lang="en-US" dirty="0" smtClean="0"/>
              <a:t>Psychological: effects on the mind</a:t>
            </a:r>
          </a:p>
          <a:p>
            <a:endParaRPr lang="en-US" dirty="0"/>
          </a:p>
          <a:p>
            <a:r>
              <a:rPr lang="en-US" dirty="0" smtClean="0"/>
              <a:t>Behavioral: outward manifestation</a:t>
            </a:r>
          </a:p>
          <a:p>
            <a:endParaRPr lang="en-US" dirty="0"/>
          </a:p>
          <a:p>
            <a:r>
              <a:rPr lang="en-US" dirty="0" smtClean="0"/>
              <a:t>Extra-organizational: family, financial, marital</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14622" y="1238396"/>
            <a:ext cx="6277377" cy="4682638"/>
          </a:xfrm>
        </p:spPr>
      </p:pic>
    </p:spTree>
    <p:extLst>
      <p:ext uri="{BB962C8B-B14F-4D97-AF65-F5344CB8AC3E}">
        <p14:creationId xmlns:p14="http://schemas.microsoft.com/office/powerpoint/2010/main" val="3131630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Profile System</a:t>
            </a:r>
            <a:endParaRPr lang="en-US" dirty="0"/>
          </a:p>
        </p:txBody>
      </p:sp>
      <p:sp>
        <p:nvSpPr>
          <p:cNvPr id="3" name="Content Placeholder 2"/>
          <p:cNvSpPr>
            <a:spLocks noGrp="1"/>
          </p:cNvSpPr>
          <p:nvPr>
            <p:ph sz="half" idx="1"/>
          </p:nvPr>
        </p:nvSpPr>
        <p:spPr>
          <a:xfrm>
            <a:off x="553792" y="1825625"/>
            <a:ext cx="5466008" cy="4351338"/>
          </a:xfrm>
        </p:spPr>
        <p:txBody>
          <a:bodyPr>
            <a:normAutofit lnSpcReduction="10000"/>
          </a:bodyPr>
          <a:lstStyle/>
          <a:p>
            <a:pPr marL="0" indent="0">
              <a:buNone/>
            </a:pPr>
            <a:r>
              <a:rPr lang="en-US" dirty="0" smtClean="0"/>
              <a:t>Recommend personality testing …</a:t>
            </a:r>
          </a:p>
          <a:p>
            <a:r>
              <a:rPr lang="en-US" b="1" dirty="0" smtClean="0"/>
              <a:t>Dominance</a:t>
            </a:r>
            <a:r>
              <a:rPr lang="en-US" dirty="0" smtClean="0"/>
              <a:t> – impatient, stubborn, poor listener, controlling</a:t>
            </a:r>
          </a:p>
          <a:p>
            <a:r>
              <a:rPr lang="en-US" b="1" dirty="0" smtClean="0"/>
              <a:t>Influence</a:t>
            </a:r>
            <a:r>
              <a:rPr lang="en-US" dirty="0" smtClean="0"/>
              <a:t> – crushed if not liked, social butterfly, optimistic</a:t>
            </a:r>
          </a:p>
          <a:p>
            <a:r>
              <a:rPr lang="en-US" b="1" dirty="0" smtClean="0"/>
              <a:t>Steadiness</a:t>
            </a:r>
            <a:r>
              <a:rPr lang="en-US" dirty="0" smtClean="0"/>
              <a:t> – team-player, harmonious, stable, loyal, helping</a:t>
            </a:r>
          </a:p>
          <a:p>
            <a:r>
              <a:rPr lang="en-US" b="1" dirty="0" smtClean="0"/>
              <a:t>Conscientious</a:t>
            </a:r>
            <a:r>
              <a:rPr lang="en-US" dirty="0" smtClean="0"/>
              <a:t> – motivated by recognition of work, rewards, compliance, quality, accuracy </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00354" y="695459"/>
            <a:ext cx="5433420" cy="5481504"/>
          </a:xfrm>
        </p:spPr>
      </p:pic>
    </p:spTree>
    <p:extLst>
      <p:ext uri="{BB962C8B-B14F-4D97-AF65-F5344CB8AC3E}">
        <p14:creationId xmlns:p14="http://schemas.microsoft.com/office/powerpoint/2010/main" val="1368541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plan?</a:t>
            </a:r>
            <a:endParaRPr lang="en-US" dirty="0"/>
          </a:p>
        </p:txBody>
      </p:sp>
      <p:sp>
        <p:nvSpPr>
          <p:cNvPr id="3" name="Content Placeholder 2"/>
          <p:cNvSpPr>
            <a:spLocks noGrp="1"/>
          </p:cNvSpPr>
          <p:nvPr>
            <p:ph sz="half" idx="1"/>
          </p:nvPr>
        </p:nvSpPr>
        <p:spPr/>
        <p:txBody>
          <a:bodyPr/>
          <a:lstStyle/>
          <a:p>
            <a:r>
              <a:rPr lang="en-US" dirty="0" smtClean="0"/>
              <a:t>The plan must be connected to the vision and mission of the organization</a:t>
            </a:r>
          </a:p>
          <a:p>
            <a:r>
              <a:rPr lang="en-US" dirty="0" smtClean="0"/>
              <a:t>The focus must not be 100% inward, but must have an outward focus as well</a:t>
            </a:r>
          </a:p>
          <a:p>
            <a:r>
              <a:rPr lang="en-US" dirty="0" smtClean="0"/>
              <a:t>Must be communicated on the planning side to those being impacted</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61150" y="1990264"/>
            <a:ext cx="6696220" cy="3712967"/>
          </a:xfrm>
        </p:spPr>
      </p:pic>
    </p:spTree>
    <p:extLst>
      <p:ext uri="{BB962C8B-B14F-4D97-AF65-F5344CB8AC3E}">
        <p14:creationId xmlns:p14="http://schemas.microsoft.com/office/powerpoint/2010/main" val="4060197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Part 3</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sz="5000" dirty="0" smtClean="0"/>
              <a:t>Why was the change necessary?</a:t>
            </a:r>
          </a:p>
          <a:p>
            <a:pPr marL="0" indent="0">
              <a:buNone/>
            </a:pPr>
            <a:endParaRPr lang="en-US" sz="5000" dirty="0"/>
          </a:p>
          <a:p>
            <a:pPr marL="0" indent="0">
              <a:buNone/>
            </a:pPr>
            <a:r>
              <a:rPr lang="en-US" sz="5000" dirty="0" smtClean="0"/>
              <a:t>What difficulties do you anticipate in making the change?</a:t>
            </a:r>
            <a:endParaRPr lang="en-US" sz="5000" dirty="0"/>
          </a:p>
          <a:p>
            <a:pPr marL="0" indent="0">
              <a:buNone/>
            </a:pPr>
            <a:endParaRPr lang="en-US" dirty="0"/>
          </a:p>
        </p:txBody>
      </p:sp>
    </p:spTree>
    <p:extLst>
      <p:ext uri="{BB962C8B-B14F-4D97-AF65-F5344CB8AC3E}">
        <p14:creationId xmlns:p14="http://schemas.microsoft.com/office/powerpoint/2010/main" val="1444601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Part 1</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smtClean="0"/>
          </a:p>
          <a:p>
            <a:pPr marL="0" indent="0">
              <a:buNone/>
            </a:pPr>
            <a:r>
              <a:rPr lang="en-US" sz="5000" dirty="0" smtClean="0"/>
              <a:t>Write down the last bad change that occurred in the office where you work</a:t>
            </a:r>
            <a:endParaRPr lang="en-US" sz="5000" dirty="0"/>
          </a:p>
        </p:txBody>
      </p:sp>
    </p:spTree>
    <p:extLst>
      <p:ext uri="{BB962C8B-B14F-4D97-AF65-F5344CB8AC3E}">
        <p14:creationId xmlns:p14="http://schemas.microsoft.com/office/powerpoint/2010/main" val="1544458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0"/>
            <a:ext cx="10577945" cy="6949015"/>
          </a:xfrm>
        </p:spPr>
      </p:pic>
    </p:spTree>
    <p:extLst>
      <p:ext uri="{BB962C8B-B14F-4D97-AF65-F5344CB8AC3E}">
        <p14:creationId xmlns:p14="http://schemas.microsoft.com/office/powerpoint/2010/main" val="1451936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the CAST: </a:t>
            </a:r>
            <a:r>
              <a:rPr lang="en-US" b="1" dirty="0" smtClean="0">
                <a:solidFill>
                  <a:srgbClr val="FF0000"/>
                </a:solidFill>
              </a:rPr>
              <a:t>make your own slide</a:t>
            </a:r>
            <a:endParaRPr lang="en-US" b="1" dirty="0">
              <a:solidFill>
                <a:srgbClr val="FF0000"/>
              </a:solidFill>
            </a:endParaRPr>
          </a:p>
        </p:txBody>
      </p:sp>
      <p:sp>
        <p:nvSpPr>
          <p:cNvPr id="3" name="Content Placeholder 2"/>
          <p:cNvSpPr>
            <a:spLocks noGrp="1"/>
          </p:cNvSpPr>
          <p:nvPr>
            <p:ph idx="1"/>
          </p:nvPr>
        </p:nvSpPr>
        <p:spPr/>
        <p:txBody>
          <a:bodyPr/>
          <a:lstStyle/>
          <a:p>
            <a:r>
              <a:rPr lang="en-US" b="1" dirty="0">
                <a:solidFill>
                  <a:srgbClr val="FF0000"/>
                </a:solidFill>
              </a:rPr>
              <a:t>Champions</a:t>
            </a:r>
            <a:r>
              <a:rPr lang="en-US" dirty="0"/>
              <a:t>: Those that believe in and want the change, but may lack the sponsorship to drive it</a:t>
            </a:r>
          </a:p>
          <a:p>
            <a:r>
              <a:rPr lang="en-US" b="1" dirty="0">
                <a:solidFill>
                  <a:srgbClr val="FF0000"/>
                </a:solidFill>
              </a:rPr>
              <a:t>Agents</a:t>
            </a:r>
            <a:r>
              <a:rPr lang="en-US" dirty="0"/>
              <a:t>: These will have the implementation responsibility.  Performance is evaluated on the success of implementation</a:t>
            </a:r>
          </a:p>
          <a:p>
            <a:r>
              <a:rPr lang="en-US" b="1" dirty="0">
                <a:solidFill>
                  <a:srgbClr val="FF0000"/>
                </a:solidFill>
              </a:rPr>
              <a:t>Sponsors</a:t>
            </a:r>
            <a:r>
              <a:rPr lang="en-US" dirty="0"/>
              <a:t>: Authorized and demonstrate ownership for the change or reinforce the changes at the necessary levels</a:t>
            </a:r>
          </a:p>
          <a:p>
            <a:r>
              <a:rPr lang="en-US" b="1" dirty="0">
                <a:solidFill>
                  <a:srgbClr val="FF0000"/>
                </a:solidFill>
              </a:rPr>
              <a:t>Targets</a:t>
            </a:r>
            <a:r>
              <a:rPr lang="en-US" dirty="0"/>
              <a:t>:  Change behavior, emotions, knowledge, perceptions, etc</a:t>
            </a:r>
            <a:r>
              <a:rPr lang="en-US" dirty="0" smtClean="0"/>
              <a:t>.</a:t>
            </a:r>
            <a:endParaRPr lang="en-US" dirty="0"/>
          </a:p>
        </p:txBody>
      </p:sp>
    </p:spTree>
    <p:extLst>
      <p:ext uri="{BB962C8B-B14F-4D97-AF65-F5344CB8AC3E}">
        <p14:creationId xmlns:p14="http://schemas.microsoft.com/office/powerpoint/2010/main" val="1189462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3467" y="-166255"/>
            <a:ext cx="10735449" cy="7734239"/>
          </a:xfrm>
        </p:spPr>
      </p:pic>
    </p:spTree>
    <p:extLst>
      <p:ext uri="{BB962C8B-B14F-4D97-AF65-F5344CB8AC3E}">
        <p14:creationId xmlns:p14="http://schemas.microsoft.com/office/powerpoint/2010/main" val="3787609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Management</a:t>
            </a:r>
            <a:endParaRPr lang="en-US" dirty="0"/>
          </a:p>
        </p:txBody>
      </p:sp>
      <p:sp>
        <p:nvSpPr>
          <p:cNvPr id="3" name="Content Placeholder 2"/>
          <p:cNvSpPr>
            <a:spLocks noGrp="1"/>
          </p:cNvSpPr>
          <p:nvPr>
            <p:ph idx="1"/>
          </p:nvPr>
        </p:nvSpPr>
        <p:spPr/>
        <p:txBody>
          <a:bodyPr>
            <a:normAutofit/>
          </a:bodyPr>
          <a:lstStyle/>
          <a:p>
            <a:r>
              <a:rPr lang="en-US" sz="3200" dirty="0" smtClean="0"/>
              <a:t>Project Management is doing the right thing in the right way</a:t>
            </a:r>
          </a:p>
          <a:p>
            <a:r>
              <a:rPr lang="en-US" sz="3200" dirty="0" smtClean="0"/>
              <a:t>We need to see the problem or need to develop a solution</a:t>
            </a:r>
          </a:p>
          <a:p>
            <a:r>
              <a:rPr lang="en-US" sz="3200" dirty="0" smtClean="0"/>
              <a:t>What are the drivers of the project</a:t>
            </a:r>
          </a:p>
          <a:p>
            <a:r>
              <a:rPr lang="en-US" sz="3200" dirty="0" smtClean="0"/>
              <a:t>Every proposed project is not the right solution</a:t>
            </a:r>
          </a:p>
          <a:p>
            <a:r>
              <a:rPr lang="en-US" sz="3200" dirty="0" smtClean="0"/>
              <a:t>What are the opportunities for improvement</a:t>
            </a:r>
          </a:p>
          <a:p>
            <a:r>
              <a:rPr lang="en-US" sz="3200" dirty="0" smtClean="0"/>
              <a:t>What are we doing to prevent future problems</a:t>
            </a:r>
          </a:p>
          <a:p>
            <a:endParaRPr lang="en-US" sz="3200" dirty="0"/>
          </a:p>
        </p:txBody>
      </p:sp>
    </p:spTree>
    <p:extLst>
      <p:ext uri="{BB962C8B-B14F-4D97-AF65-F5344CB8AC3E}">
        <p14:creationId xmlns:p14="http://schemas.microsoft.com/office/powerpoint/2010/main" val="3721787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509444" cy="7212169"/>
          </a:xfrm>
        </p:spPr>
      </p:pic>
    </p:spTree>
    <p:extLst>
      <p:ext uri="{BB962C8B-B14F-4D97-AF65-F5344CB8AC3E}">
        <p14:creationId xmlns:p14="http://schemas.microsoft.com/office/powerpoint/2010/main" val="2262040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that must be answered:</a:t>
            </a:r>
            <a:endParaRPr lang="en-US" dirty="0"/>
          </a:p>
        </p:txBody>
      </p:sp>
      <p:sp>
        <p:nvSpPr>
          <p:cNvPr id="3" name="Content Placeholder 2"/>
          <p:cNvSpPr>
            <a:spLocks noGrp="1"/>
          </p:cNvSpPr>
          <p:nvPr>
            <p:ph idx="1"/>
          </p:nvPr>
        </p:nvSpPr>
        <p:spPr/>
        <p:txBody>
          <a:bodyPr/>
          <a:lstStyle/>
          <a:p>
            <a:r>
              <a:rPr lang="en-US" dirty="0"/>
              <a:t>Why </a:t>
            </a:r>
            <a:r>
              <a:rPr lang="en-US" dirty="0" smtClean="0"/>
              <a:t>the need for Change</a:t>
            </a:r>
            <a:r>
              <a:rPr lang="en-US" dirty="0"/>
              <a:t>?  </a:t>
            </a:r>
            <a:endParaRPr lang="en-US" dirty="0" smtClean="0"/>
          </a:p>
          <a:p>
            <a:endParaRPr lang="en-US" dirty="0"/>
          </a:p>
          <a:p>
            <a:r>
              <a:rPr lang="en-US" dirty="0" smtClean="0"/>
              <a:t>What </a:t>
            </a:r>
            <a:r>
              <a:rPr lang="en-US" dirty="0"/>
              <a:t>is the </a:t>
            </a:r>
            <a:r>
              <a:rPr lang="en-US" dirty="0" smtClean="0"/>
              <a:t>expected benefit of Change?</a:t>
            </a:r>
          </a:p>
          <a:p>
            <a:endParaRPr lang="en-US" dirty="0"/>
          </a:p>
          <a:p>
            <a:r>
              <a:rPr lang="en-US" dirty="0" smtClean="0"/>
              <a:t>How will the change be implemented?</a:t>
            </a:r>
          </a:p>
          <a:p>
            <a:endParaRPr lang="en-US" dirty="0"/>
          </a:p>
          <a:p>
            <a:r>
              <a:rPr lang="en-US" dirty="0" smtClean="0"/>
              <a:t>Who will monitor the change?</a:t>
            </a:r>
            <a:endParaRPr lang="en-US" dirty="0"/>
          </a:p>
          <a:p>
            <a:endParaRPr lang="en-US" dirty="0"/>
          </a:p>
        </p:txBody>
      </p:sp>
    </p:spTree>
    <p:extLst>
      <p:ext uri="{BB962C8B-B14F-4D97-AF65-F5344CB8AC3E}">
        <p14:creationId xmlns:p14="http://schemas.microsoft.com/office/powerpoint/2010/main" val="478682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Exercise: Part 4 – Contrast good vs bad</a:t>
            </a:r>
            <a:endParaRPr lang="en-US" dirty="0"/>
          </a:p>
        </p:txBody>
      </p:sp>
      <p:sp>
        <p:nvSpPr>
          <p:cNvPr id="6" name="Content Placeholder 5"/>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sz="5000" dirty="0" smtClean="0"/>
              <a:t>What was the outcome?  Did you abandon or modify your efforts?</a:t>
            </a:r>
            <a:endParaRPr lang="en-US" sz="5000" dirty="0"/>
          </a:p>
          <a:p>
            <a:pPr marL="0" indent="0">
              <a:buNone/>
            </a:pPr>
            <a:endParaRPr lang="en-US" dirty="0"/>
          </a:p>
        </p:txBody>
      </p:sp>
    </p:spTree>
    <p:extLst>
      <p:ext uri="{BB962C8B-B14F-4D97-AF65-F5344CB8AC3E}">
        <p14:creationId xmlns:p14="http://schemas.microsoft.com/office/powerpoint/2010/main" val="15485233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extLst>
              <p:ext uri="{D42A27DB-BD31-4B8C-83A1-F6EECF244321}">
                <p14:modId xmlns:p14="http://schemas.microsoft.com/office/powerpoint/2010/main" val="467682601"/>
              </p:ext>
            </p:extLst>
          </p:nvPr>
        </p:nvGraphicFramePr>
        <p:xfrm>
          <a:off x="206062" y="0"/>
          <a:ext cx="12659932" cy="6735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4016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Norms/Design</a:t>
            </a:r>
            <a:endParaRPr lang="en-US" dirty="0"/>
          </a:p>
        </p:txBody>
      </p:sp>
      <p:sp>
        <p:nvSpPr>
          <p:cNvPr id="4" name="Content Placeholder 3"/>
          <p:cNvSpPr>
            <a:spLocks noGrp="1"/>
          </p:cNvSpPr>
          <p:nvPr>
            <p:ph sz="half" idx="1"/>
          </p:nvPr>
        </p:nvSpPr>
        <p:spPr>
          <a:xfrm>
            <a:off x="450761" y="1571223"/>
            <a:ext cx="5569039" cy="4901954"/>
          </a:xfrm>
        </p:spPr>
        <p:txBody>
          <a:bodyPr>
            <a:normAutofit fontScale="92500"/>
          </a:bodyPr>
          <a:lstStyle/>
          <a:p>
            <a:r>
              <a:rPr lang="en-US" dirty="0" smtClean="0"/>
              <a:t>Positive norms that supports the organizations goals: hard work, loyalty, quality, customer focused</a:t>
            </a:r>
          </a:p>
          <a:p>
            <a:pPr marL="0" indent="0">
              <a:buNone/>
            </a:pPr>
            <a:endParaRPr lang="en-US" dirty="0"/>
          </a:p>
          <a:p>
            <a:r>
              <a:rPr lang="en-US" dirty="0" smtClean="0"/>
              <a:t>Negative norms that detract from the organizational goals: criticism of the company, absenteeism, low productivity</a:t>
            </a:r>
          </a:p>
          <a:p>
            <a:pPr marL="0" indent="0">
              <a:buNone/>
            </a:pPr>
            <a:endParaRPr lang="en-US" dirty="0" smtClean="0"/>
          </a:p>
          <a:p>
            <a:r>
              <a:rPr lang="en-US" dirty="0"/>
              <a:t>Design includes: strategy, environment, size, technology, matrix, communication, worker input </a:t>
            </a:r>
          </a:p>
          <a:p>
            <a:endParaRPr lang="en-US" dirty="0"/>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64300" y="2182308"/>
            <a:ext cx="5354430" cy="3574256"/>
          </a:xfrm>
        </p:spPr>
      </p:pic>
    </p:spTree>
    <p:extLst>
      <p:ext uri="{BB962C8B-B14F-4D97-AF65-F5344CB8AC3E}">
        <p14:creationId xmlns:p14="http://schemas.microsoft.com/office/powerpoint/2010/main" val="38856992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Part 5 </a:t>
            </a:r>
            <a:r>
              <a:rPr lang="en-US" dirty="0"/>
              <a:t>Application of principles </a:t>
            </a:r>
          </a:p>
        </p:txBody>
      </p:sp>
      <p:sp>
        <p:nvSpPr>
          <p:cNvPr id="5" name="Content Placeholder 4"/>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a:p>
          <a:p>
            <a:pPr marL="0" indent="0">
              <a:buNone/>
            </a:pPr>
            <a:r>
              <a:rPr lang="en-US" sz="5000" dirty="0" smtClean="0"/>
              <a:t>What went wrong in your original office scenario? How was the need for change addressed?</a:t>
            </a:r>
            <a:endParaRPr lang="en-US" sz="5000" dirty="0"/>
          </a:p>
        </p:txBody>
      </p:sp>
    </p:spTree>
    <p:extLst>
      <p:ext uri="{BB962C8B-B14F-4D97-AF65-F5344CB8AC3E}">
        <p14:creationId xmlns:p14="http://schemas.microsoft.com/office/powerpoint/2010/main" val="97664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Basics – Start to finish</a:t>
            </a:r>
            <a:endParaRPr lang="en-US" dirty="0"/>
          </a:p>
        </p:txBody>
      </p:sp>
      <p:sp>
        <p:nvSpPr>
          <p:cNvPr id="5" name="Content Placeholder 4"/>
          <p:cNvSpPr>
            <a:spLocks noGrp="1"/>
          </p:cNvSpPr>
          <p:nvPr>
            <p:ph sz="half" idx="1"/>
          </p:nvPr>
        </p:nvSpPr>
        <p:spPr>
          <a:xfrm>
            <a:off x="181377" y="1493949"/>
            <a:ext cx="5181600" cy="5215943"/>
          </a:xfrm>
        </p:spPr>
        <p:txBody>
          <a:bodyPr>
            <a:normAutofit fontScale="92500" lnSpcReduction="10000"/>
          </a:bodyPr>
          <a:lstStyle/>
          <a:p>
            <a:r>
              <a:rPr lang="en-US" dirty="0" smtClean="0"/>
              <a:t>What do you want to do</a:t>
            </a:r>
          </a:p>
          <a:p>
            <a:r>
              <a:rPr lang="en-US" dirty="0" smtClean="0"/>
              <a:t>How do you plan to do it</a:t>
            </a:r>
          </a:p>
          <a:p>
            <a:pPr lvl="1"/>
            <a:r>
              <a:rPr lang="en-US" dirty="0" smtClean="0"/>
              <a:t>Operational, marketing, deployment</a:t>
            </a:r>
          </a:p>
          <a:p>
            <a:r>
              <a:rPr lang="en-US" dirty="0" smtClean="0"/>
              <a:t>What resources will you need</a:t>
            </a:r>
          </a:p>
          <a:p>
            <a:pPr lvl="1"/>
            <a:r>
              <a:rPr lang="en-US" dirty="0" smtClean="0"/>
              <a:t>Cost (operational + capital)</a:t>
            </a:r>
          </a:p>
          <a:p>
            <a:pPr lvl="1"/>
            <a:r>
              <a:rPr lang="en-US" dirty="0" smtClean="0"/>
              <a:t>Required resources (equipment, manpower, supplies, space, etc.) </a:t>
            </a:r>
          </a:p>
          <a:p>
            <a:r>
              <a:rPr lang="en-US" dirty="0" smtClean="0"/>
              <a:t>How long will it take</a:t>
            </a:r>
          </a:p>
          <a:p>
            <a:r>
              <a:rPr lang="en-US" dirty="0" smtClean="0"/>
              <a:t>How will you monitor and control it</a:t>
            </a:r>
          </a:p>
          <a:p>
            <a:r>
              <a:rPr lang="en-US" dirty="0" smtClean="0"/>
              <a:t>Mitigate the risk involved</a:t>
            </a:r>
          </a:p>
          <a:p>
            <a:r>
              <a:rPr lang="en-US" dirty="0" smtClean="0"/>
              <a:t>What are the deliverables that identify task completion</a:t>
            </a:r>
          </a:p>
          <a:p>
            <a:r>
              <a:rPr lang="en-US" dirty="0" smtClean="0"/>
              <a:t>How will you close the project </a:t>
            </a:r>
            <a:endParaRPr lang="en-US"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37013" y="1493949"/>
            <a:ext cx="7441859" cy="5340052"/>
          </a:xfrm>
        </p:spPr>
      </p:pic>
    </p:spTree>
    <p:extLst>
      <p:ext uri="{BB962C8B-B14F-4D97-AF65-F5344CB8AC3E}">
        <p14:creationId xmlns:p14="http://schemas.microsoft.com/office/powerpoint/2010/main" val="17029486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Analysis</a:t>
            </a:r>
            <a:endParaRPr lang="en-US" dirty="0"/>
          </a:p>
        </p:txBody>
      </p:sp>
      <p:sp>
        <p:nvSpPr>
          <p:cNvPr id="3" name="Content Placeholder 2"/>
          <p:cNvSpPr>
            <a:spLocks noGrp="1"/>
          </p:cNvSpPr>
          <p:nvPr>
            <p:ph sz="half" idx="1"/>
          </p:nvPr>
        </p:nvSpPr>
        <p:spPr/>
        <p:txBody>
          <a:bodyPr/>
          <a:lstStyle/>
          <a:p>
            <a:r>
              <a:rPr lang="en-US" dirty="0" smtClean="0"/>
              <a:t>Decision statement</a:t>
            </a:r>
          </a:p>
          <a:p>
            <a:r>
              <a:rPr lang="en-US" dirty="0" smtClean="0"/>
              <a:t>Must vs wants</a:t>
            </a:r>
          </a:p>
          <a:p>
            <a:pPr lvl="1"/>
            <a:r>
              <a:rPr lang="en-US" dirty="0" smtClean="0"/>
              <a:t>Must- cannot deviate from requirements</a:t>
            </a:r>
          </a:p>
          <a:p>
            <a:pPr lvl="1"/>
            <a:r>
              <a:rPr lang="en-US" dirty="0" smtClean="0"/>
              <a:t>Wants – desired state</a:t>
            </a:r>
          </a:p>
          <a:p>
            <a:r>
              <a:rPr lang="en-US" dirty="0" smtClean="0"/>
              <a:t>Compare alternatives – generate ideas through brainstorming</a:t>
            </a:r>
          </a:p>
          <a:p>
            <a:r>
              <a:rPr lang="en-US" dirty="0" smtClean="0"/>
              <a:t>Conduct risk analysis – if alternative don’t fit start over </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1027905"/>
            <a:ext cx="5786650" cy="5149057"/>
          </a:xfrm>
        </p:spPr>
      </p:pic>
    </p:spTree>
    <p:extLst>
      <p:ext uri="{BB962C8B-B14F-4D97-AF65-F5344CB8AC3E}">
        <p14:creationId xmlns:p14="http://schemas.microsoft.com/office/powerpoint/2010/main" val="9176251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Part 5 </a:t>
            </a:r>
            <a:endParaRPr lang="en-US" dirty="0"/>
          </a:p>
        </p:txBody>
      </p:sp>
      <p:sp>
        <p:nvSpPr>
          <p:cNvPr id="5" name="Content Placeholder 4"/>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sz="5000" dirty="0"/>
              <a:t>Write down the last bad change made in the office where you work</a:t>
            </a:r>
          </a:p>
          <a:p>
            <a:pPr marL="0" indent="0">
              <a:buNone/>
            </a:pPr>
            <a:endParaRPr lang="en-US" dirty="0"/>
          </a:p>
        </p:txBody>
      </p:sp>
    </p:spTree>
    <p:extLst>
      <p:ext uri="{BB962C8B-B14F-4D97-AF65-F5344CB8AC3E}">
        <p14:creationId xmlns:p14="http://schemas.microsoft.com/office/powerpoint/2010/main" val="39419925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Solving</a:t>
            </a:r>
            <a:endParaRPr lang="en-US" dirty="0"/>
          </a:p>
        </p:txBody>
      </p:sp>
      <p:sp>
        <p:nvSpPr>
          <p:cNvPr id="3" name="Content Placeholder 2"/>
          <p:cNvSpPr>
            <a:spLocks noGrp="1"/>
          </p:cNvSpPr>
          <p:nvPr>
            <p:ph sz="half" idx="1"/>
          </p:nvPr>
        </p:nvSpPr>
        <p:spPr>
          <a:xfrm>
            <a:off x="476519" y="1825625"/>
            <a:ext cx="5543282" cy="4351338"/>
          </a:xfrm>
        </p:spPr>
        <p:txBody>
          <a:bodyPr/>
          <a:lstStyle/>
          <a:p>
            <a:r>
              <a:rPr lang="en-US" dirty="0" smtClean="0"/>
              <a:t>General statement – expectations</a:t>
            </a:r>
          </a:p>
          <a:p>
            <a:r>
              <a:rPr lang="en-US" dirty="0" smtClean="0"/>
              <a:t>Analyze the problem – gather data</a:t>
            </a:r>
          </a:p>
          <a:p>
            <a:r>
              <a:rPr lang="en-US" dirty="0" smtClean="0"/>
              <a:t>Possible solutions: avoid judgment</a:t>
            </a:r>
          </a:p>
          <a:p>
            <a:r>
              <a:rPr lang="en-US" dirty="0" smtClean="0"/>
              <a:t>Select best solutions: must/wants</a:t>
            </a:r>
          </a:p>
          <a:p>
            <a:pPr lvl="1"/>
            <a:r>
              <a:rPr lang="en-US" dirty="0" smtClean="0"/>
              <a:t>Establish end state, risks analysis</a:t>
            </a:r>
          </a:p>
          <a:p>
            <a:r>
              <a:rPr lang="en-US" dirty="0" smtClean="0"/>
              <a:t>Develop plan of action</a:t>
            </a:r>
          </a:p>
          <a:p>
            <a:pPr lvl="1"/>
            <a:r>
              <a:rPr lang="en-US" dirty="0" smtClean="0"/>
              <a:t>Steps, timelines, Gantt chart</a:t>
            </a:r>
          </a:p>
          <a:p>
            <a:r>
              <a:rPr lang="en-US" dirty="0" smtClean="0"/>
              <a:t>Implementation/evaluation</a:t>
            </a:r>
          </a:p>
          <a:p>
            <a:pPr lvl="1"/>
            <a:r>
              <a:rPr lang="en-US" dirty="0" smtClean="0"/>
              <a:t>Free float if necessary</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83644" y="1825626"/>
            <a:ext cx="5475199" cy="3847810"/>
          </a:xfrm>
        </p:spPr>
      </p:pic>
    </p:spTree>
    <p:extLst>
      <p:ext uri="{BB962C8B-B14F-4D97-AF65-F5344CB8AC3E}">
        <p14:creationId xmlns:p14="http://schemas.microsoft.com/office/powerpoint/2010/main" val="10962537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Monitor Change</a:t>
            </a:r>
            <a:endParaRPr lang="en-US" b="1" dirty="0"/>
          </a:p>
        </p:txBody>
      </p:sp>
      <p:sp>
        <p:nvSpPr>
          <p:cNvPr id="3" name="Content Placeholder 2"/>
          <p:cNvSpPr>
            <a:spLocks noGrp="1"/>
          </p:cNvSpPr>
          <p:nvPr>
            <p:ph idx="1"/>
          </p:nvPr>
        </p:nvSpPr>
        <p:spPr/>
        <p:txBody>
          <a:bodyPr>
            <a:normAutofit/>
          </a:bodyPr>
          <a:lstStyle/>
          <a:p>
            <a:r>
              <a:rPr lang="en-US" sz="3300" dirty="0"/>
              <a:t>Communicate expected positive results of the change to the people making it. </a:t>
            </a:r>
          </a:p>
          <a:p>
            <a:pPr marL="0" indent="0">
              <a:buNone/>
            </a:pPr>
            <a:endParaRPr lang="en-US" sz="3300" dirty="0" smtClean="0"/>
          </a:p>
          <a:p>
            <a:r>
              <a:rPr lang="en-US" sz="3300" dirty="0" smtClean="0"/>
              <a:t>Reward </a:t>
            </a:r>
            <a:r>
              <a:rPr lang="en-US" sz="3300" dirty="0"/>
              <a:t>change. Positive change in behavior is more likely when correct performance is rewarded than it is when incorrect performance is punished. </a:t>
            </a:r>
          </a:p>
        </p:txBody>
      </p:sp>
    </p:spTree>
    <p:extLst>
      <p:ext uri="{BB962C8B-B14F-4D97-AF65-F5344CB8AC3E}">
        <p14:creationId xmlns:p14="http://schemas.microsoft.com/office/powerpoint/2010/main" val="10126013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Control and Periodic Review</a:t>
            </a:r>
            <a:endParaRPr lang="en-US" dirty="0"/>
          </a:p>
        </p:txBody>
      </p:sp>
      <p:sp>
        <p:nvSpPr>
          <p:cNvPr id="5" name="Content Placeholder 4"/>
          <p:cNvSpPr>
            <a:spLocks noGrp="1"/>
          </p:cNvSpPr>
          <p:nvPr>
            <p:ph idx="1"/>
          </p:nvPr>
        </p:nvSpPr>
        <p:spPr>
          <a:xfrm>
            <a:off x="580085" y="1690688"/>
            <a:ext cx="11010900" cy="4351338"/>
          </a:xfrm>
        </p:spPr>
        <p:txBody>
          <a:bodyPr>
            <a:normAutofit/>
          </a:bodyPr>
          <a:lstStyle/>
          <a:p>
            <a:pPr marL="0" indent="0">
              <a:buNone/>
            </a:pPr>
            <a:endParaRPr lang="en-US" dirty="0" smtClean="0"/>
          </a:p>
          <a:p>
            <a:pPr marL="0" indent="0">
              <a:buNone/>
            </a:pPr>
            <a:endParaRPr lang="en-US" dirty="0" smtClean="0"/>
          </a:p>
          <a:p>
            <a:pPr marL="0" indent="0">
              <a:buNone/>
            </a:pPr>
            <a:r>
              <a:rPr lang="en-US" sz="5000" dirty="0" smtClean="0"/>
              <a:t>Evaluate if the need for change has been met, how it was implemented, and regularly review the change requirements</a:t>
            </a:r>
            <a:endParaRPr lang="en-US" sz="5000" dirty="0"/>
          </a:p>
        </p:txBody>
      </p:sp>
    </p:spTree>
    <p:extLst>
      <p:ext uri="{BB962C8B-B14F-4D97-AF65-F5344CB8AC3E}">
        <p14:creationId xmlns:p14="http://schemas.microsoft.com/office/powerpoint/2010/main" val="30516016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Motivation/Morale/Rewards</a:t>
            </a:r>
            <a:endParaRPr lang="en-US" dirty="0"/>
          </a:p>
        </p:txBody>
      </p:sp>
      <p:sp>
        <p:nvSpPr>
          <p:cNvPr id="3" name="Content Placeholder 2"/>
          <p:cNvSpPr>
            <a:spLocks noGrp="1"/>
          </p:cNvSpPr>
          <p:nvPr>
            <p:ph sz="half" idx="1"/>
          </p:nvPr>
        </p:nvSpPr>
        <p:spPr/>
        <p:txBody>
          <a:bodyPr/>
          <a:lstStyle/>
          <a:p>
            <a:r>
              <a:rPr lang="en-US" dirty="0" smtClean="0"/>
              <a:t>Systemic</a:t>
            </a:r>
          </a:p>
          <a:p>
            <a:pPr lvl="1"/>
            <a:r>
              <a:rPr lang="en-US" dirty="0" smtClean="0"/>
              <a:t>Everyone gets the same thing</a:t>
            </a:r>
          </a:p>
          <a:p>
            <a:r>
              <a:rPr lang="en-US" dirty="0" smtClean="0"/>
              <a:t>Supervisory</a:t>
            </a:r>
          </a:p>
          <a:p>
            <a:pPr lvl="1"/>
            <a:r>
              <a:rPr lang="en-US" dirty="0" smtClean="0"/>
              <a:t>Leadership driven </a:t>
            </a:r>
          </a:p>
          <a:p>
            <a:r>
              <a:rPr lang="en-US" dirty="0" smtClean="0"/>
              <a:t>Personal</a:t>
            </a:r>
          </a:p>
          <a:p>
            <a:pPr lvl="1"/>
            <a:r>
              <a:rPr lang="en-US" dirty="0" smtClean="0"/>
              <a:t>For the individual on individual efforts</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58000" y="2096294"/>
            <a:ext cx="3810000" cy="3810000"/>
          </a:xfrm>
        </p:spPr>
      </p:pic>
    </p:spTree>
    <p:extLst>
      <p:ext uri="{BB962C8B-B14F-4D97-AF65-F5344CB8AC3E}">
        <p14:creationId xmlns:p14="http://schemas.microsoft.com/office/powerpoint/2010/main" val="17026343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a:t>
            </a:r>
            <a:endParaRPr lang="en-US" dirty="0"/>
          </a:p>
        </p:txBody>
      </p:sp>
      <p:sp>
        <p:nvSpPr>
          <p:cNvPr id="3" name="Content Placeholder 2"/>
          <p:cNvSpPr>
            <a:spLocks noGrp="1"/>
          </p:cNvSpPr>
          <p:nvPr>
            <p:ph sz="half" idx="1"/>
          </p:nvPr>
        </p:nvSpPr>
        <p:spPr/>
        <p:txBody>
          <a:bodyPr/>
          <a:lstStyle/>
          <a:p>
            <a:r>
              <a:rPr lang="en-US" dirty="0" smtClean="0"/>
              <a:t>Assertive</a:t>
            </a:r>
          </a:p>
          <a:p>
            <a:pPr lvl="1"/>
            <a:r>
              <a:rPr lang="en-US" dirty="0" smtClean="0"/>
              <a:t>Competing: quick decisive</a:t>
            </a:r>
          </a:p>
          <a:p>
            <a:pPr lvl="1"/>
            <a:r>
              <a:rPr lang="en-US" dirty="0" smtClean="0"/>
              <a:t>Collaborating: win-win, incorporate, no compromise</a:t>
            </a:r>
          </a:p>
          <a:p>
            <a:pPr lvl="1"/>
            <a:endParaRPr lang="en-US" dirty="0" smtClean="0"/>
          </a:p>
          <a:p>
            <a:r>
              <a:rPr lang="en-US" dirty="0" smtClean="0"/>
              <a:t>Non-assertive</a:t>
            </a:r>
          </a:p>
          <a:p>
            <a:pPr lvl="1"/>
            <a:r>
              <a:rPr lang="en-US" dirty="0" smtClean="0"/>
              <a:t>Compromising</a:t>
            </a:r>
          </a:p>
          <a:p>
            <a:pPr lvl="1"/>
            <a:r>
              <a:rPr lang="en-US" dirty="0" smtClean="0"/>
              <a:t>Accommodating – social credit</a:t>
            </a:r>
          </a:p>
          <a:p>
            <a:pPr lvl="1"/>
            <a:r>
              <a:rPr lang="en-US" dirty="0" smtClean="0"/>
              <a:t>Avoiding – trivial issues, will not satisfy concerns, disruption vs benefits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23000" y="2096294"/>
            <a:ext cx="5080000" cy="3810000"/>
          </a:xfrm>
        </p:spPr>
      </p:pic>
    </p:spTree>
    <p:extLst>
      <p:ext uri="{BB962C8B-B14F-4D97-AF65-F5344CB8AC3E}">
        <p14:creationId xmlns:p14="http://schemas.microsoft.com/office/powerpoint/2010/main" val="5705460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a:t>
            </a:r>
            <a:endParaRPr lang="en-US" dirty="0"/>
          </a:p>
        </p:txBody>
      </p:sp>
      <p:sp>
        <p:nvSpPr>
          <p:cNvPr id="3" name="Content Placeholder 2"/>
          <p:cNvSpPr>
            <a:spLocks noGrp="1"/>
          </p:cNvSpPr>
          <p:nvPr>
            <p:ph sz="half" idx="1"/>
          </p:nvPr>
        </p:nvSpPr>
        <p:spPr>
          <a:xfrm>
            <a:off x="592428" y="1825625"/>
            <a:ext cx="5427372" cy="4351338"/>
          </a:xfrm>
        </p:spPr>
        <p:txBody>
          <a:bodyPr/>
          <a:lstStyle/>
          <a:p>
            <a:r>
              <a:rPr lang="en-US" dirty="0" smtClean="0"/>
              <a:t>Unfreezing</a:t>
            </a:r>
          </a:p>
          <a:p>
            <a:pPr lvl="1"/>
            <a:r>
              <a:rPr lang="en-US" dirty="0" smtClean="0"/>
              <a:t>Creating a need for change</a:t>
            </a:r>
          </a:p>
          <a:p>
            <a:pPr lvl="1"/>
            <a:r>
              <a:rPr lang="en-US" dirty="0" smtClean="0"/>
              <a:t>Technology, tasks, structure, people</a:t>
            </a:r>
          </a:p>
          <a:p>
            <a:r>
              <a:rPr lang="en-US" dirty="0" smtClean="0"/>
              <a:t>Changing</a:t>
            </a:r>
          </a:p>
          <a:p>
            <a:pPr lvl="1"/>
            <a:r>
              <a:rPr lang="en-US" dirty="0" smtClean="0"/>
              <a:t>Action takes place, tests, monitor, review</a:t>
            </a:r>
          </a:p>
          <a:p>
            <a:r>
              <a:rPr lang="en-US" dirty="0" smtClean="0"/>
              <a:t>Refreezing</a:t>
            </a:r>
          </a:p>
          <a:p>
            <a:pPr lvl="1"/>
            <a:r>
              <a:rPr lang="en-US" dirty="0" smtClean="0"/>
              <a:t>Locking in expected outcomes</a:t>
            </a:r>
          </a:p>
          <a:p>
            <a:pPr lvl="1"/>
            <a:r>
              <a:rPr lang="en-US" dirty="0" smtClean="0"/>
              <a:t>Reinforce norms</a:t>
            </a:r>
          </a:p>
          <a:p>
            <a:pPr lvl="1"/>
            <a:r>
              <a:rPr lang="en-US" dirty="0" smtClean="0"/>
              <a:t>Study lessons learned</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6152" y="949862"/>
            <a:ext cx="5444740" cy="4879372"/>
          </a:xfrm>
        </p:spPr>
      </p:pic>
    </p:spTree>
    <p:extLst>
      <p:ext uri="{BB962C8B-B14F-4D97-AF65-F5344CB8AC3E}">
        <p14:creationId xmlns:p14="http://schemas.microsoft.com/office/powerpoint/2010/main" val="36580085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Success Factors</a:t>
            </a:r>
            <a:endParaRPr lang="en-US" dirty="0"/>
          </a:p>
        </p:txBody>
      </p:sp>
      <p:sp>
        <p:nvSpPr>
          <p:cNvPr id="3" name="Content Placeholder 2"/>
          <p:cNvSpPr>
            <a:spLocks noGrp="1"/>
          </p:cNvSpPr>
          <p:nvPr>
            <p:ph idx="1"/>
          </p:nvPr>
        </p:nvSpPr>
        <p:spPr/>
        <p:txBody>
          <a:bodyPr>
            <a:normAutofit/>
          </a:bodyPr>
          <a:lstStyle/>
          <a:p>
            <a:r>
              <a:rPr lang="en-US" sz="3600" dirty="0" smtClean="0"/>
              <a:t>Clear and Shared Purpose and Goals</a:t>
            </a:r>
          </a:p>
          <a:p>
            <a:r>
              <a:rPr lang="en-US" sz="3600" dirty="0" smtClean="0"/>
              <a:t>Motivated project team and stakeholders</a:t>
            </a:r>
          </a:p>
          <a:p>
            <a:r>
              <a:rPr lang="en-US" sz="3600" dirty="0" smtClean="0"/>
              <a:t>Unfailing customer orientation</a:t>
            </a:r>
          </a:p>
          <a:p>
            <a:r>
              <a:rPr lang="en-US" sz="3600" dirty="0" smtClean="0"/>
              <a:t>Adequate support and resources</a:t>
            </a:r>
          </a:p>
          <a:p>
            <a:r>
              <a:rPr lang="en-US" sz="3600" dirty="0" smtClean="0"/>
              <a:t>Clear roles and responsibilities </a:t>
            </a:r>
          </a:p>
          <a:p>
            <a:r>
              <a:rPr lang="en-US" sz="3600" dirty="0" smtClean="0"/>
              <a:t>Attention to planning </a:t>
            </a:r>
          </a:p>
          <a:p>
            <a:r>
              <a:rPr lang="en-US" sz="3600" dirty="0" smtClean="0"/>
              <a:t>Standardization can add value</a:t>
            </a:r>
            <a:endParaRPr lang="en-US" sz="3600" dirty="0"/>
          </a:p>
        </p:txBody>
      </p:sp>
    </p:spTree>
    <p:extLst>
      <p:ext uri="{BB962C8B-B14F-4D97-AF65-F5344CB8AC3E}">
        <p14:creationId xmlns:p14="http://schemas.microsoft.com/office/powerpoint/2010/main" val="4234745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Cautions to Standardization </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600" dirty="0" smtClean="0"/>
              <a:t>One size does not fit all (no cookie-cutter approach)</a:t>
            </a:r>
          </a:p>
          <a:p>
            <a:pPr marL="514350" indent="-514350">
              <a:buFont typeface="+mj-lt"/>
              <a:buAutoNum type="arabicPeriod"/>
            </a:pPr>
            <a:endParaRPr lang="en-US" sz="3600" dirty="0" smtClean="0"/>
          </a:p>
          <a:p>
            <a:pPr marL="514350" indent="-514350">
              <a:buFont typeface="+mj-lt"/>
              <a:buAutoNum type="arabicPeriod"/>
            </a:pPr>
            <a:r>
              <a:rPr lang="en-US" sz="3600" dirty="0" smtClean="0"/>
              <a:t>Introduces a higher degree of accountability, this makes some people uncomfortable</a:t>
            </a:r>
          </a:p>
          <a:p>
            <a:pPr marL="514350" indent="-514350">
              <a:buFont typeface="+mj-lt"/>
              <a:buAutoNum type="arabicPeriod"/>
            </a:pPr>
            <a:endParaRPr lang="en-US" sz="3600" dirty="0" smtClean="0"/>
          </a:p>
          <a:p>
            <a:pPr marL="514350" indent="-514350">
              <a:buFont typeface="+mj-lt"/>
              <a:buAutoNum type="arabicPeriod"/>
            </a:pPr>
            <a:r>
              <a:rPr lang="en-US" sz="3600" dirty="0" smtClean="0"/>
              <a:t>People always resist change that takes them out of their comfort zone</a:t>
            </a:r>
            <a:endParaRPr lang="en-US" sz="3600" dirty="0"/>
          </a:p>
        </p:txBody>
      </p:sp>
    </p:spTree>
    <p:extLst>
      <p:ext uri="{BB962C8B-B14F-4D97-AF65-F5344CB8AC3E}">
        <p14:creationId xmlns:p14="http://schemas.microsoft.com/office/powerpoint/2010/main" val="610055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Attributes of a Project </a:t>
            </a:r>
            <a:endParaRPr lang="en-US" dirty="0"/>
          </a:p>
        </p:txBody>
      </p:sp>
      <p:sp>
        <p:nvSpPr>
          <p:cNvPr id="3" name="Content Placeholder 2"/>
          <p:cNvSpPr>
            <a:spLocks noGrp="1"/>
          </p:cNvSpPr>
          <p:nvPr>
            <p:ph idx="1"/>
          </p:nvPr>
        </p:nvSpPr>
        <p:spPr/>
        <p:txBody>
          <a:bodyPr>
            <a:normAutofit/>
          </a:bodyPr>
          <a:lstStyle/>
          <a:p>
            <a:r>
              <a:rPr lang="en-US" sz="3600" dirty="0" smtClean="0">
                <a:solidFill>
                  <a:srgbClr val="0070C0"/>
                </a:solidFill>
              </a:rPr>
              <a:t>Driver</a:t>
            </a:r>
            <a:r>
              <a:rPr lang="en-US" sz="3600" dirty="0" smtClean="0"/>
              <a:t> – Why are we doing this?</a:t>
            </a:r>
          </a:p>
          <a:p>
            <a:r>
              <a:rPr lang="en-US" sz="3600" dirty="0" smtClean="0">
                <a:solidFill>
                  <a:srgbClr val="0070C0"/>
                </a:solidFill>
              </a:rPr>
              <a:t>Source</a:t>
            </a:r>
            <a:r>
              <a:rPr lang="en-US" sz="3600" dirty="0" smtClean="0"/>
              <a:t> – Who decided to do this project?</a:t>
            </a:r>
          </a:p>
          <a:p>
            <a:r>
              <a:rPr lang="en-US" sz="3600" dirty="0" smtClean="0">
                <a:solidFill>
                  <a:srgbClr val="0070C0"/>
                </a:solidFill>
              </a:rPr>
              <a:t>Customer</a:t>
            </a:r>
            <a:r>
              <a:rPr lang="en-US" sz="3600" dirty="0" smtClean="0"/>
              <a:t> – who will benefit from this project?</a:t>
            </a:r>
          </a:p>
          <a:p>
            <a:r>
              <a:rPr lang="en-US" sz="3600" dirty="0" smtClean="0">
                <a:solidFill>
                  <a:srgbClr val="0070C0"/>
                </a:solidFill>
              </a:rPr>
              <a:t>Degree of certainty </a:t>
            </a:r>
            <a:r>
              <a:rPr lang="en-US" sz="3600" dirty="0" smtClean="0"/>
              <a:t>– what we know now/later impact</a:t>
            </a:r>
          </a:p>
          <a:p>
            <a:r>
              <a:rPr lang="en-US" sz="3600" dirty="0" smtClean="0">
                <a:solidFill>
                  <a:srgbClr val="0070C0"/>
                </a:solidFill>
              </a:rPr>
              <a:t>Expected outcome </a:t>
            </a:r>
            <a:r>
              <a:rPr lang="en-US" sz="3600" dirty="0" smtClean="0"/>
              <a:t>– what is expected/how will it be measured… profits, market impact</a:t>
            </a:r>
          </a:p>
          <a:p>
            <a:endParaRPr lang="en-US" sz="3600" dirty="0" smtClean="0"/>
          </a:p>
          <a:p>
            <a:endParaRPr lang="en-US" sz="3600" dirty="0"/>
          </a:p>
        </p:txBody>
      </p:sp>
    </p:spTree>
    <p:extLst>
      <p:ext uri="{BB962C8B-B14F-4D97-AF65-F5344CB8AC3E}">
        <p14:creationId xmlns:p14="http://schemas.microsoft.com/office/powerpoint/2010/main" val="34017166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 To Success </a:t>
            </a:r>
            <a:endParaRPr lang="en-US" dirty="0"/>
          </a:p>
        </p:txBody>
      </p:sp>
      <p:sp>
        <p:nvSpPr>
          <p:cNvPr id="3" name="Content Placeholder 2"/>
          <p:cNvSpPr>
            <a:spLocks noGrp="1"/>
          </p:cNvSpPr>
          <p:nvPr>
            <p:ph idx="1"/>
          </p:nvPr>
        </p:nvSpPr>
        <p:spPr>
          <a:xfrm>
            <a:off x="838200" y="1503653"/>
            <a:ext cx="10515600" cy="4351338"/>
          </a:xfrm>
        </p:spPr>
        <p:txBody>
          <a:bodyPr>
            <a:normAutofit/>
          </a:bodyPr>
          <a:lstStyle/>
          <a:p>
            <a:r>
              <a:rPr lang="en-US" sz="3600" dirty="0" smtClean="0"/>
              <a:t>Explaining why the change is necessary</a:t>
            </a:r>
          </a:p>
          <a:p>
            <a:r>
              <a:rPr lang="en-US" sz="3600" dirty="0" smtClean="0"/>
              <a:t>Convincing people that the change will benefit them</a:t>
            </a:r>
          </a:p>
          <a:p>
            <a:r>
              <a:rPr lang="en-US" sz="3600" dirty="0" smtClean="0"/>
              <a:t>Involving the stakeholders in the design of the new process</a:t>
            </a:r>
          </a:p>
          <a:p>
            <a:r>
              <a:rPr lang="en-US" sz="3600" dirty="0" smtClean="0"/>
              <a:t>Identify the need to manage the project</a:t>
            </a:r>
          </a:p>
          <a:p>
            <a:r>
              <a:rPr lang="en-US" sz="3600" dirty="0" smtClean="0"/>
              <a:t>Providing the necessary guidance/oversight</a:t>
            </a:r>
          </a:p>
          <a:p>
            <a:r>
              <a:rPr lang="en-US" sz="3600" dirty="0" smtClean="0"/>
              <a:t>Effective project management</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9375" y="3679322"/>
            <a:ext cx="2699594" cy="2477774"/>
          </a:xfrm>
          <a:prstGeom prst="rect">
            <a:avLst/>
          </a:prstGeom>
        </p:spPr>
      </p:pic>
    </p:spTree>
    <p:extLst>
      <p:ext uri="{BB962C8B-B14F-4D97-AF65-F5344CB8AC3E}">
        <p14:creationId xmlns:p14="http://schemas.microsoft.com/office/powerpoint/2010/main" val="3937909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 Care is a Hyper-Competitive Market</a:t>
            </a:r>
            <a:endParaRPr lang="en-US" dirty="0"/>
          </a:p>
        </p:txBody>
      </p:sp>
      <p:sp>
        <p:nvSpPr>
          <p:cNvPr id="3" name="Content Placeholder 2"/>
          <p:cNvSpPr>
            <a:spLocks noGrp="1"/>
          </p:cNvSpPr>
          <p:nvPr>
            <p:ph idx="1"/>
          </p:nvPr>
        </p:nvSpPr>
        <p:spPr/>
        <p:txBody>
          <a:bodyPr>
            <a:noAutofit/>
          </a:bodyPr>
          <a:lstStyle/>
          <a:p>
            <a:r>
              <a:rPr lang="en-US" sz="3600" dirty="0" smtClean="0"/>
              <a:t>The industry is being pressured to adapt evolving technologies.  Treatment of ocular conditions has been enhanced by the creation of innovative technologies.  These technologies enhance treatment and patient education opportunities.  The concern in the field, patient’s are becoming more tech savvy, so they learn about new technology before their Eye Care Professional can budget for it.  ECPs must project for technological advancements in advance.</a:t>
            </a:r>
            <a:endParaRPr lang="en-US" sz="3600" dirty="0"/>
          </a:p>
        </p:txBody>
      </p:sp>
      <p:sp>
        <p:nvSpPr>
          <p:cNvPr id="4" name="TextBox 3"/>
          <p:cNvSpPr txBox="1"/>
          <p:nvPr/>
        </p:nvSpPr>
        <p:spPr>
          <a:xfrm>
            <a:off x="3942413" y="6311900"/>
            <a:ext cx="2995628" cy="369332"/>
          </a:xfrm>
          <a:prstGeom prst="rect">
            <a:avLst/>
          </a:prstGeom>
          <a:noFill/>
        </p:spPr>
        <p:txBody>
          <a:bodyPr wrap="none" rtlCol="0">
            <a:spAutoFit/>
          </a:bodyPr>
          <a:lstStyle/>
          <a:p>
            <a:r>
              <a:rPr lang="en-US" dirty="0" smtClean="0"/>
              <a:t>The Effective Project Manager</a:t>
            </a:r>
            <a:endParaRPr lang="en-US" dirty="0"/>
          </a:p>
        </p:txBody>
      </p:sp>
    </p:spTree>
    <p:extLst>
      <p:ext uri="{BB962C8B-B14F-4D97-AF65-F5344CB8AC3E}">
        <p14:creationId xmlns:p14="http://schemas.microsoft.com/office/powerpoint/2010/main" val="22201333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Benefits and Challenges to Project Teams</a:t>
            </a:r>
            <a:endParaRPr lang="en-US" dirty="0"/>
          </a:p>
        </p:txBody>
      </p:sp>
      <p:sp>
        <p:nvSpPr>
          <p:cNvPr id="5" name="Content Placeholder 4"/>
          <p:cNvSpPr>
            <a:spLocks noGrp="1"/>
          </p:cNvSpPr>
          <p:nvPr>
            <p:ph sz="half" idx="1"/>
          </p:nvPr>
        </p:nvSpPr>
        <p:spPr>
          <a:xfrm>
            <a:off x="479685" y="1825625"/>
            <a:ext cx="5540115" cy="4351338"/>
          </a:xfrm>
        </p:spPr>
        <p:txBody>
          <a:bodyPr>
            <a:normAutofit/>
          </a:bodyPr>
          <a:lstStyle/>
          <a:p>
            <a:r>
              <a:rPr lang="en-US" dirty="0" smtClean="0"/>
              <a:t>Benefits:</a:t>
            </a:r>
          </a:p>
          <a:p>
            <a:pPr lvl="1"/>
            <a:r>
              <a:rPr lang="en-US" sz="2600" dirty="0" smtClean="0"/>
              <a:t>Creativity: more ideas</a:t>
            </a:r>
          </a:p>
          <a:p>
            <a:pPr lvl="1"/>
            <a:r>
              <a:rPr lang="en-US" sz="2600" dirty="0" smtClean="0"/>
              <a:t>Synergy/ cross pollination of ideas</a:t>
            </a:r>
          </a:p>
          <a:p>
            <a:pPr lvl="1"/>
            <a:r>
              <a:rPr lang="en-US" sz="2600" dirty="0" smtClean="0"/>
              <a:t>Motivational energy is positive, team will work harder</a:t>
            </a:r>
          </a:p>
          <a:p>
            <a:pPr lvl="1"/>
            <a:r>
              <a:rPr lang="en-US" sz="2600" dirty="0" smtClean="0"/>
              <a:t>Expanded workforce for project completion</a:t>
            </a:r>
          </a:p>
          <a:p>
            <a:pPr lvl="1"/>
            <a:r>
              <a:rPr lang="en-US" sz="2600" dirty="0" smtClean="0"/>
              <a:t>Working in teams provides opportunities for individuals to develop new competencies</a:t>
            </a:r>
            <a:endParaRPr lang="en-US" dirty="0" smtClean="0"/>
          </a:p>
          <a:p>
            <a:pPr lvl="1"/>
            <a:endParaRPr lang="en-US" dirty="0"/>
          </a:p>
        </p:txBody>
      </p:sp>
      <p:sp>
        <p:nvSpPr>
          <p:cNvPr id="6" name="Content Placeholder 5"/>
          <p:cNvSpPr>
            <a:spLocks noGrp="1"/>
          </p:cNvSpPr>
          <p:nvPr>
            <p:ph sz="half" idx="2"/>
          </p:nvPr>
        </p:nvSpPr>
        <p:spPr>
          <a:xfrm>
            <a:off x="6172200" y="1825625"/>
            <a:ext cx="5700010" cy="4351338"/>
          </a:xfrm>
        </p:spPr>
        <p:txBody>
          <a:bodyPr>
            <a:normAutofit/>
          </a:bodyPr>
          <a:lstStyle/>
          <a:p>
            <a:r>
              <a:rPr lang="en-US" dirty="0" smtClean="0"/>
              <a:t>Challenges:</a:t>
            </a:r>
          </a:p>
          <a:p>
            <a:pPr lvl="1"/>
            <a:r>
              <a:rPr lang="en-US" sz="2600" dirty="0" smtClean="0"/>
              <a:t>Creativity: ideas are not the best</a:t>
            </a:r>
          </a:p>
          <a:p>
            <a:pPr lvl="1"/>
            <a:r>
              <a:rPr lang="en-US" sz="2600" dirty="0" smtClean="0"/>
              <a:t>Conflict may arise</a:t>
            </a:r>
          </a:p>
          <a:p>
            <a:pPr lvl="1"/>
            <a:r>
              <a:rPr lang="en-US" sz="2600" dirty="0" smtClean="0"/>
              <a:t>Must convince team project is worthwhile</a:t>
            </a:r>
          </a:p>
          <a:p>
            <a:pPr lvl="1"/>
            <a:r>
              <a:rPr lang="en-US" sz="2600" dirty="0" smtClean="0"/>
              <a:t>When functional managers refuse to release resources</a:t>
            </a:r>
          </a:p>
          <a:p>
            <a:pPr lvl="1"/>
            <a:r>
              <a:rPr lang="en-US" sz="2600" dirty="0" smtClean="0"/>
              <a:t>Appropriate professional develop for team members can create issues</a:t>
            </a:r>
          </a:p>
          <a:p>
            <a:pPr lvl="1"/>
            <a:endParaRPr lang="en-US" sz="2600" dirty="0"/>
          </a:p>
        </p:txBody>
      </p:sp>
      <p:sp>
        <p:nvSpPr>
          <p:cNvPr id="7" name="TextBox 6"/>
          <p:cNvSpPr txBox="1"/>
          <p:nvPr/>
        </p:nvSpPr>
        <p:spPr>
          <a:xfrm>
            <a:off x="3942413" y="6311900"/>
            <a:ext cx="2995628" cy="369332"/>
          </a:xfrm>
          <a:prstGeom prst="rect">
            <a:avLst/>
          </a:prstGeom>
          <a:noFill/>
        </p:spPr>
        <p:txBody>
          <a:bodyPr wrap="none" rtlCol="0">
            <a:spAutoFit/>
          </a:bodyPr>
          <a:lstStyle/>
          <a:p>
            <a:r>
              <a:rPr lang="en-US" dirty="0" smtClean="0"/>
              <a:t>The Effective Project Manager</a:t>
            </a:r>
            <a:endParaRPr lang="en-US" dirty="0"/>
          </a:p>
        </p:txBody>
      </p:sp>
    </p:spTree>
    <p:extLst>
      <p:ext uri="{BB962C8B-B14F-4D97-AF65-F5344CB8AC3E}">
        <p14:creationId xmlns:p14="http://schemas.microsoft.com/office/powerpoint/2010/main" val="7213464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Types of Project Managers</a:t>
            </a:r>
            <a:endParaRPr lang="en-US" dirty="0"/>
          </a:p>
        </p:txBody>
      </p:sp>
      <p:sp>
        <p:nvSpPr>
          <p:cNvPr id="3" name="Content Placeholder 2"/>
          <p:cNvSpPr>
            <a:spLocks noGrp="1"/>
          </p:cNvSpPr>
          <p:nvPr>
            <p:ph sz="half" idx="1"/>
          </p:nvPr>
        </p:nvSpPr>
        <p:spPr>
          <a:xfrm>
            <a:off x="348343" y="1825625"/>
            <a:ext cx="5671457" cy="4351338"/>
          </a:xfrm>
        </p:spPr>
        <p:txBody>
          <a:bodyPr/>
          <a:lstStyle/>
          <a:p>
            <a:r>
              <a:rPr lang="en-US" dirty="0" smtClean="0"/>
              <a:t> Visionary and Detailed-Oriented</a:t>
            </a:r>
          </a:p>
          <a:p>
            <a:pPr lvl="1"/>
            <a:r>
              <a:rPr lang="en-US" dirty="0" smtClean="0"/>
              <a:t>Balances leadership and management as needed for the Big Picture</a:t>
            </a:r>
          </a:p>
          <a:p>
            <a:r>
              <a:rPr lang="en-US" dirty="0" smtClean="0"/>
              <a:t>Tech Savvy and Politically Astute</a:t>
            </a:r>
          </a:p>
          <a:p>
            <a:pPr lvl="1"/>
            <a:r>
              <a:rPr lang="en-US" dirty="0" smtClean="0"/>
              <a:t>Has sound technical ability, but may lack interpersonal skills to lead others</a:t>
            </a:r>
          </a:p>
          <a:p>
            <a:r>
              <a:rPr lang="en-US" dirty="0" smtClean="0"/>
              <a:t>Disciplined and flexible</a:t>
            </a:r>
          </a:p>
          <a:p>
            <a:pPr lvl="1"/>
            <a:r>
              <a:rPr lang="en-US" dirty="0" smtClean="0"/>
              <a:t>Formalization of the project supports discipline, but if it is over-the-top it will reduce agility of process</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46273" y="1825625"/>
            <a:ext cx="5181600" cy="4080261"/>
          </a:xfrm>
        </p:spPr>
      </p:pic>
      <p:sp>
        <p:nvSpPr>
          <p:cNvPr id="5" name="TextBox 4"/>
          <p:cNvSpPr txBox="1"/>
          <p:nvPr/>
        </p:nvSpPr>
        <p:spPr>
          <a:xfrm>
            <a:off x="3942413" y="6311900"/>
            <a:ext cx="2995628" cy="369332"/>
          </a:xfrm>
          <a:prstGeom prst="rect">
            <a:avLst/>
          </a:prstGeom>
          <a:noFill/>
        </p:spPr>
        <p:txBody>
          <a:bodyPr wrap="none" rtlCol="0">
            <a:spAutoFit/>
          </a:bodyPr>
          <a:lstStyle/>
          <a:p>
            <a:r>
              <a:rPr lang="en-US" dirty="0" smtClean="0"/>
              <a:t>The Effective Project Manager</a:t>
            </a:r>
            <a:endParaRPr lang="en-US" dirty="0"/>
          </a:p>
        </p:txBody>
      </p:sp>
    </p:spTree>
    <p:extLst>
      <p:ext uri="{BB962C8B-B14F-4D97-AF65-F5344CB8AC3E}">
        <p14:creationId xmlns:p14="http://schemas.microsoft.com/office/powerpoint/2010/main" val="690728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Effective Project Manager</a:t>
            </a:r>
            <a:endParaRPr lang="en-US" dirty="0"/>
          </a:p>
        </p:txBody>
      </p:sp>
      <p:sp>
        <p:nvSpPr>
          <p:cNvPr id="3" name="Content Placeholder 2"/>
          <p:cNvSpPr>
            <a:spLocks noGrp="1"/>
          </p:cNvSpPr>
          <p:nvPr>
            <p:ph sz="half" idx="1"/>
          </p:nvPr>
        </p:nvSpPr>
        <p:spPr>
          <a:xfrm>
            <a:off x="329784" y="1690688"/>
            <a:ext cx="5690016" cy="4994925"/>
          </a:xfrm>
        </p:spPr>
        <p:txBody>
          <a:bodyPr>
            <a:normAutofit fontScale="92500"/>
          </a:bodyPr>
          <a:lstStyle/>
          <a:p>
            <a:r>
              <a:rPr lang="en-US" dirty="0" smtClean="0"/>
              <a:t>Quote: “</a:t>
            </a:r>
            <a:r>
              <a:rPr lang="en-US" sz="2600" dirty="0" smtClean="0"/>
              <a:t>Leadership is the art of getting someone else to do something you want done because he wants to</a:t>
            </a:r>
          </a:p>
          <a:p>
            <a:pPr algn="r"/>
            <a:r>
              <a:rPr lang="en-US" sz="2200" dirty="0" smtClean="0"/>
              <a:t>Dwight D. Eisenhower</a:t>
            </a:r>
          </a:p>
          <a:p>
            <a:r>
              <a:rPr lang="en-US" dirty="0" smtClean="0"/>
              <a:t>Personality Traits of an effective leader:</a:t>
            </a:r>
          </a:p>
          <a:p>
            <a:pPr lvl="1"/>
            <a:r>
              <a:rPr lang="en-US" dirty="0" smtClean="0"/>
              <a:t>Energy level commensurate c task</a:t>
            </a:r>
          </a:p>
          <a:p>
            <a:pPr lvl="1"/>
            <a:r>
              <a:rPr lang="en-US" dirty="0" smtClean="0"/>
              <a:t>Tolerance for stress</a:t>
            </a:r>
          </a:p>
          <a:p>
            <a:pPr lvl="1"/>
            <a:r>
              <a:rPr lang="en-US" dirty="0" smtClean="0"/>
              <a:t>Self-confident</a:t>
            </a:r>
          </a:p>
          <a:p>
            <a:pPr lvl="1"/>
            <a:r>
              <a:rPr lang="en-US" dirty="0" smtClean="0"/>
              <a:t>Internal locus of control</a:t>
            </a:r>
          </a:p>
          <a:p>
            <a:pPr lvl="1"/>
            <a:r>
              <a:rPr lang="en-US" dirty="0" smtClean="0"/>
              <a:t>Emotional stability and maturity</a:t>
            </a:r>
          </a:p>
          <a:p>
            <a:pPr lvl="1"/>
            <a:r>
              <a:rPr lang="en-US" dirty="0" smtClean="0"/>
              <a:t>Personal integrity </a:t>
            </a:r>
          </a:p>
          <a:p>
            <a:pPr lvl="1"/>
            <a:r>
              <a:rPr lang="en-US" dirty="0" smtClean="0"/>
              <a:t>Moderate to high achievement orientation </a:t>
            </a:r>
            <a:endParaRPr lang="en-US"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78879" y="1537044"/>
            <a:ext cx="6007565" cy="4201610"/>
          </a:xfrm>
        </p:spPr>
      </p:pic>
      <p:sp>
        <p:nvSpPr>
          <p:cNvPr id="7" name="TextBox 6"/>
          <p:cNvSpPr txBox="1"/>
          <p:nvPr/>
        </p:nvSpPr>
        <p:spPr>
          <a:xfrm>
            <a:off x="3942413" y="6311900"/>
            <a:ext cx="2995628" cy="369332"/>
          </a:xfrm>
          <a:prstGeom prst="rect">
            <a:avLst/>
          </a:prstGeom>
          <a:noFill/>
        </p:spPr>
        <p:txBody>
          <a:bodyPr wrap="none" rtlCol="0">
            <a:spAutoFit/>
          </a:bodyPr>
          <a:lstStyle/>
          <a:p>
            <a:r>
              <a:rPr lang="en-US" dirty="0" smtClean="0"/>
              <a:t>The Effective Project Manager</a:t>
            </a:r>
            <a:endParaRPr lang="en-US" dirty="0"/>
          </a:p>
        </p:txBody>
      </p:sp>
    </p:spTree>
    <p:extLst>
      <p:ext uri="{BB962C8B-B14F-4D97-AF65-F5344CB8AC3E}">
        <p14:creationId xmlns:p14="http://schemas.microsoft.com/office/powerpoint/2010/main" val="25182222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637" y="365125"/>
            <a:ext cx="11092720" cy="1325563"/>
          </a:xfrm>
        </p:spPr>
        <p:txBody>
          <a:bodyPr/>
          <a:lstStyle/>
          <a:p>
            <a:r>
              <a:rPr lang="en-US" dirty="0" smtClean="0"/>
              <a:t>A Project Manager: Must Be A Balanced Leader</a:t>
            </a:r>
            <a:endParaRPr lang="en-US" dirty="0"/>
          </a:p>
        </p:txBody>
      </p:sp>
      <p:sp>
        <p:nvSpPr>
          <p:cNvPr id="3" name="Content Placeholder 2"/>
          <p:cNvSpPr>
            <a:spLocks noGrp="1"/>
          </p:cNvSpPr>
          <p:nvPr>
            <p:ph sz="half" idx="1"/>
          </p:nvPr>
        </p:nvSpPr>
        <p:spPr>
          <a:xfrm>
            <a:off x="554637" y="1825625"/>
            <a:ext cx="5465163" cy="4351338"/>
          </a:xfrm>
        </p:spPr>
        <p:txBody>
          <a:bodyPr/>
          <a:lstStyle/>
          <a:p>
            <a:r>
              <a:rPr lang="en-US" sz="3200" dirty="0" smtClean="0"/>
              <a:t>Balance leadership and management</a:t>
            </a:r>
          </a:p>
          <a:p>
            <a:pPr marL="0" indent="0">
              <a:buNone/>
            </a:pPr>
            <a:endParaRPr lang="en-US" sz="3200" dirty="0" smtClean="0"/>
          </a:p>
          <a:p>
            <a:r>
              <a:rPr lang="en-US" sz="3200" dirty="0" smtClean="0"/>
              <a:t>Technical savviness, interpersonal skills, political astuteness</a:t>
            </a:r>
          </a:p>
          <a:p>
            <a:pPr marL="0" indent="0">
              <a:buNone/>
            </a:pPr>
            <a:endParaRPr lang="en-US" sz="3200" dirty="0" smtClean="0"/>
          </a:p>
          <a:p>
            <a:r>
              <a:rPr lang="en-US" sz="3200" dirty="0" smtClean="0"/>
              <a:t>Discipline and flexibility</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317274"/>
            <a:ext cx="5181600" cy="3368040"/>
          </a:xfrm>
        </p:spPr>
      </p:pic>
    </p:spTree>
    <p:extLst>
      <p:ext uri="{BB962C8B-B14F-4D97-AF65-F5344CB8AC3E}">
        <p14:creationId xmlns:p14="http://schemas.microsoft.com/office/powerpoint/2010/main" val="33156614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Managers Essential Skills</a:t>
            </a:r>
            <a:endParaRPr lang="en-US" dirty="0"/>
          </a:p>
        </p:txBody>
      </p:sp>
      <p:sp>
        <p:nvSpPr>
          <p:cNvPr id="3" name="Content Placeholder 2"/>
          <p:cNvSpPr>
            <a:spLocks noGrp="1"/>
          </p:cNvSpPr>
          <p:nvPr>
            <p:ph sz="half" idx="1"/>
          </p:nvPr>
        </p:nvSpPr>
        <p:spPr/>
        <p:txBody>
          <a:bodyPr>
            <a:normAutofit/>
          </a:bodyPr>
          <a:lstStyle/>
          <a:p>
            <a:r>
              <a:rPr lang="en-US" sz="3200" dirty="0" smtClean="0"/>
              <a:t>Communication – proper exchange of information</a:t>
            </a:r>
          </a:p>
          <a:p>
            <a:endParaRPr lang="en-US" sz="3200" dirty="0"/>
          </a:p>
          <a:p>
            <a:r>
              <a:rPr lang="en-US" sz="3200" dirty="0" smtClean="0"/>
              <a:t>Listening – foundation of two-way communication</a:t>
            </a:r>
          </a:p>
          <a:p>
            <a:endParaRPr lang="en-US" sz="3200" dirty="0"/>
          </a:p>
          <a:p>
            <a:r>
              <a:rPr lang="en-US" sz="3200" dirty="0" smtClean="0"/>
              <a:t>Sending Information</a:t>
            </a:r>
          </a:p>
          <a:p>
            <a:endParaRPr lang="en-US" sz="3200"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24625" y="1403557"/>
            <a:ext cx="5077762" cy="4645612"/>
          </a:xfrm>
        </p:spPr>
      </p:pic>
      <p:sp>
        <p:nvSpPr>
          <p:cNvPr id="5" name="TextBox 4"/>
          <p:cNvSpPr txBox="1"/>
          <p:nvPr/>
        </p:nvSpPr>
        <p:spPr>
          <a:xfrm>
            <a:off x="3942413" y="6311900"/>
            <a:ext cx="2995628" cy="369332"/>
          </a:xfrm>
          <a:prstGeom prst="rect">
            <a:avLst/>
          </a:prstGeom>
          <a:noFill/>
        </p:spPr>
        <p:txBody>
          <a:bodyPr wrap="none" rtlCol="0">
            <a:spAutoFit/>
          </a:bodyPr>
          <a:lstStyle/>
          <a:p>
            <a:r>
              <a:rPr lang="en-US" dirty="0" smtClean="0"/>
              <a:t>The Effective Project Manager</a:t>
            </a:r>
            <a:endParaRPr lang="en-US" dirty="0"/>
          </a:p>
        </p:txBody>
      </p:sp>
    </p:spTree>
    <p:extLst>
      <p:ext uri="{BB962C8B-B14F-4D97-AF65-F5344CB8AC3E}">
        <p14:creationId xmlns:p14="http://schemas.microsoft.com/office/powerpoint/2010/main" val="12312513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Strategy</a:t>
            </a:r>
            <a:endParaRPr lang="en-US" dirty="0"/>
          </a:p>
        </p:txBody>
      </p:sp>
      <p:sp>
        <p:nvSpPr>
          <p:cNvPr id="3" name="Content Placeholder 2"/>
          <p:cNvSpPr>
            <a:spLocks noGrp="1"/>
          </p:cNvSpPr>
          <p:nvPr>
            <p:ph sz="half" idx="1"/>
          </p:nvPr>
        </p:nvSpPr>
        <p:spPr>
          <a:xfrm>
            <a:off x="359765" y="1825625"/>
            <a:ext cx="5660036" cy="4680106"/>
          </a:xfrm>
        </p:spPr>
        <p:txBody>
          <a:bodyPr>
            <a:normAutofit lnSpcReduction="10000"/>
          </a:bodyPr>
          <a:lstStyle/>
          <a:p>
            <a:r>
              <a:rPr lang="en-US" sz="3400" dirty="0" smtClean="0"/>
              <a:t>Determine the objective</a:t>
            </a:r>
          </a:p>
          <a:p>
            <a:r>
              <a:rPr lang="en-US" sz="3400" dirty="0" smtClean="0"/>
              <a:t>Develop a picture of the audience</a:t>
            </a:r>
          </a:p>
          <a:p>
            <a:r>
              <a:rPr lang="en-US" sz="3400" dirty="0" smtClean="0"/>
              <a:t>Choose the most suitable channel for your message</a:t>
            </a:r>
          </a:p>
          <a:p>
            <a:r>
              <a:rPr lang="en-US" sz="3400" dirty="0" smtClean="0"/>
              <a:t>Develop the communication</a:t>
            </a:r>
          </a:p>
          <a:p>
            <a:pPr lvl="1"/>
            <a:r>
              <a:rPr lang="en-US" sz="3000" dirty="0" smtClean="0"/>
              <a:t>Evidence</a:t>
            </a:r>
          </a:p>
          <a:p>
            <a:pPr lvl="1"/>
            <a:r>
              <a:rPr lang="en-US" sz="3000" dirty="0" smtClean="0"/>
              <a:t>Arrangement </a:t>
            </a:r>
          </a:p>
          <a:p>
            <a:pPr lvl="1"/>
            <a:r>
              <a:rPr lang="en-US" sz="3000" dirty="0" smtClean="0"/>
              <a:t>Clear plan and follow it</a:t>
            </a:r>
          </a:p>
          <a:p>
            <a:pPr lvl="1"/>
            <a:endParaRPr lang="en-US" sz="30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98773" y="1049629"/>
            <a:ext cx="5693227" cy="5808371"/>
          </a:xfrm>
        </p:spPr>
      </p:pic>
    </p:spTree>
    <p:extLst>
      <p:ext uri="{BB962C8B-B14F-4D97-AF65-F5344CB8AC3E}">
        <p14:creationId xmlns:p14="http://schemas.microsoft.com/office/powerpoint/2010/main" val="1546191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Accountability / Communication Matrix</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01343456"/>
              </p:ext>
            </p:extLst>
          </p:nvPr>
        </p:nvGraphicFramePr>
        <p:xfrm>
          <a:off x="-2" y="1690688"/>
          <a:ext cx="12192000" cy="4184827"/>
        </p:xfrm>
        <a:graphic>
          <a:graphicData uri="http://schemas.openxmlformats.org/drawingml/2006/table">
            <a:tbl>
              <a:tblPr firstRow="1" bandRow="1">
                <a:tableStyleId>{F5AB1C69-6EDB-4FF4-983F-18BD219EF322}</a:tableStyleId>
              </a:tblPr>
              <a:tblGrid>
                <a:gridCol w="3048000"/>
                <a:gridCol w="3048000"/>
                <a:gridCol w="3048000"/>
                <a:gridCol w="3048000"/>
              </a:tblGrid>
              <a:tr h="577603">
                <a:tc gridSpan="4">
                  <a:txBody>
                    <a:bodyPr/>
                    <a:lstStyle/>
                    <a:p>
                      <a:pPr algn="ctr"/>
                      <a:r>
                        <a:rPr lang="en-US" sz="2600" dirty="0" smtClean="0"/>
                        <a:t>Name of the project/task</a:t>
                      </a:r>
                      <a:endParaRPr lang="en-US" sz="2600"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1046904">
                <a:tc>
                  <a:txBody>
                    <a:bodyPr/>
                    <a:lstStyle/>
                    <a:p>
                      <a:r>
                        <a:rPr lang="en-US" sz="2600" b="1" dirty="0" smtClean="0"/>
                        <a:t>Stakeholder</a:t>
                      </a:r>
                      <a:endParaRPr lang="en-US" sz="2600" b="1" dirty="0"/>
                    </a:p>
                  </a:txBody>
                  <a:tcPr/>
                </a:tc>
                <a:tc>
                  <a:txBody>
                    <a:bodyPr/>
                    <a:lstStyle/>
                    <a:p>
                      <a:r>
                        <a:rPr lang="en-US" sz="2600" b="1" dirty="0" smtClean="0"/>
                        <a:t>Required</a:t>
                      </a:r>
                      <a:r>
                        <a:rPr lang="en-US" sz="2600" b="1" baseline="0" dirty="0" smtClean="0"/>
                        <a:t> resources</a:t>
                      </a:r>
                      <a:endParaRPr lang="en-US" sz="2600" b="1" dirty="0"/>
                    </a:p>
                  </a:txBody>
                  <a:tcPr/>
                </a:tc>
                <a:tc>
                  <a:txBody>
                    <a:bodyPr/>
                    <a:lstStyle/>
                    <a:p>
                      <a:r>
                        <a:rPr lang="en-US" sz="2600" b="1" dirty="0" smtClean="0"/>
                        <a:t>Frequency of communication</a:t>
                      </a:r>
                      <a:endParaRPr lang="en-US" sz="2600" b="1" dirty="0"/>
                    </a:p>
                  </a:txBody>
                  <a:tcPr/>
                </a:tc>
                <a:tc>
                  <a:txBody>
                    <a:bodyPr/>
                    <a:lstStyle/>
                    <a:p>
                      <a:r>
                        <a:rPr lang="en-US" sz="2600" b="1" dirty="0" smtClean="0"/>
                        <a:t>Medium/ how</a:t>
                      </a:r>
                      <a:r>
                        <a:rPr lang="en-US" sz="2600" b="1" baseline="0" dirty="0" smtClean="0"/>
                        <a:t> will we communicate</a:t>
                      </a:r>
                      <a:endParaRPr lang="en-US" sz="2600" b="1" dirty="0"/>
                    </a:p>
                  </a:txBody>
                  <a:tcPr/>
                </a:tc>
              </a:tr>
              <a:tr h="577603">
                <a:tc>
                  <a:txBody>
                    <a:bodyPr/>
                    <a:lstStyle/>
                    <a:p>
                      <a:r>
                        <a:rPr lang="en-US" sz="2600" dirty="0" smtClean="0"/>
                        <a:t>Premiere</a:t>
                      </a:r>
                      <a:r>
                        <a:rPr lang="en-US" sz="2600" baseline="0" dirty="0" smtClean="0"/>
                        <a:t> Eye Care</a:t>
                      </a:r>
                    </a:p>
                    <a:p>
                      <a:r>
                        <a:rPr lang="en-US" sz="2600" baseline="0" dirty="0" smtClean="0"/>
                        <a:t>Owner</a:t>
                      </a:r>
                    </a:p>
                    <a:p>
                      <a:endParaRPr lang="en-US" sz="2600" dirty="0"/>
                    </a:p>
                  </a:txBody>
                  <a:tcPr/>
                </a:tc>
                <a:tc>
                  <a:txBody>
                    <a:bodyPr/>
                    <a:lstStyle/>
                    <a:p>
                      <a:r>
                        <a:rPr lang="en-US" sz="2600" dirty="0" smtClean="0"/>
                        <a:t>Funds for compliance items</a:t>
                      </a:r>
                      <a:r>
                        <a:rPr lang="en-US" sz="2600" baseline="0" dirty="0" smtClean="0"/>
                        <a:t> and the training</a:t>
                      </a:r>
                    </a:p>
                    <a:p>
                      <a:endParaRPr lang="en-US" sz="2600" dirty="0"/>
                    </a:p>
                  </a:txBody>
                  <a:tcPr/>
                </a:tc>
                <a:tc>
                  <a:txBody>
                    <a:bodyPr/>
                    <a:lstStyle/>
                    <a:p>
                      <a:r>
                        <a:rPr lang="en-US" sz="2600" dirty="0" smtClean="0"/>
                        <a:t>Monthly</a:t>
                      </a:r>
                      <a:r>
                        <a:rPr lang="en-US" sz="2600" baseline="0" dirty="0" smtClean="0"/>
                        <a:t> </a:t>
                      </a:r>
                      <a:endParaRPr lang="en-US" sz="2600" dirty="0"/>
                    </a:p>
                  </a:txBody>
                  <a:tcPr/>
                </a:tc>
                <a:tc>
                  <a:txBody>
                    <a:bodyPr/>
                    <a:lstStyle/>
                    <a:p>
                      <a:r>
                        <a:rPr lang="en-US" sz="2600" dirty="0" smtClean="0"/>
                        <a:t>Staff meeting </a:t>
                      </a:r>
                      <a:endParaRPr lang="en-US" sz="2600" dirty="0"/>
                    </a:p>
                  </a:txBody>
                  <a:tcPr/>
                </a:tc>
              </a:tr>
              <a:tr h="577603">
                <a:tc gridSpan="2">
                  <a:txBody>
                    <a:bodyPr/>
                    <a:lstStyle/>
                    <a:p>
                      <a:r>
                        <a:rPr lang="en-US" sz="2600" dirty="0" smtClean="0"/>
                        <a:t>Responsible creating report:</a:t>
                      </a:r>
                    </a:p>
                    <a:p>
                      <a:r>
                        <a:rPr lang="en-US" sz="2600" dirty="0" smtClean="0"/>
                        <a:t>Eye Know-You</a:t>
                      </a:r>
                      <a:endParaRPr lang="en-US" sz="2600" dirty="0"/>
                    </a:p>
                  </a:txBody>
                  <a:tcPr/>
                </a:tc>
                <a:tc hMerge="1">
                  <a:txBody>
                    <a:bodyPr/>
                    <a:lstStyle/>
                    <a:p>
                      <a:endParaRPr lang="en-US" dirty="0"/>
                    </a:p>
                  </a:txBody>
                  <a:tcPr/>
                </a:tc>
                <a:tc gridSpan="2">
                  <a:txBody>
                    <a:bodyPr/>
                    <a:lstStyle/>
                    <a:p>
                      <a:r>
                        <a:rPr lang="en-US" sz="2600" dirty="0" smtClean="0"/>
                        <a:t>Person responsible for sending report:</a:t>
                      </a:r>
                    </a:p>
                    <a:p>
                      <a:r>
                        <a:rPr lang="en-US" sz="2600" dirty="0" smtClean="0"/>
                        <a:t>My Job </a:t>
                      </a:r>
                      <a:r>
                        <a:rPr lang="en-US" sz="2600" dirty="0" err="1" smtClean="0"/>
                        <a:t>Isontheline</a:t>
                      </a:r>
                      <a:endParaRPr lang="en-US" sz="2600"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1507497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Problem Resolution</a:t>
            </a:r>
            <a:endParaRPr lang="en-US" b="1" dirty="0"/>
          </a:p>
        </p:txBody>
      </p:sp>
      <p:sp>
        <p:nvSpPr>
          <p:cNvPr id="3" name="Content Placeholder 2"/>
          <p:cNvSpPr>
            <a:spLocks noGrp="1"/>
          </p:cNvSpPr>
          <p:nvPr>
            <p:ph sz="half" idx="1"/>
          </p:nvPr>
        </p:nvSpPr>
        <p:spPr>
          <a:xfrm>
            <a:off x="479685" y="1454046"/>
            <a:ext cx="5540115" cy="5141626"/>
          </a:xfrm>
        </p:spPr>
        <p:txBody>
          <a:bodyPr>
            <a:normAutofit lnSpcReduction="10000"/>
          </a:bodyPr>
          <a:lstStyle/>
          <a:p>
            <a:r>
              <a:rPr lang="en-US" sz="3400" dirty="0" smtClean="0"/>
              <a:t>Evaluate the process</a:t>
            </a:r>
          </a:p>
          <a:p>
            <a:r>
              <a:rPr lang="en-US" sz="3400" dirty="0" smtClean="0"/>
              <a:t>Find the objective standard</a:t>
            </a:r>
          </a:p>
          <a:p>
            <a:r>
              <a:rPr lang="en-US" sz="3400" dirty="0" smtClean="0"/>
              <a:t>Identify the problem</a:t>
            </a:r>
          </a:p>
          <a:p>
            <a:r>
              <a:rPr lang="en-US" sz="3400" dirty="0" smtClean="0"/>
              <a:t>Separate the person from the problem</a:t>
            </a:r>
          </a:p>
          <a:p>
            <a:r>
              <a:rPr lang="en-US" sz="3400" dirty="0" smtClean="0"/>
              <a:t>Documentation</a:t>
            </a:r>
          </a:p>
          <a:p>
            <a:r>
              <a:rPr lang="en-US" sz="3400" dirty="0" smtClean="0"/>
              <a:t>Timing consideration</a:t>
            </a:r>
          </a:p>
          <a:p>
            <a:r>
              <a:rPr lang="en-US" sz="3400" dirty="0" smtClean="0"/>
              <a:t>Potential solutions</a:t>
            </a:r>
          </a:p>
          <a:p>
            <a:r>
              <a:rPr lang="en-US" sz="3400" dirty="0" smtClean="0"/>
              <a:t>Conflict management</a:t>
            </a:r>
            <a:endParaRPr lang="en-US" sz="34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36017" y="794636"/>
            <a:ext cx="5997041" cy="5541769"/>
          </a:xfrm>
        </p:spPr>
      </p:pic>
    </p:spTree>
    <p:extLst>
      <p:ext uri="{BB962C8B-B14F-4D97-AF65-F5344CB8AC3E}">
        <p14:creationId xmlns:p14="http://schemas.microsoft.com/office/powerpoint/2010/main" val="1574130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Attributes </a:t>
            </a:r>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a:bodyPr>
          <a:lstStyle/>
          <a:p>
            <a:r>
              <a:rPr lang="en-US" sz="3600" dirty="0" smtClean="0">
                <a:solidFill>
                  <a:srgbClr val="0070C0"/>
                </a:solidFill>
              </a:rPr>
              <a:t>Organizational reach </a:t>
            </a:r>
            <a:r>
              <a:rPr lang="en-US" sz="3600" dirty="0" smtClean="0"/>
              <a:t>– what areas will be involved?</a:t>
            </a:r>
          </a:p>
          <a:p>
            <a:r>
              <a:rPr lang="en-US" sz="3600" dirty="0" smtClean="0">
                <a:solidFill>
                  <a:srgbClr val="0070C0"/>
                </a:solidFill>
              </a:rPr>
              <a:t>Scope</a:t>
            </a:r>
            <a:r>
              <a:rPr lang="en-US" sz="3600" dirty="0" smtClean="0"/>
              <a:t> – how big is it?</a:t>
            </a:r>
          </a:p>
          <a:p>
            <a:r>
              <a:rPr lang="en-US" sz="3600" dirty="0" smtClean="0">
                <a:solidFill>
                  <a:srgbClr val="0070C0"/>
                </a:solidFill>
              </a:rPr>
              <a:t>Degree of complexity </a:t>
            </a:r>
            <a:r>
              <a:rPr lang="en-US" sz="3600" dirty="0" smtClean="0"/>
              <a:t>– the extent integration is needed with other projects or areas</a:t>
            </a:r>
          </a:p>
          <a:p>
            <a:r>
              <a:rPr lang="en-US" sz="3600" dirty="0" smtClean="0">
                <a:solidFill>
                  <a:srgbClr val="0070C0"/>
                </a:solidFill>
              </a:rPr>
              <a:t>Strategic level </a:t>
            </a:r>
            <a:r>
              <a:rPr lang="en-US" sz="3600" dirty="0" smtClean="0"/>
              <a:t>– strategic or tactical, how does this integrate into the overall strategy of company?</a:t>
            </a:r>
            <a:endParaRPr lang="en-US" sz="3600" dirty="0"/>
          </a:p>
        </p:txBody>
      </p:sp>
    </p:spTree>
    <p:extLst>
      <p:ext uri="{BB962C8B-B14F-4D97-AF65-F5344CB8AC3E}">
        <p14:creationId xmlns:p14="http://schemas.microsoft.com/office/powerpoint/2010/main" val="24750748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 Multi-Tasking Is Not Efficient</a:t>
            </a:r>
            <a:endParaRPr lang="en-US" dirty="0"/>
          </a:p>
        </p:txBody>
      </p:sp>
      <p:sp>
        <p:nvSpPr>
          <p:cNvPr id="3" name="Content Placeholder 2"/>
          <p:cNvSpPr>
            <a:spLocks noGrp="1"/>
          </p:cNvSpPr>
          <p:nvPr>
            <p:ph sz="half" idx="1"/>
          </p:nvPr>
        </p:nvSpPr>
        <p:spPr>
          <a:xfrm>
            <a:off x="-1" y="1825625"/>
            <a:ext cx="6787167" cy="4832752"/>
          </a:xfrm>
        </p:spPr>
        <p:txBody>
          <a:bodyPr>
            <a:normAutofit fontScale="92500"/>
          </a:bodyPr>
          <a:lstStyle/>
          <a:p>
            <a:r>
              <a:rPr lang="en-US" b="1" dirty="0" smtClean="0"/>
              <a:t>start </a:t>
            </a:r>
            <a:r>
              <a:rPr lang="en-US" b="1" dirty="0"/>
              <a:t>prioritizing tasks daily. </a:t>
            </a:r>
            <a:r>
              <a:rPr lang="en-US" dirty="0"/>
              <a:t>In my opinion, multitasking is definitely overrated. The better path is to prioritize the project tasks that lie ahead and go after them one at a time</a:t>
            </a:r>
            <a:r>
              <a:rPr lang="en-US" dirty="0" smtClean="0"/>
              <a:t>.. </a:t>
            </a:r>
            <a:r>
              <a:rPr lang="en-US" dirty="0"/>
              <a:t>Yes, you will always have to multitask from time to time, but I don't believe it should be your life-plan as a project manager</a:t>
            </a:r>
            <a:r>
              <a:rPr lang="en-US" dirty="0" smtClean="0"/>
              <a:t> </a:t>
            </a:r>
            <a:r>
              <a:rPr lang="en-US" dirty="0"/>
              <a:t>If you do, too often you find yourself at the end of the day with twelve unfinished tasks and at least three of them are probably at the emergency level by now. Not a good </a:t>
            </a:r>
            <a:r>
              <a:rPr lang="en-US" dirty="0" smtClean="0"/>
              <a:t>plan</a:t>
            </a:r>
          </a:p>
          <a:p>
            <a:r>
              <a:rPr lang="en-US" dirty="0" smtClean="0"/>
              <a:t>I don’t feel anything was accomplished today</a:t>
            </a:r>
            <a:endParaRPr lang="en-US" dirty="0"/>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10800000">
            <a:off x="6635840" y="2091947"/>
            <a:ext cx="5181600" cy="3870207"/>
          </a:xfrm>
        </p:spPr>
      </p:pic>
    </p:spTree>
    <p:extLst>
      <p:ext uri="{BB962C8B-B14F-4D97-AF65-F5344CB8AC3E}">
        <p14:creationId xmlns:p14="http://schemas.microsoft.com/office/powerpoint/2010/main" val="42865073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Defined…</a:t>
            </a:r>
            <a:endParaRPr lang="en-US" dirty="0"/>
          </a:p>
        </p:txBody>
      </p:sp>
      <p:sp>
        <p:nvSpPr>
          <p:cNvPr id="3" name="Content Placeholder 2"/>
          <p:cNvSpPr>
            <a:spLocks noGrp="1"/>
          </p:cNvSpPr>
          <p:nvPr>
            <p:ph sz="half" idx="1"/>
          </p:nvPr>
        </p:nvSpPr>
        <p:spPr>
          <a:xfrm>
            <a:off x="167427" y="1825624"/>
            <a:ext cx="5927501" cy="4691085"/>
          </a:xfrm>
        </p:spPr>
        <p:txBody>
          <a:bodyPr/>
          <a:lstStyle/>
          <a:p>
            <a:r>
              <a:rPr lang="en-US" dirty="0" smtClean="0"/>
              <a:t>A state of disharmony among incompatible persons, ideas, or interest</a:t>
            </a:r>
          </a:p>
          <a:p>
            <a:pPr marL="0" indent="0">
              <a:buNone/>
            </a:pPr>
            <a:endParaRPr lang="en-US" dirty="0" smtClean="0"/>
          </a:p>
          <a:p>
            <a:r>
              <a:rPr lang="en-US" dirty="0" smtClean="0"/>
              <a:t>Not all conflict is bad, it can play a powerful and positive role in team success</a:t>
            </a:r>
          </a:p>
          <a:p>
            <a:pPr marL="0" indent="0">
              <a:buNone/>
            </a:pPr>
            <a:endParaRPr lang="en-US" dirty="0" smtClean="0"/>
          </a:p>
          <a:p>
            <a:r>
              <a:rPr lang="en-US" dirty="0" smtClean="0"/>
              <a:t>When mishandled or misunderstood, it can compromise or destroy a team </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7330" y="1173308"/>
            <a:ext cx="5003655" cy="5003655"/>
          </a:xfrm>
        </p:spPr>
      </p:pic>
    </p:spTree>
    <p:extLst>
      <p:ext uri="{BB962C8B-B14F-4D97-AF65-F5344CB8AC3E}">
        <p14:creationId xmlns:p14="http://schemas.microsoft.com/office/powerpoint/2010/main" val="1950874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Conflict With Change</a:t>
            </a:r>
            <a:endParaRPr lang="en-US" dirty="0"/>
          </a:p>
        </p:txBody>
      </p:sp>
      <p:sp>
        <p:nvSpPr>
          <p:cNvPr id="3" name="Content Placeholder 2"/>
          <p:cNvSpPr>
            <a:spLocks noGrp="1"/>
          </p:cNvSpPr>
          <p:nvPr>
            <p:ph sz="half" idx="1"/>
          </p:nvPr>
        </p:nvSpPr>
        <p:spPr>
          <a:xfrm>
            <a:off x="838200" y="1825624"/>
            <a:ext cx="5181600" cy="4665327"/>
          </a:xfrm>
        </p:spPr>
        <p:txBody>
          <a:bodyPr>
            <a:normAutofit lnSpcReduction="10000"/>
          </a:bodyPr>
          <a:lstStyle/>
          <a:p>
            <a:r>
              <a:rPr lang="en-US" dirty="0" smtClean="0"/>
              <a:t>All related to divergent views regarding the project or tasks or a basic misunderstanding</a:t>
            </a:r>
          </a:p>
          <a:p>
            <a:pPr marL="0" indent="0">
              <a:buNone/>
            </a:pPr>
            <a:endParaRPr lang="en-US" dirty="0" smtClean="0"/>
          </a:p>
          <a:p>
            <a:r>
              <a:rPr lang="en-US" dirty="0" smtClean="0"/>
              <a:t>Task-related</a:t>
            </a:r>
          </a:p>
          <a:p>
            <a:pPr lvl="1"/>
            <a:r>
              <a:rPr lang="en-US" dirty="0" smtClean="0"/>
              <a:t>Resource-related</a:t>
            </a:r>
          </a:p>
          <a:p>
            <a:pPr lvl="1"/>
            <a:r>
              <a:rPr lang="en-US" dirty="0" smtClean="0"/>
              <a:t>Procedural-related</a:t>
            </a:r>
          </a:p>
          <a:p>
            <a:pPr marL="457200" lvl="1" indent="0">
              <a:buNone/>
            </a:pPr>
            <a:endParaRPr lang="en-US" dirty="0" smtClean="0"/>
          </a:p>
          <a:p>
            <a:r>
              <a:rPr lang="en-US" dirty="0"/>
              <a:t>Inter-personal </a:t>
            </a:r>
            <a:r>
              <a:rPr lang="en-US" dirty="0" smtClean="0"/>
              <a:t>relationships</a:t>
            </a:r>
          </a:p>
          <a:p>
            <a:pPr lvl="1"/>
            <a:r>
              <a:rPr lang="en-US" dirty="0" smtClean="0"/>
              <a:t>Personality differences</a:t>
            </a:r>
          </a:p>
          <a:p>
            <a:pPr lvl="1"/>
            <a:r>
              <a:rPr lang="en-US" dirty="0" smtClean="0"/>
              <a:t>Long-standing animosity</a:t>
            </a:r>
            <a:endParaRPr lang="en-US" dirty="0"/>
          </a:p>
          <a:p>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549322016"/>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85971" y="1825624"/>
            <a:ext cx="4467829" cy="4467829"/>
          </a:xfrm>
          <a:prstGeom prst="rect">
            <a:avLst/>
          </a:prstGeom>
        </p:spPr>
      </p:pic>
      <p:sp>
        <p:nvSpPr>
          <p:cNvPr id="6" name="TextBox 5"/>
          <p:cNvSpPr txBox="1"/>
          <p:nvPr/>
        </p:nvSpPr>
        <p:spPr>
          <a:xfrm>
            <a:off x="6955545" y="6311900"/>
            <a:ext cx="4398255" cy="369332"/>
          </a:xfrm>
          <a:prstGeom prst="rect">
            <a:avLst/>
          </a:prstGeom>
          <a:noFill/>
        </p:spPr>
        <p:txBody>
          <a:bodyPr wrap="none" rtlCol="0">
            <a:spAutoFit/>
          </a:bodyPr>
          <a:lstStyle/>
          <a:p>
            <a:r>
              <a:rPr lang="en-US" dirty="0" smtClean="0"/>
              <a:t>Iceberg Theory: Finding the underlying cause</a:t>
            </a:r>
            <a:endParaRPr lang="en-US" dirty="0"/>
          </a:p>
        </p:txBody>
      </p:sp>
    </p:spTree>
    <p:extLst>
      <p:ext uri="{BB962C8B-B14F-4D97-AF65-F5344CB8AC3E}">
        <p14:creationId xmlns:p14="http://schemas.microsoft.com/office/powerpoint/2010/main" val="13276090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Resolution Styles</a:t>
            </a:r>
            <a:endParaRPr lang="en-US" dirty="0"/>
          </a:p>
        </p:txBody>
      </p:sp>
      <p:sp>
        <p:nvSpPr>
          <p:cNvPr id="3" name="Content Placeholder 2"/>
          <p:cNvSpPr>
            <a:spLocks noGrp="1"/>
          </p:cNvSpPr>
          <p:nvPr>
            <p:ph sz="half" idx="1"/>
          </p:nvPr>
        </p:nvSpPr>
        <p:spPr>
          <a:xfrm>
            <a:off x="321972" y="1825625"/>
            <a:ext cx="7289441" cy="4695096"/>
          </a:xfrm>
        </p:spPr>
        <p:txBody>
          <a:bodyPr>
            <a:noAutofit/>
          </a:bodyPr>
          <a:lstStyle/>
          <a:p>
            <a:r>
              <a:rPr lang="en-US" sz="3200" dirty="0" smtClean="0">
                <a:solidFill>
                  <a:srgbClr val="FF0000"/>
                </a:solidFill>
              </a:rPr>
              <a:t>Focus on Roles and Goals!!!!</a:t>
            </a:r>
          </a:p>
          <a:p>
            <a:r>
              <a:rPr lang="en-US" sz="3200" dirty="0" smtClean="0"/>
              <a:t>Compromising – give and take</a:t>
            </a:r>
          </a:p>
          <a:p>
            <a:r>
              <a:rPr lang="en-US" sz="3200" dirty="0" smtClean="0"/>
              <a:t>Smoothing – avoidance/agreement</a:t>
            </a:r>
          </a:p>
          <a:p>
            <a:r>
              <a:rPr lang="en-US" sz="3200" dirty="0" smtClean="0"/>
              <a:t>Forcing – command and control tactic</a:t>
            </a:r>
          </a:p>
          <a:p>
            <a:r>
              <a:rPr lang="en-US" sz="3200" dirty="0" smtClean="0"/>
              <a:t>Withdrawal – avoiding potential agreement/ignore the problem</a:t>
            </a:r>
          </a:p>
          <a:p>
            <a:r>
              <a:rPr lang="en-US" sz="3200" dirty="0" smtClean="0"/>
              <a:t>Problem Solving – facing the problem head-on</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11413" y="375397"/>
            <a:ext cx="4468970" cy="6299870"/>
          </a:xfrm>
        </p:spPr>
      </p:pic>
    </p:spTree>
    <p:extLst>
      <p:ext uri="{BB962C8B-B14F-4D97-AF65-F5344CB8AC3E}">
        <p14:creationId xmlns:p14="http://schemas.microsoft.com/office/powerpoint/2010/main" val="37376787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Remember Leaders</a:t>
            </a:r>
            <a:endParaRPr lang="en-US" dirty="0"/>
          </a:p>
        </p:txBody>
      </p:sp>
      <p:sp>
        <p:nvSpPr>
          <p:cNvPr id="6" name="Content Placeholder 5"/>
          <p:cNvSpPr>
            <a:spLocks noGrp="1"/>
          </p:cNvSpPr>
          <p:nvPr>
            <p:ph idx="1"/>
          </p:nvPr>
        </p:nvSpPr>
        <p:spPr>
          <a:xfrm>
            <a:off x="838199" y="1825625"/>
            <a:ext cx="10739907" cy="4351338"/>
          </a:xfrm>
        </p:spPr>
        <p:txBody>
          <a:bodyPr/>
          <a:lstStyle/>
          <a:p>
            <a:r>
              <a:rPr lang="en-US" sz="4000" dirty="0" smtClean="0"/>
              <a:t>Focus on the mission of the organization, the roles of the individuals, and the project team purpose and goals. Leadership will be a critical aspect of resolving conflicts, because their role is influencing the team to accomplish its purpose.   A failure of leadership can invoke team failure.  Leaders have to be the final decision makers.</a:t>
            </a:r>
            <a:endParaRPr lang="en-US" sz="4000" dirty="0"/>
          </a:p>
          <a:p>
            <a:endParaRPr lang="en-US" dirty="0"/>
          </a:p>
        </p:txBody>
      </p:sp>
    </p:spTree>
    <p:extLst>
      <p:ext uri="{BB962C8B-B14F-4D97-AF65-F5344CB8AC3E}">
        <p14:creationId xmlns:p14="http://schemas.microsoft.com/office/powerpoint/2010/main" val="19642343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GroupThink</a:t>
            </a:r>
            <a:endParaRPr lang="en-US" dirty="0"/>
          </a:p>
        </p:txBody>
      </p:sp>
      <p:sp>
        <p:nvSpPr>
          <p:cNvPr id="3" name="Content Placeholder 2"/>
          <p:cNvSpPr>
            <a:spLocks noGrp="1"/>
          </p:cNvSpPr>
          <p:nvPr>
            <p:ph sz="half" idx="1"/>
          </p:nvPr>
        </p:nvSpPr>
        <p:spPr/>
        <p:txBody>
          <a:bodyPr>
            <a:normAutofit/>
          </a:bodyPr>
          <a:lstStyle/>
          <a:p>
            <a:r>
              <a:rPr lang="en-US" sz="3200" dirty="0" smtClean="0"/>
              <a:t>When everyone is so happy that they will overlook things that need to change, but are unwilling to address the issues</a:t>
            </a:r>
            <a:endParaRPr lang="en-US" sz="3200"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7000" y="2172494"/>
            <a:ext cx="4572000" cy="3657600"/>
          </a:xfrm>
        </p:spPr>
      </p:pic>
    </p:spTree>
    <p:extLst>
      <p:ext uri="{BB962C8B-B14F-4D97-AF65-F5344CB8AC3E}">
        <p14:creationId xmlns:p14="http://schemas.microsoft.com/office/powerpoint/2010/main" val="41903644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 Options</a:t>
            </a:r>
            <a:endParaRPr lang="en-US" dirty="0"/>
          </a:p>
        </p:txBody>
      </p:sp>
      <p:sp>
        <p:nvSpPr>
          <p:cNvPr id="3" name="Content Placeholder 2"/>
          <p:cNvSpPr>
            <a:spLocks noGrp="1"/>
          </p:cNvSpPr>
          <p:nvPr>
            <p:ph sz="half" idx="1"/>
          </p:nvPr>
        </p:nvSpPr>
        <p:spPr/>
        <p:txBody>
          <a:bodyPr/>
          <a:lstStyle/>
          <a:p>
            <a:r>
              <a:rPr lang="en-US" sz="3600" dirty="0" smtClean="0"/>
              <a:t>What is a portfolio?</a:t>
            </a:r>
          </a:p>
          <a:p>
            <a:endParaRPr lang="en-US" sz="3600" dirty="0"/>
          </a:p>
          <a:p>
            <a:r>
              <a:rPr lang="en-US" sz="3600" dirty="0" smtClean="0"/>
              <a:t>What is in a portfolio?</a:t>
            </a:r>
          </a:p>
          <a:p>
            <a:endParaRPr lang="en-US" sz="3600" dirty="0"/>
          </a:p>
          <a:p>
            <a:r>
              <a:rPr lang="en-US" sz="3600" dirty="0" smtClean="0"/>
              <a:t>How to manage your portfolio</a:t>
            </a:r>
          </a:p>
          <a:p>
            <a:pPr marL="0" indent="0">
              <a:buNone/>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7330" y="1184856"/>
            <a:ext cx="4992107" cy="4992107"/>
          </a:xfrm>
        </p:spPr>
      </p:pic>
    </p:spTree>
    <p:extLst>
      <p:ext uri="{BB962C8B-B14F-4D97-AF65-F5344CB8AC3E}">
        <p14:creationId xmlns:p14="http://schemas.microsoft.com/office/powerpoint/2010/main" val="17240186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Breakdown Structure</a:t>
            </a:r>
            <a:endParaRPr lang="en-US" dirty="0"/>
          </a:p>
        </p:txBody>
      </p:sp>
      <p:sp>
        <p:nvSpPr>
          <p:cNvPr id="3" name="Content Placeholder 2"/>
          <p:cNvSpPr>
            <a:spLocks noGrp="1"/>
          </p:cNvSpPr>
          <p:nvPr>
            <p:ph idx="1"/>
          </p:nvPr>
        </p:nvSpPr>
        <p:spPr/>
        <p:txBody>
          <a:bodyPr>
            <a:normAutofit/>
          </a:bodyPr>
          <a:lstStyle/>
          <a:p>
            <a:r>
              <a:rPr lang="en-US" dirty="0" smtClean="0"/>
              <a:t>WBS is the blueprint of the plan</a:t>
            </a:r>
          </a:p>
          <a:p>
            <a:r>
              <a:rPr lang="en-US" dirty="0" smtClean="0"/>
              <a:t>Break elements down into manageable tasks</a:t>
            </a:r>
          </a:p>
          <a:p>
            <a:pPr lvl="1"/>
            <a:r>
              <a:rPr lang="en-US" dirty="0" smtClean="0"/>
              <a:t>Make sure team is a part of this</a:t>
            </a:r>
          </a:p>
          <a:p>
            <a:pPr lvl="1"/>
            <a:r>
              <a:rPr lang="en-US" dirty="0" smtClean="0"/>
              <a:t>Know your SME</a:t>
            </a:r>
          </a:p>
          <a:p>
            <a:pPr lvl="1"/>
            <a:r>
              <a:rPr lang="en-US" dirty="0" smtClean="0"/>
              <a:t>Keep project into manageable steps</a:t>
            </a:r>
          </a:p>
          <a:p>
            <a:r>
              <a:rPr lang="en-US" dirty="0" smtClean="0"/>
              <a:t>Assign responsibility</a:t>
            </a:r>
          </a:p>
          <a:p>
            <a:r>
              <a:rPr lang="en-US" dirty="0" smtClean="0"/>
              <a:t>Consider the size of the project</a:t>
            </a:r>
          </a:p>
          <a:p>
            <a:r>
              <a:rPr lang="en-US" dirty="0" smtClean="0"/>
              <a:t>Mind mapping / brainstorming</a:t>
            </a:r>
          </a:p>
          <a:p>
            <a:r>
              <a:rPr lang="en-US" dirty="0" smtClean="0"/>
              <a:t>Project Accountability </a:t>
            </a:r>
          </a:p>
          <a:p>
            <a:endParaRPr lang="en-US" dirty="0" smtClean="0"/>
          </a:p>
          <a:p>
            <a:endParaRPr lang="en-US" dirty="0"/>
          </a:p>
        </p:txBody>
      </p:sp>
    </p:spTree>
    <p:extLst>
      <p:ext uri="{BB962C8B-B14F-4D97-AF65-F5344CB8AC3E}">
        <p14:creationId xmlns:p14="http://schemas.microsoft.com/office/powerpoint/2010/main" val="23963429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Uncertainties</a:t>
            </a:r>
            <a:endParaRPr lang="en-US" dirty="0"/>
          </a:p>
        </p:txBody>
      </p:sp>
      <p:sp>
        <p:nvSpPr>
          <p:cNvPr id="3" name="Content Placeholder 2"/>
          <p:cNvSpPr>
            <a:spLocks noGrp="1"/>
          </p:cNvSpPr>
          <p:nvPr>
            <p:ph sz="half" idx="1"/>
          </p:nvPr>
        </p:nvSpPr>
        <p:spPr>
          <a:xfrm>
            <a:off x="323043" y="1825625"/>
            <a:ext cx="5181600" cy="4351338"/>
          </a:xfrm>
        </p:spPr>
        <p:txBody>
          <a:bodyPr/>
          <a:lstStyle/>
          <a:p>
            <a:r>
              <a:rPr lang="en-US" dirty="0"/>
              <a:t>There are many potential risks a project team may face. To properly prepare for this, it is important that project teams look at the various uncertainty possibilities: source, outcome, and likelihood</a:t>
            </a:r>
          </a:p>
        </p:txBody>
      </p:sp>
      <p:sp>
        <p:nvSpPr>
          <p:cNvPr id="4" name="Content Placeholder 3"/>
          <p:cNvSpPr>
            <a:spLocks noGrp="1"/>
          </p:cNvSpPr>
          <p:nvPr>
            <p:ph sz="half" idx="2"/>
          </p:nvPr>
        </p:nvSpPr>
        <p:spPr>
          <a:xfrm>
            <a:off x="5504643" y="1529411"/>
            <a:ext cx="6395436" cy="5180482"/>
          </a:xfrm>
        </p:spPr>
        <p:txBody>
          <a:bodyPr/>
          <a:lstStyle/>
          <a:p>
            <a:r>
              <a:rPr lang="en-US" dirty="0"/>
              <a:t> The </a:t>
            </a:r>
            <a:r>
              <a:rPr lang="en-US" b="1" dirty="0">
                <a:solidFill>
                  <a:srgbClr val="FF0000"/>
                </a:solidFill>
              </a:rPr>
              <a:t>source</a:t>
            </a:r>
            <a:r>
              <a:rPr lang="en-US" b="1" dirty="0"/>
              <a:t> </a:t>
            </a:r>
            <a:r>
              <a:rPr lang="en-US" dirty="0"/>
              <a:t>can be identified as a financial source, a technical source, a business environmental source, a social source, and an external or natural environmental source. </a:t>
            </a:r>
            <a:endParaRPr lang="en-US" dirty="0" smtClean="0"/>
          </a:p>
          <a:p>
            <a:r>
              <a:rPr lang="en-US" dirty="0"/>
              <a:t>The </a:t>
            </a:r>
            <a:r>
              <a:rPr lang="en-US" b="1" dirty="0">
                <a:solidFill>
                  <a:srgbClr val="FF0000"/>
                </a:solidFill>
              </a:rPr>
              <a:t>outcome</a:t>
            </a:r>
            <a:r>
              <a:rPr lang="en-US" dirty="0"/>
              <a:t> is the consequence of a potential risk. This can be manageable issues and can also be found in situations that are very difficult to </a:t>
            </a:r>
            <a:r>
              <a:rPr lang="en-US" dirty="0" smtClean="0"/>
              <a:t>control</a:t>
            </a:r>
          </a:p>
          <a:p>
            <a:r>
              <a:rPr lang="en-US" dirty="0"/>
              <a:t>The </a:t>
            </a:r>
            <a:r>
              <a:rPr lang="en-US" b="1" dirty="0">
                <a:solidFill>
                  <a:srgbClr val="FF0000"/>
                </a:solidFill>
              </a:rPr>
              <a:t>likelihood</a:t>
            </a:r>
            <a:r>
              <a:rPr lang="en-US" dirty="0"/>
              <a:t> is what happens when the team does its best to predict a possible outcome.</a:t>
            </a:r>
          </a:p>
        </p:txBody>
      </p:sp>
    </p:spTree>
    <p:extLst>
      <p:ext uri="{BB962C8B-B14F-4D97-AF65-F5344CB8AC3E}">
        <p14:creationId xmlns:p14="http://schemas.microsoft.com/office/powerpoint/2010/main" val="22410854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138" y="82375"/>
            <a:ext cx="10515600" cy="1325563"/>
          </a:xfrm>
        </p:spPr>
        <p:txBody>
          <a:bodyPr/>
          <a:lstStyle/>
          <a:p>
            <a:r>
              <a:rPr lang="en-US" dirty="0" smtClean="0"/>
              <a:t>How To Implement Change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6360" y="982937"/>
            <a:ext cx="6045971" cy="5954366"/>
          </a:xfrm>
        </p:spPr>
      </p:pic>
    </p:spTree>
    <p:extLst>
      <p:ext uri="{BB962C8B-B14F-4D97-AF65-F5344CB8AC3E}">
        <p14:creationId xmlns:p14="http://schemas.microsoft.com/office/powerpoint/2010/main" val="2321725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Phases of A Project</a:t>
            </a:r>
            <a:endParaRPr lang="en-US" dirty="0"/>
          </a:p>
        </p:txBody>
      </p:sp>
      <p:sp>
        <p:nvSpPr>
          <p:cNvPr id="5" name="Content Placeholder 4"/>
          <p:cNvSpPr>
            <a:spLocks noGrp="1"/>
          </p:cNvSpPr>
          <p:nvPr>
            <p:ph sz="half" idx="2"/>
          </p:nvPr>
        </p:nvSpPr>
        <p:spPr>
          <a:xfrm>
            <a:off x="6829025" y="1825625"/>
            <a:ext cx="5181600" cy="4351338"/>
          </a:xfrm>
        </p:spPr>
        <p:txBody>
          <a:bodyPr>
            <a:normAutofit/>
          </a:bodyPr>
          <a:lstStyle/>
          <a:p>
            <a:r>
              <a:rPr lang="en-US" sz="3600" dirty="0" smtClean="0"/>
              <a:t>Initiating </a:t>
            </a:r>
          </a:p>
          <a:p>
            <a:r>
              <a:rPr lang="en-US" sz="3600" dirty="0" smtClean="0"/>
              <a:t>Planning </a:t>
            </a:r>
          </a:p>
          <a:p>
            <a:r>
              <a:rPr lang="en-US" sz="3600" dirty="0" smtClean="0"/>
              <a:t>Execution</a:t>
            </a:r>
          </a:p>
          <a:p>
            <a:r>
              <a:rPr lang="en-US" sz="3600" dirty="0" smtClean="0"/>
              <a:t>Monitoring Control</a:t>
            </a:r>
          </a:p>
          <a:p>
            <a:r>
              <a:rPr lang="en-US" sz="3600" dirty="0" smtClean="0"/>
              <a:t>Closing (sealing the deal)</a:t>
            </a:r>
            <a:endParaRPr lang="en-US" sz="3600" dirty="0"/>
          </a:p>
        </p:txBody>
      </p:sp>
      <p:pic>
        <p:nvPicPr>
          <p:cNvPr id="1026" name="Picture 2" descr="http://onbridge.com/wp-content/uploads/2011/10/Project-Lifestyle-Management.pn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08683" y="2009103"/>
            <a:ext cx="6503831" cy="3902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9478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Reaching Your Goals!</a:t>
            </a:r>
            <a:endParaRPr lang="en-US"/>
          </a:p>
        </p:txBody>
      </p:sp>
      <p:sp>
        <p:nvSpPr>
          <p:cNvPr id="3" name="Content Placeholder 2"/>
          <p:cNvSpPr>
            <a:spLocks noGrp="1"/>
          </p:cNvSpPr>
          <p:nvPr>
            <p:ph sz="half" idx="1"/>
          </p:nvPr>
        </p:nvSpPr>
        <p:spPr>
          <a:xfrm>
            <a:off x="245771" y="1825625"/>
            <a:ext cx="5181600" cy="4351338"/>
          </a:xfrm>
        </p:spPr>
        <p:txBody>
          <a:bodyPr>
            <a:normAutofit/>
          </a:bodyPr>
          <a:lstStyle/>
          <a:p>
            <a:r>
              <a:rPr lang="en-US" dirty="0" smtClean="0"/>
              <a:t>Define what reaching your goal means</a:t>
            </a:r>
          </a:p>
          <a:p>
            <a:r>
              <a:rPr lang="en-US" dirty="0" smtClean="0"/>
              <a:t>Performance indicators</a:t>
            </a:r>
          </a:p>
          <a:p>
            <a:r>
              <a:rPr lang="en-US" dirty="0" smtClean="0"/>
              <a:t>Communications </a:t>
            </a:r>
          </a:p>
          <a:p>
            <a:r>
              <a:rPr lang="en-US" dirty="0" smtClean="0"/>
              <a:t>Tangible results</a:t>
            </a:r>
            <a:endParaRPr lang="en-US" dirty="0"/>
          </a:p>
          <a:p>
            <a:r>
              <a:rPr lang="en-US" dirty="0" smtClean="0"/>
              <a:t>Customer satisfaction</a:t>
            </a:r>
            <a:endParaRPr lang="en-US" dirty="0"/>
          </a:p>
          <a:p>
            <a:r>
              <a:rPr lang="en-US" dirty="0" smtClean="0"/>
              <a:t>Employee acknowledgment </a:t>
            </a:r>
          </a:p>
          <a:p>
            <a:r>
              <a:rPr lang="en-US" dirty="0" smtClean="0"/>
              <a:t>What will project closure look like?</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40512" y="2034862"/>
            <a:ext cx="7175168" cy="3477296"/>
          </a:xfrm>
        </p:spPr>
      </p:pic>
    </p:spTree>
    <p:extLst>
      <p:ext uri="{BB962C8B-B14F-4D97-AF65-F5344CB8AC3E}">
        <p14:creationId xmlns:p14="http://schemas.microsoft.com/office/powerpoint/2010/main" val="19348589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670" y="547092"/>
            <a:ext cx="11146932" cy="6780987"/>
          </a:xfrm>
        </p:spPr>
      </p:pic>
      <p:sp>
        <p:nvSpPr>
          <p:cNvPr id="5" name="Title 4"/>
          <p:cNvSpPr>
            <a:spLocks noGrp="1"/>
          </p:cNvSpPr>
          <p:nvPr>
            <p:ph type="title"/>
          </p:nvPr>
        </p:nvSpPr>
        <p:spPr>
          <a:xfrm>
            <a:off x="4495800" y="-244701"/>
            <a:ext cx="2024270" cy="1325563"/>
          </a:xfrm>
        </p:spPr>
        <p:txBody>
          <a:bodyPr/>
          <a:lstStyle/>
          <a:p>
            <a:r>
              <a:rPr lang="en-US" dirty="0" smtClean="0"/>
              <a:t>Review</a:t>
            </a:r>
            <a:endParaRPr lang="en-US" dirty="0"/>
          </a:p>
        </p:txBody>
      </p:sp>
    </p:spTree>
    <p:extLst>
      <p:ext uri="{BB962C8B-B14F-4D97-AF65-F5344CB8AC3E}">
        <p14:creationId xmlns:p14="http://schemas.microsoft.com/office/powerpoint/2010/main" val="5490798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3" name="Content Placeholder 2"/>
          <p:cNvSpPr>
            <a:spLocks noGrp="1"/>
          </p:cNvSpPr>
          <p:nvPr>
            <p:ph idx="1"/>
          </p:nvPr>
        </p:nvSpPr>
        <p:spPr>
          <a:xfrm>
            <a:off x="838200" y="1309255"/>
            <a:ext cx="10841182" cy="5153890"/>
          </a:xfrm>
        </p:spPr>
        <p:txBody>
          <a:bodyPr>
            <a:normAutofit fontScale="77500" lnSpcReduction="20000"/>
          </a:bodyPr>
          <a:lstStyle/>
          <a:p>
            <a:r>
              <a:rPr lang="en-US" dirty="0" smtClean="0"/>
              <a:t>Managing Projects, A Team Based Approach, Karen A. Brown, Nancy Lea </a:t>
            </a:r>
            <a:r>
              <a:rPr lang="en-US" dirty="0" err="1" smtClean="0"/>
              <a:t>Hyer</a:t>
            </a:r>
            <a:endParaRPr lang="en-US" dirty="0" smtClean="0"/>
          </a:p>
          <a:p>
            <a:r>
              <a:rPr lang="en-US" dirty="0" err="1"/>
              <a:t>Boria</a:t>
            </a:r>
            <a:r>
              <a:rPr lang="en-US" dirty="0"/>
              <a:t>, B. (2007). Before you introduce change: "Vision casting" isn't step one, or even step two. Leadership, 28(2), 79-81.  </a:t>
            </a:r>
          </a:p>
          <a:p>
            <a:r>
              <a:rPr lang="en-US" dirty="0"/>
              <a:t>Finnie, B., &amp; Norris, M. (1997). On leading change: A conversation with John P. Kotter. Strategy &amp; Leadership, 25(1), 18-21.  </a:t>
            </a:r>
          </a:p>
          <a:p>
            <a:r>
              <a:rPr lang="en-US" dirty="0" err="1"/>
              <a:t>Heffes</a:t>
            </a:r>
            <a:r>
              <a:rPr lang="en-US" dirty="0"/>
              <a:t>, E. M. (2009). You need urgency now! Financial Executive, 25(1), 20-23.  </a:t>
            </a:r>
          </a:p>
          <a:p>
            <a:r>
              <a:rPr lang="en-US" dirty="0" err="1"/>
              <a:t>Hemmingsen</a:t>
            </a:r>
            <a:r>
              <a:rPr lang="en-US" dirty="0"/>
              <a:t>, C., </a:t>
            </a:r>
            <a:r>
              <a:rPr lang="en-US" dirty="0" err="1"/>
              <a:t>Johanning</a:t>
            </a:r>
            <a:r>
              <a:rPr lang="en-US" dirty="0"/>
              <a:t>, H., &amp; Lee, J. Y. (2010). Change management: Common failures and a checklist for improvement. Pharmaceutical Technology Europe, 22(5), 50-53.  </a:t>
            </a:r>
          </a:p>
          <a:p>
            <a:r>
              <a:rPr lang="en-US" dirty="0"/>
              <a:t>Laurie, J. (1990). The ABCs of change management. Training &amp; Development Journal, 44(3), 87-89.  </a:t>
            </a:r>
          </a:p>
          <a:p>
            <a:r>
              <a:rPr lang="en-US" dirty="0" err="1"/>
              <a:t>Levasseur</a:t>
            </a:r>
            <a:r>
              <a:rPr lang="en-US" dirty="0"/>
              <a:t>, R. E. (2001). People skills: Change management tools - Lewin's change model. Interfaces, 31(4), 71.  </a:t>
            </a:r>
            <a:endParaRPr lang="en-US" dirty="0" smtClean="0"/>
          </a:p>
          <a:p>
            <a:r>
              <a:rPr lang="en-US" dirty="0" err="1"/>
              <a:t>Nickitas</a:t>
            </a:r>
            <a:r>
              <a:rPr lang="en-US" dirty="0"/>
              <a:t>, D. M. (2013). Methods, measures, and metrics of nurse staffing: Uncovering the evidence. Nursing Economics, 31(5), 213.  </a:t>
            </a:r>
          </a:p>
          <a:p>
            <a:r>
              <a:rPr lang="en-US" dirty="0"/>
              <a:t>Woodall, J. (1996). Managing culture change: Can it ever be ethical? Personnel Review, 25(6), 26.</a:t>
            </a:r>
          </a:p>
          <a:p>
            <a:endParaRPr lang="en-US" dirty="0"/>
          </a:p>
        </p:txBody>
      </p:sp>
    </p:spTree>
    <p:extLst>
      <p:ext uri="{BB962C8B-B14F-4D97-AF65-F5344CB8AC3E}">
        <p14:creationId xmlns:p14="http://schemas.microsoft.com/office/powerpoint/2010/main" val="28667584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 </a:t>
            </a:r>
            <a:endParaRPr lang="en-US" dirty="0"/>
          </a:p>
        </p:txBody>
      </p:sp>
      <p:sp>
        <p:nvSpPr>
          <p:cNvPr id="5" name="Subtitle 4"/>
          <p:cNvSpPr>
            <a:spLocks noGrp="1"/>
          </p:cNvSpPr>
          <p:nvPr>
            <p:ph type="subTitle" idx="1"/>
          </p:nvPr>
        </p:nvSpPr>
        <p:spPr/>
        <p:txBody>
          <a:bodyPr>
            <a:normAutofit/>
          </a:bodyPr>
          <a:lstStyle/>
          <a:p>
            <a:r>
              <a:rPr lang="en-US" sz="3600" dirty="0" smtClean="0">
                <a:hlinkClick r:id="rId2"/>
              </a:rPr>
              <a:t>martralyn@msn.com</a:t>
            </a:r>
            <a:r>
              <a:rPr lang="en-US" sz="3600" dirty="0" smtClean="0"/>
              <a:t>  </a:t>
            </a:r>
            <a:endParaRPr lang="en-US" sz="3600" dirty="0"/>
          </a:p>
        </p:txBody>
      </p:sp>
    </p:spTree>
    <p:extLst>
      <p:ext uri="{BB962C8B-B14F-4D97-AF65-F5344CB8AC3E}">
        <p14:creationId xmlns:p14="http://schemas.microsoft.com/office/powerpoint/2010/main" val="726207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Identifying The Need For Change</a:t>
            </a:r>
            <a:endParaRPr lang="en-US" dirty="0"/>
          </a:p>
        </p:txBody>
      </p:sp>
      <p:sp>
        <p:nvSpPr>
          <p:cNvPr id="5" name="Content Placeholder 4"/>
          <p:cNvSpPr>
            <a:spLocks noGrp="1"/>
          </p:cNvSpPr>
          <p:nvPr>
            <p:ph sz="half" idx="1"/>
          </p:nvPr>
        </p:nvSpPr>
        <p:spPr/>
        <p:txBody>
          <a:bodyPr/>
          <a:lstStyle/>
          <a:p>
            <a:r>
              <a:rPr lang="en-US" dirty="0" smtClean="0"/>
              <a:t>Organizational Direction</a:t>
            </a:r>
          </a:p>
          <a:p>
            <a:pPr lvl="1"/>
            <a:r>
              <a:rPr lang="en-US" dirty="0" smtClean="0"/>
              <a:t>Mission</a:t>
            </a:r>
          </a:p>
          <a:p>
            <a:pPr lvl="1"/>
            <a:r>
              <a:rPr lang="en-US" dirty="0" smtClean="0"/>
              <a:t>Vision</a:t>
            </a:r>
          </a:p>
          <a:p>
            <a:pPr lvl="1"/>
            <a:r>
              <a:rPr lang="en-US" dirty="0" smtClean="0"/>
              <a:t>Goals</a:t>
            </a:r>
          </a:p>
          <a:p>
            <a:pPr lvl="1"/>
            <a:r>
              <a:rPr lang="en-US" dirty="0" smtClean="0"/>
              <a:t>Strategic / Operational Strategy</a:t>
            </a:r>
          </a:p>
          <a:p>
            <a:r>
              <a:rPr lang="en-US" dirty="0" smtClean="0"/>
              <a:t>Where does the propose change fit into the organizational strategic and operation plan</a:t>
            </a:r>
          </a:p>
          <a:p>
            <a:r>
              <a:rPr lang="en-US" dirty="0" smtClean="0"/>
              <a:t>Where does the change fit into the plan?</a:t>
            </a: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43712" y="1613074"/>
            <a:ext cx="4307508" cy="4307508"/>
          </a:xfrm>
        </p:spPr>
      </p:pic>
    </p:spTree>
    <p:extLst>
      <p:ext uri="{BB962C8B-B14F-4D97-AF65-F5344CB8AC3E}">
        <p14:creationId xmlns:p14="http://schemas.microsoft.com/office/powerpoint/2010/main" val="2876241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107" y="0"/>
            <a:ext cx="10515600" cy="1325563"/>
          </a:xfrm>
        </p:spPr>
        <p:txBody>
          <a:bodyPr/>
          <a:lstStyle/>
          <a:p>
            <a:r>
              <a:rPr lang="en-US" dirty="0" smtClean="0"/>
              <a:t>Establishing The Need For Change</a:t>
            </a:r>
            <a:endParaRPr lang="en-US" dirty="0"/>
          </a:p>
        </p:txBody>
      </p:sp>
      <p:sp>
        <p:nvSpPr>
          <p:cNvPr id="3" name="Content Placeholder 2"/>
          <p:cNvSpPr>
            <a:spLocks noGrp="1"/>
          </p:cNvSpPr>
          <p:nvPr>
            <p:ph idx="1"/>
          </p:nvPr>
        </p:nvSpPr>
        <p:spPr>
          <a:xfrm>
            <a:off x="529107" y="1325562"/>
            <a:ext cx="11139152" cy="4869175"/>
          </a:xfrm>
        </p:spPr>
        <p:txBody>
          <a:bodyPr>
            <a:normAutofit lnSpcReduction="10000"/>
          </a:bodyPr>
          <a:lstStyle/>
          <a:p>
            <a:r>
              <a:rPr lang="en-US" sz="3600" dirty="0" smtClean="0">
                <a:solidFill>
                  <a:srgbClr val="FF0000"/>
                </a:solidFill>
              </a:rPr>
              <a:t>Problem-Driven</a:t>
            </a:r>
            <a:r>
              <a:rPr lang="en-US" sz="3600" dirty="0" smtClean="0"/>
              <a:t> – overgrown your space</a:t>
            </a:r>
          </a:p>
          <a:p>
            <a:pPr lvl="1"/>
            <a:r>
              <a:rPr lang="en-US" sz="3200" dirty="0" smtClean="0"/>
              <a:t>Problem is a gap between a actual and desired conditions</a:t>
            </a:r>
          </a:p>
          <a:p>
            <a:pPr marL="457200" lvl="1" indent="0">
              <a:buNone/>
            </a:pPr>
            <a:r>
              <a:rPr lang="en-US" sz="3200" dirty="0" smtClean="0"/>
              <a:t> </a:t>
            </a:r>
          </a:p>
          <a:p>
            <a:r>
              <a:rPr lang="en-US" sz="3600" dirty="0" smtClean="0">
                <a:solidFill>
                  <a:srgbClr val="FF0000"/>
                </a:solidFill>
              </a:rPr>
              <a:t>Opportunity-Driven</a:t>
            </a:r>
            <a:r>
              <a:rPr lang="en-US" sz="3600" dirty="0" smtClean="0"/>
              <a:t> – equipment (market trends)</a:t>
            </a:r>
          </a:p>
          <a:p>
            <a:pPr lvl="1"/>
            <a:r>
              <a:rPr lang="en-US" sz="3200" dirty="0" smtClean="0"/>
              <a:t>Opportunity is a gap between current conditions and a desired future state</a:t>
            </a:r>
          </a:p>
          <a:p>
            <a:pPr marL="457200" lvl="1" indent="0">
              <a:buNone/>
            </a:pPr>
            <a:endParaRPr lang="en-US" sz="3200" dirty="0" smtClean="0"/>
          </a:p>
          <a:p>
            <a:r>
              <a:rPr lang="en-US" sz="3600" dirty="0" smtClean="0">
                <a:solidFill>
                  <a:srgbClr val="FF0000"/>
                </a:solidFill>
              </a:rPr>
              <a:t>Mandate-Driven</a:t>
            </a:r>
            <a:r>
              <a:rPr lang="en-US" sz="3600" dirty="0" smtClean="0"/>
              <a:t> – compliance (HIPAA, OSHA, Insurance)</a:t>
            </a:r>
          </a:p>
          <a:p>
            <a:pPr lvl="1"/>
            <a:r>
              <a:rPr lang="en-US" sz="3200" dirty="0" smtClean="0"/>
              <a:t>No options exist, a deficit needs correction, a legal or moral issue</a:t>
            </a:r>
            <a:endParaRPr lang="en-US" sz="3200" dirty="0"/>
          </a:p>
        </p:txBody>
      </p:sp>
    </p:spTree>
    <p:extLst>
      <p:ext uri="{BB962C8B-B14F-4D97-AF65-F5344CB8AC3E}">
        <p14:creationId xmlns:p14="http://schemas.microsoft.com/office/powerpoint/2010/main" val="7967888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3771</TotalTime>
  <Words>2927</Words>
  <Application>Microsoft Office PowerPoint</Application>
  <PresentationFormat>Widescreen</PresentationFormat>
  <Paragraphs>482</Paragraphs>
  <Slides>73</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73</vt:i4>
      </vt:variant>
    </vt:vector>
  </HeadingPairs>
  <TitlesOfParts>
    <vt:vector size="77" baseType="lpstr">
      <vt:lpstr>Arial</vt:lpstr>
      <vt:lpstr>Calibri</vt:lpstr>
      <vt:lpstr>Calibri Light</vt:lpstr>
      <vt:lpstr>Office Theme</vt:lpstr>
      <vt:lpstr>How To Implement Organizational Change 2 hours </vt:lpstr>
      <vt:lpstr>Objectives</vt:lpstr>
      <vt:lpstr>Exercise: Part 1</vt:lpstr>
      <vt:lpstr>The Basics – Start to finish</vt:lpstr>
      <vt:lpstr>Attributes of a Project </vt:lpstr>
      <vt:lpstr>Project Attributes Cont…</vt:lpstr>
      <vt:lpstr>Phases of A Project</vt:lpstr>
      <vt:lpstr>Identifying The Need For Change</vt:lpstr>
      <vt:lpstr>Establishing The Need For Change</vt:lpstr>
      <vt:lpstr>PowerPoint Presentation</vt:lpstr>
      <vt:lpstr>Why is change so difficult?</vt:lpstr>
      <vt:lpstr>Who is in charge?</vt:lpstr>
      <vt:lpstr>PowerPoint Presentation</vt:lpstr>
      <vt:lpstr>John Kotter’s “Leading Change” Book</vt:lpstr>
      <vt:lpstr>Kurt Lewin’s 3 Step Organizational Change</vt:lpstr>
      <vt:lpstr>The Heart of the Organization</vt:lpstr>
      <vt:lpstr>Core Values</vt:lpstr>
      <vt:lpstr>Ethical Leadership</vt:lpstr>
      <vt:lpstr>Exercise: Part 2</vt:lpstr>
      <vt:lpstr>Preparing Leadership</vt:lpstr>
      <vt:lpstr>PowerPoint Presentation</vt:lpstr>
      <vt:lpstr>Problem Solving</vt:lpstr>
      <vt:lpstr>Employee Readiness Levels</vt:lpstr>
      <vt:lpstr>Expect Resistance To Change</vt:lpstr>
      <vt:lpstr>How not to make change!</vt:lpstr>
      <vt:lpstr>Stress Levels</vt:lpstr>
      <vt:lpstr>Personal Profile System</vt:lpstr>
      <vt:lpstr>What is the plan?</vt:lpstr>
      <vt:lpstr>Exercise: Part 3</vt:lpstr>
      <vt:lpstr>PowerPoint Presentation</vt:lpstr>
      <vt:lpstr>Who are the CAST: make your own slide</vt:lpstr>
      <vt:lpstr>PowerPoint Presentation</vt:lpstr>
      <vt:lpstr>Project Management</vt:lpstr>
      <vt:lpstr>PowerPoint Presentation</vt:lpstr>
      <vt:lpstr>Questions that must be answered:</vt:lpstr>
      <vt:lpstr>Exercise: Part 4 – Contrast good vs bad</vt:lpstr>
      <vt:lpstr>PowerPoint Presentation</vt:lpstr>
      <vt:lpstr>Organizational Norms/Design</vt:lpstr>
      <vt:lpstr>Exercise Part 5 Application of principles </vt:lpstr>
      <vt:lpstr>Decision Analysis</vt:lpstr>
      <vt:lpstr>Exercise: Part 5 </vt:lpstr>
      <vt:lpstr>Problem Solving</vt:lpstr>
      <vt:lpstr>Monitor Change</vt:lpstr>
      <vt:lpstr>Quality Control and Periodic Review</vt:lpstr>
      <vt:lpstr>Motivation/Morale/Rewards</vt:lpstr>
      <vt:lpstr>Conflict</vt:lpstr>
      <vt:lpstr>Change</vt:lpstr>
      <vt:lpstr>Project Success Factors</vt:lpstr>
      <vt:lpstr>3 Cautions to Standardization </vt:lpstr>
      <vt:lpstr>Keys To Success </vt:lpstr>
      <vt:lpstr>Eye Care is a Hyper-Competitive Market</vt:lpstr>
      <vt:lpstr>Benefits and Challenges to Project Teams</vt:lpstr>
      <vt:lpstr>3 Types of Project Managers</vt:lpstr>
      <vt:lpstr>An Effective Project Manager</vt:lpstr>
      <vt:lpstr>A Project Manager: Must Be A Balanced Leader</vt:lpstr>
      <vt:lpstr>Managers Essential Skills</vt:lpstr>
      <vt:lpstr>Communication Strategy</vt:lpstr>
      <vt:lpstr>Accountability / Communication Matrix</vt:lpstr>
      <vt:lpstr>Problem Resolution</vt:lpstr>
      <vt:lpstr>Caution: Multi-Tasking Is Not Efficient</vt:lpstr>
      <vt:lpstr>Conflict Defined…</vt:lpstr>
      <vt:lpstr>Sources of Conflict With Change</vt:lpstr>
      <vt:lpstr>Conflict Resolution Styles</vt:lpstr>
      <vt:lpstr>Remember Leaders</vt:lpstr>
      <vt:lpstr>GroupThink</vt:lpstr>
      <vt:lpstr>Portfolio Options</vt:lpstr>
      <vt:lpstr>Work Breakdown Structure</vt:lpstr>
      <vt:lpstr>Uncertainties</vt:lpstr>
      <vt:lpstr>How To Implement Change</vt:lpstr>
      <vt:lpstr>Reaching Your Goals!</vt:lpstr>
      <vt:lpstr>Review</vt:lpstr>
      <vt:lpstr>Credits</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Implement Organizational Change</dc:title>
  <dc:creator>Lynn Lawrence</dc:creator>
  <cp:lastModifiedBy>Lynn Lawrence</cp:lastModifiedBy>
  <cp:revision>115</cp:revision>
  <dcterms:created xsi:type="dcterms:W3CDTF">2016-03-03T14:32:07Z</dcterms:created>
  <dcterms:modified xsi:type="dcterms:W3CDTF">2018-05-13T10:42:16Z</dcterms:modified>
</cp:coreProperties>
</file>