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872" r:id="rId2"/>
  </p:sldMasterIdLst>
  <p:notesMasterIdLst>
    <p:notesMasterId r:id="rId38"/>
  </p:notesMasterIdLst>
  <p:handoutMasterIdLst>
    <p:handoutMasterId r:id="rId39"/>
  </p:handoutMasterIdLst>
  <p:sldIdLst>
    <p:sldId id="256" r:id="rId3"/>
    <p:sldId id="421" r:id="rId4"/>
    <p:sldId id="496" r:id="rId5"/>
    <p:sldId id="500" r:id="rId6"/>
    <p:sldId id="501" r:id="rId7"/>
    <p:sldId id="515" r:id="rId8"/>
    <p:sldId id="518" r:id="rId9"/>
    <p:sldId id="502" r:id="rId10"/>
    <p:sldId id="516" r:id="rId11"/>
    <p:sldId id="507" r:id="rId12"/>
    <p:sldId id="508" r:id="rId13"/>
    <p:sldId id="510" r:id="rId14"/>
    <p:sldId id="514" r:id="rId15"/>
    <p:sldId id="511" r:id="rId16"/>
    <p:sldId id="512" r:id="rId17"/>
    <p:sldId id="513" r:id="rId18"/>
    <p:sldId id="523" r:id="rId19"/>
    <p:sldId id="526" r:id="rId20"/>
    <p:sldId id="527" r:id="rId21"/>
    <p:sldId id="528" r:id="rId22"/>
    <p:sldId id="529" r:id="rId23"/>
    <p:sldId id="530" r:id="rId24"/>
    <p:sldId id="531" r:id="rId25"/>
    <p:sldId id="525" r:id="rId26"/>
    <p:sldId id="533" r:id="rId27"/>
    <p:sldId id="532" r:id="rId28"/>
    <p:sldId id="534" r:id="rId29"/>
    <p:sldId id="503" r:id="rId30"/>
    <p:sldId id="519" r:id="rId31"/>
    <p:sldId id="520" r:id="rId32"/>
    <p:sldId id="521" r:id="rId33"/>
    <p:sldId id="522" r:id="rId34"/>
    <p:sldId id="497" r:id="rId35"/>
    <p:sldId id="499" r:id="rId36"/>
    <p:sldId id="420" r:id="rId37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yeTrain4You, Inc." initials="O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9900"/>
    <a:srgbClr val="FF00FF"/>
    <a:srgbClr val="E90FA0"/>
    <a:srgbClr val="FF6600"/>
    <a:srgbClr val="FFCC00"/>
    <a:srgbClr val="FFFFCC"/>
    <a:srgbClr val="DDDDDD"/>
    <a:srgbClr val="00CC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96" autoAdjust="0"/>
    <p:restoredTop sz="88576" autoAdjust="0"/>
  </p:normalViewPr>
  <p:slideViewPr>
    <p:cSldViewPr>
      <p:cViewPr>
        <p:scale>
          <a:sx n="56" d="100"/>
          <a:sy n="56" d="100"/>
        </p:scale>
        <p:origin x="-145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1716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65E13-9950-4BF3-962A-2081A93A39A5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Mary E. Schmidt, ABOC, CPO Mary@EyeSystems.info www.EyeSystems.info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D1B2F-4B33-4AEC-952D-1D495CDA9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447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r>
              <a:rPr lang="pl-PL" smtClean="0"/>
              <a:t>Mary E. Schmidt, ABOC, CPO Mary@EyeSystems.info www.EyeSystems.info</a:t>
            </a:r>
            <a:endParaRPr lang="en-US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CB33B5-7FBD-4AB7-9286-77FCB13A9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481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B33B5-7FBD-4AB7-9286-77FCB13A9B5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Mary E. Schmidt, ABOC, CPO Mary@EyeSystems.info www.EyeSystems.info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B33B5-7FBD-4AB7-9286-77FCB13A9B5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Mary E. Schmidt, ABOC, CPO Mary@EyeSystems.info www.EyeSystems.info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5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B33B5-7FBD-4AB7-9286-77FCB13A9B5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Mary E. Schmidt, ABOC, CPO Mary@EyeSystems.info www.EyeSystems.info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1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leader you must be calm.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B33B5-7FBD-4AB7-9286-77FCB13A9B5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Mary E. Schmidt, ABOC, CPO Mary@EyeSystems.info www.EyeSystems.info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2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B33B5-7FBD-4AB7-9286-77FCB13A9B5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Mary E. Schmidt, ABOC, CPO Mary@EyeSystems.info www.EyeSystems.info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3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picture and little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B33B5-7FBD-4AB7-9286-77FCB13A9B5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Mary E. Schmidt, ABOC, CPO Mary@EyeSystems.info www.EyeSystems.info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1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B33B5-7FBD-4AB7-9286-77FCB13A9B5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Mary E. Schmidt, ABOC, CPO Mary@EyeSystems.info www.EyeSystems.info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5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yeSys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64" y="381000"/>
            <a:ext cx="3347036" cy="106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ary\Local Settings\Temporary Internet Files\Content.IE5\CFY5FMMC\MP900448617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779" y="1515252"/>
            <a:ext cx="2971800" cy="2206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52400" y="4191000"/>
            <a:ext cx="8839200" cy="18288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172200"/>
            <a:ext cx="8839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i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kern="0" dirty="0" smtClean="0">
                <a:solidFill>
                  <a:sysClr val="windowText" lastClr="000000">
                    <a:tint val="75000"/>
                  </a:sysClr>
                </a:solidFill>
              </a:rPr>
              <a:t>www.EyeSystems.info	     Mary E. Schmidt	       mary@EyeSystems.info</a:t>
            </a:r>
            <a:endParaRPr lang="en-US" kern="0" dirty="0" smtClean="0">
              <a:solidFill>
                <a:sysClr val="windowText" lastClr="000000">
                  <a:tint val="75000"/>
                </a:sys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F168-2438-48C9-90DF-43F1CF1831E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3D78-59DE-4669-B0D2-F693DC50F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15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F168-2438-48C9-90DF-43F1CF1831E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3D78-59DE-4669-B0D2-F693DC50F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21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F168-2438-48C9-90DF-43F1CF1831E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3D78-59DE-4669-B0D2-F693DC50F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31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F168-2438-48C9-90DF-43F1CF1831E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3D78-59DE-4669-B0D2-F693DC50F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6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F168-2438-48C9-90DF-43F1CF1831E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3D78-59DE-4669-B0D2-F693DC50F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80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F168-2438-48C9-90DF-43F1CF1831E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3D78-59DE-4669-B0D2-F693DC50F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73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F168-2438-48C9-90DF-43F1CF1831E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3D78-59DE-4669-B0D2-F693DC50F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9829" cy="6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F168-2438-48C9-90DF-43F1CF1831E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3D78-59DE-4669-B0D2-F693DC50F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72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F168-2438-48C9-90DF-43F1CF1831E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3D78-59DE-4669-B0D2-F693DC50F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2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F168-2438-48C9-90DF-43F1CF1831E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3D78-59DE-4669-B0D2-F693DC50F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34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F168-2438-48C9-90DF-43F1CF1831E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3D78-59DE-4669-B0D2-F693DC50F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0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399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21399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21399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99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93663"/>
            <a:ext cx="6400800" cy="211137"/>
            <a:chOff x="258" y="85"/>
            <a:chExt cx="5502" cy="173"/>
          </a:xfrm>
        </p:grpSpPr>
        <p:sp>
          <p:nvSpPr>
            <p:cNvPr id="50180" name="Rectangle 4"/>
            <p:cNvSpPr>
              <a:spLocks noChangeArrowheads="1"/>
            </p:cNvSpPr>
            <p:nvPr/>
          </p:nvSpPr>
          <p:spPr bwMode="auto">
            <a:xfrm>
              <a:off x="259" y="85"/>
              <a:ext cx="5501" cy="17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6" name="Rectangle 54"/>
          <p:cNvSpPr>
            <a:spLocks noChangeArrowheads="1"/>
          </p:cNvSpPr>
          <p:nvPr/>
        </p:nvSpPr>
        <p:spPr bwMode="auto">
          <a:xfrm>
            <a:off x="0" y="1189038"/>
            <a:ext cx="9144000" cy="4678362"/>
          </a:xfrm>
          <a:prstGeom prst="rect">
            <a:avLst/>
          </a:prstGeom>
          <a:solidFill>
            <a:srgbClr val="DDDDDD"/>
          </a:solidFill>
          <a:ln w="42545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 userDrawn="1"/>
        </p:nvSpPr>
        <p:spPr bwMode="auto">
          <a:xfrm>
            <a:off x="364067" y="6237444"/>
            <a:ext cx="8305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300" i="1" dirty="0" smtClean="0">
                <a:latin typeface="Times New Roman" pitchFamily="18" charset="0"/>
              </a:rPr>
              <a:t>Original Thinking                                             Unique Solutions </a:t>
            </a:r>
            <a:endParaRPr lang="en-US" sz="1300" i="1" dirty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66" y="6237444"/>
            <a:ext cx="1578868" cy="49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90FA0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Char char="Ø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90FA0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70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90FA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90FA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90FA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90FA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90FA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F168-2438-48C9-90DF-43F1CF1831E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www.EyeSystems.info	     Mary E. Schmidt	       mary@EyeSystems.info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E3D78-59DE-4669-B0D2-F693DC50F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8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4267200"/>
            <a:ext cx="8686800" cy="1828800"/>
          </a:xfrm>
        </p:spPr>
        <p:txBody>
          <a:bodyPr anchor="t"/>
          <a:lstStyle/>
          <a:p>
            <a:pPr eaLnBrk="1" hangingPunct="1"/>
            <a:r>
              <a:rPr lang="en-US" sz="2000" dirty="0" smtClean="0"/>
              <a:t>		</a:t>
            </a:r>
            <a:r>
              <a:rPr lang="en-US" sz="2400" dirty="0" smtClean="0"/>
              <a:t>“Sounds like a good idea, let’s try it.”</a:t>
            </a:r>
            <a:br>
              <a:rPr lang="en-US" sz="2400" dirty="0" smtClean="0"/>
            </a:br>
            <a:r>
              <a:rPr lang="en-US" sz="2400" dirty="0" smtClean="0"/>
              <a:t>				   VS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	“We’ve tried that…it won’t work here.”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3076" name="Footer Placeholder 4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subTitle" idx="4294967295"/>
          </p:nvPr>
        </p:nvSpPr>
        <p:spPr bwMode="auto">
          <a:xfrm>
            <a:off x="25400" y="6019800"/>
            <a:ext cx="911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www.EyeSystems.info</a:t>
            </a:r>
            <a:r>
              <a:rPr kumimoji="0" lang="pl-PL" sz="20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Mary </a:t>
            </a:r>
            <a:r>
              <a:rPr kumimoji="0" lang="pl-PL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E. Schmidt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ABOC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CPO</a:t>
            </a:r>
            <a:r>
              <a:rPr kumimoji="0" lang="pl-PL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mary@EyeSystems.info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8956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  <a:cs typeface="Times New Roman" pitchFamily="18" charset="0"/>
              </a:rPr>
              <a:t>Cherishing Change</a:t>
            </a:r>
          </a:p>
          <a:p>
            <a:r>
              <a:rPr lang="en-US" sz="4000" dirty="0">
                <a:latin typeface="+mj-lt"/>
                <a:cs typeface="Times New Roman" pitchFamily="18" charset="0"/>
              </a:rPr>
              <a:t>		</a:t>
            </a:r>
            <a:r>
              <a:rPr lang="en-US" sz="3200" dirty="0">
                <a:latin typeface="+mj-lt"/>
                <a:cs typeface="Times New Roman" pitchFamily="18" charset="0"/>
              </a:rPr>
              <a:t>Allow Everyone to Soar</a:t>
            </a:r>
            <a:r>
              <a:rPr lang="en-US" sz="3200" dirty="0" smtClean="0">
                <a:latin typeface="+mj-lt"/>
                <a:cs typeface="Times New Roman" pitchFamily="18" charset="0"/>
              </a:rPr>
              <a:t>!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Agreement - STAFF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1" y="1371600"/>
            <a:ext cx="4038600" cy="68580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sz="2400" dirty="0" smtClean="0"/>
              <a:t>SHOCK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62400" y="2057400"/>
            <a:ext cx="5029200" cy="312420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sz="2400" dirty="0" smtClean="0"/>
              <a:t>RESPONSE: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Empathize with their feeling of loss, distress, disgust, surprise, grief.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smtClean="0"/>
              <a:t>Give them information on WHY change is important.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Give them time to process.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Ask questions – once they have come to grips with the news.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endParaRPr lang="en-US" sz="2000" dirty="0" smtClean="0"/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96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Team Agreement -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sz="2400" dirty="0" smtClean="0"/>
              <a:t>CONFUSION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91" y="1524000"/>
            <a:ext cx="3962400" cy="4343400"/>
          </a:xfrm>
        </p:spPr>
        <p:txBody>
          <a:bodyPr/>
          <a:lstStyle/>
          <a:p>
            <a:pPr marL="457200" lvl="1" indent="0"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  <a:buSzPct val="100000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58824" y="1545025"/>
            <a:ext cx="42327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REPONSE:</a:t>
            </a:r>
            <a:endParaRPr lang="en-US" sz="24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Give them as much information as possible.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Keep focused on short term goals but aware of the big picture.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Be reassuring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Help develop a strategic plan for change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Help them not overreact to rumors..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5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Agreement -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DENIAL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843951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RESPONSE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Don’t expect large leaps in acceptance.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Give them time.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Help them see risks of denial...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Rotary phones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Paper appointment books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Ditto machines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9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Agreement -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2057400" cy="53340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HOSTILITY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1447800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en-US" sz="2400" kern="0" dirty="0">
                <a:latin typeface="Arial"/>
              </a:rPr>
              <a:t>RESPONSE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latin typeface="Arial"/>
              </a:rPr>
              <a:t>Put yourself in their shoes.  Where is their anger coming from?</a:t>
            </a:r>
            <a:endParaRPr lang="en-US" sz="2000" kern="0" dirty="0">
              <a:latin typeface="Arial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latin typeface="Arial"/>
              </a:rPr>
              <a:t>Allow them to vent.</a:t>
            </a:r>
            <a:endParaRPr lang="en-US" sz="2000" kern="0" dirty="0">
              <a:latin typeface="Arial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latin typeface="Arial"/>
              </a:rPr>
              <a:t>Empathize with anger but keep in under control.  “It’s okay to be angry but it is not okay to shout.”</a:t>
            </a:r>
            <a:endParaRPr lang="en-US" sz="2000" kern="0" dirty="0">
              <a:latin typeface="Arial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latin typeface="Arial"/>
              </a:rPr>
              <a:t>Listen and validate.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latin typeface="Arial"/>
              </a:rPr>
              <a:t>Don’t take it personally.</a:t>
            </a:r>
            <a:endParaRPr lang="en-US" sz="20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1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Agreement -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3657600"/>
            <a:ext cx="2743200" cy="53340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933" y="1669971"/>
            <a:ext cx="4800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en-US" sz="2400" kern="0" dirty="0">
                <a:latin typeface="Arial"/>
              </a:rPr>
              <a:t>RESPONSE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latin typeface="Arial"/>
              </a:rPr>
              <a:t>Don’t ask them to stop.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latin typeface="Arial"/>
              </a:rPr>
              <a:t>Feed them information constantly.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latin typeface="Arial"/>
              </a:rPr>
              <a:t>Keep them informed on timelines.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latin typeface="Arial"/>
              </a:rPr>
              <a:t>Don’t give them advice.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latin typeface="Arial"/>
              </a:rPr>
              <a:t>Give some control -  the more cooperative they will become.</a:t>
            </a:r>
            <a:endParaRPr lang="en-US" sz="2000" kern="0" dirty="0"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0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Agreement -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3200400"/>
            <a:ext cx="2362200" cy="76200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sz="2400" dirty="0" smtClean="0">
                <a:solidFill>
                  <a:schemeClr val="bg2"/>
                </a:solidFill>
              </a:rPr>
              <a:t>SADNESS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6100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en-US" sz="2400" kern="0" dirty="0">
                <a:solidFill>
                  <a:schemeClr val="bg2"/>
                </a:solidFill>
                <a:latin typeface="Arial"/>
              </a:rPr>
              <a:t>RESPONSE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chemeClr val="bg2"/>
                </a:solidFill>
                <a:latin typeface="Arial"/>
              </a:rPr>
              <a:t>Encourage them to discuss their feelings &amp; what is triggering them.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chemeClr val="bg2"/>
                </a:solidFill>
                <a:latin typeface="Arial"/>
              </a:rPr>
              <a:t>Help them manage thinking patterns and feelings.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chemeClr val="bg2"/>
                </a:solidFill>
                <a:latin typeface="Arial"/>
              </a:rPr>
              <a:t>Encourage them to take care of themselves, rest, exercise, healthy diet.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Agreement -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1905000" cy="45720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STRESS</a:t>
            </a:r>
          </a:p>
          <a:p>
            <a:pPr marL="0" indent="0">
              <a:buClr>
                <a:srgbClr val="C00000"/>
              </a:buClr>
              <a:buSzPct val="100000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051989"/>
            <a:ext cx="4648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en-US" sz="2400" kern="0" dirty="0">
                <a:latin typeface="Arial"/>
              </a:rPr>
              <a:t>RESPONSE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latin typeface="Arial"/>
              </a:rPr>
              <a:t>Help them find a support network, family, work mentors, co-workers and friends.  If necessary professional help.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chemeClr val="bg1"/>
                </a:solidFill>
                <a:latin typeface="Arial"/>
              </a:rPr>
              <a:t>Suggest stress reduction options, meditation, relaxation tapes, breathing techniques.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2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800600" cy="53340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Underestimating the time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Unexpected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867400" cy="91440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>
                <a:solidFill>
                  <a:srgbClr val="C00000"/>
                </a:solidFill>
              </a:rPr>
              <a:t>Poorly coordinated activities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9900"/>
                </a:solidFill>
              </a:rPr>
              <a:t>Learning Objectives</a:t>
            </a:r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438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ü"/>
            </a:pPr>
            <a:r>
              <a:rPr lang="en-US" sz="2400" dirty="0" smtClean="0"/>
              <a:t>Identify staff most receptive to change.</a:t>
            </a:r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ü"/>
            </a:pPr>
            <a:r>
              <a:rPr lang="en-US" sz="2400" dirty="0" smtClean="0"/>
              <a:t>Create an atmosphere that embraces change.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sz="2400" dirty="0" smtClean="0"/>
              <a:t>Understand your role in making change last.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sz="2400" dirty="0" smtClean="0"/>
              <a:t>Learn why change is critical to the health of the practice.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1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Competing distraction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Inadequate capabilities or lack of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Lack of support for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Unclear goals or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Lack of involvement by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Dismissing need outright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Uncontrollable events (life does happen)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2971800" cy="762000"/>
          </a:xfrm>
        </p:spPr>
        <p:txBody>
          <a:bodyPr/>
          <a:lstStyle/>
          <a:p>
            <a:pPr>
              <a:buClr>
                <a:srgbClr val="669900"/>
              </a:buClr>
            </a:pPr>
            <a:r>
              <a:rPr lang="en-US" sz="2800" dirty="0" smtClean="0"/>
              <a:t>Atmosphere</a:t>
            </a:r>
          </a:p>
          <a:p>
            <a:pPr>
              <a:buClr>
                <a:srgbClr val="C00000"/>
              </a:buClr>
            </a:pPr>
            <a:endParaRPr lang="en-US" sz="2800" dirty="0" smtClean="0"/>
          </a:p>
          <a:p>
            <a:pPr>
              <a:buClr>
                <a:srgbClr val="C00000"/>
              </a:buClr>
            </a:pPr>
            <a:endParaRPr lang="en-US" sz="2800" dirty="0"/>
          </a:p>
          <a:p>
            <a:pPr>
              <a:buClr>
                <a:srgbClr val="C00000"/>
              </a:buClr>
            </a:pPr>
            <a:endParaRPr lang="en-US" sz="2800" dirty="0" smtClean="0"/>
          </a:p>
          <a:p>
            <a:pPr>
              <a:buClr>
                <a:srgbClr val="C00000"/>
              </a:buClr>
            </a:pPr>
            <a:endParaRPr lang="en-US" sz="2800" dirty="0"/>
          </a:p>
        </p:txBody>
      </p:sp>
      <p:pic>
        <p:nvPicPr>
          <p:cNvPr id="11266" name="Picture 2" descr="C:\Documents and Settings\Mary\Local Settings\Temporary Internet Files\Content.IE5\9RXGXMMS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34" y="1371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Mary\Local Settings\Temporary Internet Files\Content.IE5\9RXGXMMS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417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0" y="4064000"/>
            <a:ext cx="524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Next a </a:t>
            </a:r>
            <a:r>
              <a:rPr lang="en-US" sz="3200" dirty="0" smtClean="0"/>
              <a:t>system for change…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510367" y="2878667"/>
            <a:ext cx="190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669900"/>
              </a:buClr>
              <a:buSzPct val="75000"/>
              <a:buFont typeface="Wingdings" pitchFamily="2" charset="2"/>
              <a:buChar char="n"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12982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Current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876800"/>
            <a:ext cx="3581400" cy="685800"/>
          </a:xfrm>
        </p:spPr>
        <p:txBody>
          <a:bodyPr/>
          <a:lstStyle/>
          <a:p>
            <a:pPr marL="0" indent="0">
              <a:buClr>
                <a:srgbClr val="C00000"/>
              </a:buClr>
              <a:buSzPct val="100000"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What needs to change?</a:t>
            </a:r>
          </a:p>
          <a:p>
            <a:pPr>
              <a:buClr>
                <a:srgbClr val="C00000"/>
              </a:buClr>
              <a:buSzPct val="10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Current 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Where can we improve?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1534643"/>
            <a:ext cx="6248400" cy="1600200"/>
          </a:xfrm>
        </p:spPr>
        <p:txBody>
          <a:bodyPr/>
          <a:lstStyle/>
          <a:p>
            <a:r>
              <a:rPr lang="en-US" sz="2400" dirty="0" smtClean="0">
                <a:solidFill>
                  <a:srgbClr val="669900"/>
                </a:solidFill>
              </a:rPr>
              <a:t>“It is not the strongest species that survive, it is not the most intelligent, but the most responsive to change.”</a:t>
            </a:r>
            <a:br>
              <a:rPr lang="en-US" sz="2400" dirty="0" smtClean="0">
                <a:solidFill>
                  <a:srgbClr val="669900"/>
                </a:solidFill>
              </a:rPr>
            </a:b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2743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69900"/>
                </a:solidFill>
              </a:rPr>
              <a:t>Charles Darwin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505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Those that don’t change will go the way of the dinosaurs.</a:t>
            </a:r>
            <a:endParaRPr lang="en-US" sz="24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Current Benchmarks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791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133" y="2819400"/>
            <a:ext cx="3352800" cy="106680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When do we change?</a:t>
            </a:r>
          </a:p>
          <a:p>
            <a:pPr lvl="1"/>
            <a:r>
              <a:rPr lang="en-US" dirty="0" smtClean="0"/>
              <a:t>Constantly – just not all at once</a:t>
            </a:r>
          </a:p>
        </p:txBody>
      </p:sp>
    </p:spTree>
    <p:extLst>
      <p:ext uri="{BB962C8B-B14F-4D97-AF65-F5344CB8AC3E}">
        <p14:creationId xmlns:p14="http://schemas.microsoft.com/office/powerpoint/2010/main" val="28596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Change Stick</a:t>
            </a:r>
            <a:endParaRPr lang="en-US" dirty="0"/>
          </a:p>
        </p:txBody>
      </p:sp>
      <p:pic>
        <p:nvPicPr>
          <p:cNvPr id="9218" name="Picture 2" descr="C:\Documents and Settings\Mary\Local Settings\Temporary Internet Files\Content.IE5\A7JI33X0\MP9102209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7620000" cy="39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4377"/>
            <a:ext cx="3886200" cy="980223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sz="2400" b="1" dirty="0" smtClean="0">
                <a:solidFill>
                  <a:srgbClr val="FF0000"/>
                </a:solidFill>
              </a:rPr>
              <a:t>How do we change?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Change 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7299"/>
            <a:ext cx="3810000" cy="68580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en-US" dirty="0" smtClean="0"/>
              <a:t>Who is willing to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819400"/>
            <a:ext cx="2819400" cy="7620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669900"/>
                </a:solidFill>
              </a:rPr>
              <a:t>QUIZ</a:t>
            </a:r>
            <a:endParaRPr lang="en-US" sz="6000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9900"/>
                </a:solidFill>
              </a:rPr>
              <a:t>Must Do’s</a:t>
            </a:r>
            <a:endParaRPr lang="en-US" dirty="0">
              <a:solidFill>
                <a:srgbClr val="669900"/>
              </a:solidFill>
            </a:endParaRPr>
          </a:p>
        </p:txBody>
      </p:sp>
      <p:pic>
        <p:nvPicPr>
          <p:cNvPr id="53250" name="Picture 2" descr="C:\Documents and Settings\Mary\Local Settings\Temporary Internet Files\Content.IE5\5XOXG5ZC\MC900431585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2421466"/>
            <a:ext cx="525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Determine your practice strengths </a:t>
            </a:r>
          </a:p>
          <a:p>
            <a:r>
              <a:rPr lang="en-US" sz="2400" dirty="0" smtClean="0"/>
              <a:t>Determine your practice weaknesses</a:t>
            </a:r>
          </a:p>
          <a:p>
            <a:r>
              <a:rPr lang="en-US" sz="2400" dirty="0" smtClean="0"/>
              <a:t>Evaluate Yourself</a:t>
            </a:r>
          </a:p>
          <a:p>
            <a:r>
              <a:rPr lang="en-US" sz="2400" dirty="0" smtClean="0"/>
              <a:t>Critique Staff</a:t>
            </a:r>
          </a:p>
          <a:p>
            <a:r>
              <a:rPr lang="en-US" sz="2400" dirty="0" smtClean="0"/>
              <a:t>Establish a plan</a:t>
            </a:r>
          </a:p>
          <a:p>
            <a:r>
              <a:rPr lang="en-US" sz="2400" dirty="0" smtClean="0"/>
              <a:t>Set a timeline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Now Can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304800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/>
              <a:t>Identify staff most receptive to change.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 smtClean="0"/>
              <a:t>Create </a:t>
            </a:r>
            <a:r>
              <a:rPr lang="en-US" dirty="0"/>
              <a:t>an atmosphere that embraces change.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 smtClean="0"/>
              <a:t>Understand </a:t>
            </a:r>
            <a:r>
              <a:rPr lang="en-US" dirty="0"/>
              <a:t>your role in making change last.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 smtClean="0"/>
              <a:t>Communicate change </a:t>
            </a:r>
            <a:r>
              <a:rPr lang="en-US" dirty="0"/>
              <a:t>is </a:t>
            </a:r>
            <a:r>
              <a:rPr lang="en-US" dirty="0" smtClean="0"/>
              <a:t>so important to your practice.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 rot="16200000">
            <a:off x="2400299" y="1181101"/>
            <a:ext cx="4419601" cy="4648200"/>
          </a:xfrm>
          <a:prstGeom prst="rightArrow">
            <a:avLst/>
          </a:prstGeom>
          <a:solidFill>
            <a:srgbClr val="66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438400"/>
            <a:ext cx="2971800" cy="2667000"/>
          </a:xfrm>
        </p:spPr>
        <p:txBody>
          <a:bodyPr/>
          <a:lstStyle/>
          <a:p>
            <a:pPr algn="ctr">
              <a:buClr>
                <a:srgbClr val="669900"/>
              </a:buClr>
              <a:buSzPct val="100000"/>
              <a:buFont typeface="Wingdings" pitchFamily="2" charset="2"/>
              <a:buChar char="ü"/>
            </a:pPr>
            <a:r>
              <a:rPr lang="en-US" sz="2400" dirty="0" smtClean="0"/>
              <a:t>Focus</a:t>
            </a:r>
          </a:p>
          <a:p>
            <a:pPr algn="ctr">
              <a:buClr>
                <a:srgbClr val="669900"/>
              </a:buClr>
              <a:buSzPct val="100000"/>
              <a:buFont typeface="Wingdings" pitchFamily="2" charset="2"/>
              <a:buChar char="ü"/>
            </a:pPr>
            <a:endParaRPr lang="en-US" sz="2400" dirty="0"/>
          </a:p>
          <a:p>
            <a:pPr algn="ctr">
              <a:buClr>
                <a:srgbClr val="669900"/>
              </a:buClr>
              <a:buSzPct val="100000"/>
              <a:buFont typeface="Wingdings" pitchFamily="2" charset="2"/>
              <a:buChar char="ü"/>
            </a:pPr>
            <a:r>
              <a:rPr lang="en-US" sz="2400" dirty="0" smtClean="0"/>
              <a:t>Direction</a:t>
            </a:r>
          </a:p>
          <a:p>
            <a:pPr algn="ctr">
              <a:buClr>
                <a:srgbClr val="669900"/>
              </a:buClr>
              <a:buSzPct val="100000"/>
              <a:buFont typeface="Wingdings" pitchFamily="2" charset="2"/>
              <a:buChar char="ü"/>
            </a:pPr>
            <a:endParaRPr lang="en-US" sz="2400" dirty="0"/>
          </a:p>
          <a:p>
            <a:pPr algn="ctr">
              <a:buClr>
                <a:srgbClr val="669900"/>
              </a:buClr>
              <a:buSzPct val="100000"/>
              <a:buFont typeface="Wingdings" pitchFamily="2" charset="2"/>
              <a:buChar char="ü"/>
            </a:pPr>
            <a:r>
              <a:rPr lang="en-US" sz="2400" dirty="0" smtClean="0"/>
              <a:t>Momentum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3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Point Checklist</a:t>
            </a:r>
            <a:endParaRPr lang="en-US" dirty="0"/>
          </a:p>
        </p:txBody>
      </p:sp>
      <p:pic>
        <p:nvPicPr>
          <p:cNvPr id="2051" name="Picture 3" descr="C:\Documents and Settings\Mary\Local Settings\Temporary Internet Files\Content.IE5\A75OCK82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085">
            <a:off x="-195212" y="1557388"/>
            <a:ext cx="3863551" cy="386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1905000"/>
            <a:ext cx="5198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Team agreement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Establish </a:t>
            </a:r>
            <a:r>
              <a:rPr lang="en-US" sz="2400" dirty="0" smtClean="0">
                <a:solidFill>
                  <a:srgbClr val="C00000"/>
                </a:solidFill>
              </a:rPr>
              <a:t>current benchmarks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Determine new milestones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Assign </a:t>
            </a:r>
            <a:r>
              <a:rPr lang="en-US" sz="2400" dirty="0">
                <a:solidFill>
                  <a:srgbClr val="C00000"/>
                </a:solidFill>
              </a:rPr>
              <a:t>accountability 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20800" y="2616009"/>
            <a:ext cx="716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rgbClr val="FF00FF"/>
                </a:solidFill>
              </a:rPr>
              <a:t>Celebrate errors = learning opportunities</a:t>
            </a:r>
          </a:p>
          <a:p>
            <a:pPr lvl="0" algn="ctr"/>
            <a:r>
              <a:rPr lang="en-US" sz="2800" dirty="0">
                <a:solidFill>
                  <a:srgbClr val="FF00FF"/>
                </a:solidFill>
              </a:rPr>
              <a:t>Correct mistake = no blame</a:t>
            </a:r>
          </a:p>
          <a:p>
            <a:pPr lvl="0" algn="ctr"/>
            <a:r>
              <a:rPr lang="en-US" sz="2800" dirty="0">
                <a:solidFill>
                  <a:srgbClr val="FF00FF"/>
                </a:solidFill>
              </a:rPr>
              <a:t>Encourage collaboration = no “it’s mine”</a:t>
            </a:r>
          </a:p>
          <a:p>
            <a:pPr lvl="0" algn="ctr"/>
            <a:r>
              <a:rPr lang="en-US" sz="2800" dirty="0">
                <a:solidFill>
                  <a:srgbClr val="FF00FF"/>
                </a:solidFill>
              </a:rPr>
              <a:t>Reward creative thinking</a:t>
            </a:r>
          </a:p>
          <a:p>
            <a:pPr lvl="0" algn="ctr"/>
            <a:r>
              <a:rPr lang="en-US" sz="2800" dirty="0">
                <a:solidFill>
                  <a:srgbClr val="FF00FF"/>
                </a:solidFill>
              </a:rPr>
              <a:t>Hire and promote problem solvers!	</a:t>
            </a:r>
          </a:p>
        </p:txBody>
      </p:sp>
    </p:spTree>
    <p:extLst>
      <p:ext uri="{BB962C8B-B14F-4D97-AF65-F5344CB8AC3E}">
        <p14:creationId xmlns:p14="http://schemas.microsoft.com/office/powerpoint/2010/main" val="3779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LIFELESS</a:t>
            </a:r>
            <a:endParaRPr lang="en-US" dirty="0"/>
          </a:p>
        </p:txBody>
      </p:sp>
      <p:pic>
        <p:nvPicPr>
          <p:cNvPr id="5124" name="Picture 4" descr="C:\Documents and Settings\Mary\Local Settings\Temporary Internet Files\Content.IE5\A7JI33X0\MP9003139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493"/>
            <a:ext cx="9144000" cy="44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20492"/>
            <a:ext cx="8305800" cy="4799307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Different standards for different people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Reward error-free days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Complex systems for change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Shoot the messenger attitude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Management plays it safe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8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pic>
        <p:nvPicPr>
          <p:cNvPr id="3076" name="Picture 4" descr="C:\Documents and Settings\Mary\Local Settings\Temporary Internet Files\Content.IE5\79DDU8XN\MP9004221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209198"/>
            <a:ext cx="4690533" cy="31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Mary\Local Settings\Temporary Internet Files\Content.IE5\2P3XXUHU\MP90042304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67" y="3048000"/>
            <a:ext cx="3191933" cy="27432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Mary\Local Settings\Temporary Internet Files\Content.IE5\0CIHX7PD\MP90044308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058"/>
            <a:ext cx="3276600" cy="261514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845733"/>
            <a:ext cx="7772400" cy="1202267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ClrTx/>
              <a:buSzTx/>
            </a:pPr>
            <a:r>
              <a:rPr lang="en-US" sz="4000" kern="1200" dirty="0">
                <a:solidFill>
                  <a:srgbClr val="000000"/>
                </a:solidFill>
                <a:cs typeface="Times New Roman" pitchFamily="18" charset="0"/>
              </a:rPr>
              <a:t>Cherishing Change</a:t>
            </a:r>
          </a:p>
          <a:p>
            <a:pPr lvl="0" eaLnBrk="1" hangingPunct="1">
              <a:spcBef>
                <a:spcPct val="0"/>
              </a:spcBef>
              <a:buClrTx/>
              <a:buSzTx/>
            </a:pPr>
            <a:r>
              <a:rPr lang="en-US" sz="4000" kern="120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sz="3200" kern="1200" dirty="0">
                <a:solidFill>
                  <a:srgbClr val="000000"/>
                </a:solidFill>
                <a:cs typeface="Times New Roman" pitchFamily="18" charset="0"/>
              </a:rPr>
              <a:t>Allow Everyone to Soar!</a:t>
            </a:r>
            <a:endParaRPr lang="en-US" sz="4000" kern="12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276600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S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895600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T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4305181" y="3276600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A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2895600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F</a:t>
            </a:r>
            <a:endParaRPr lang="en-US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3276600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F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898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1ac89d772a439d7eb9a9c99c9b81634ad49c57b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11777</TotalTime>
  <Words>717</Words>
  <Application>Microsoft Office PowerPoint</Application>
  <PresentationFormat>On-screen Show (4:3)</PresentationFormat>
  <Paragraphs>173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Pixel</vt:lpstr>
      <vt:lpstr>Custom Design</vt:lpstr>
      <vt:lpstr>  “Sounds like a good idea, let’s try it.”        VS   “We’ve tried that…it won’t work here.” </vt:lpstr>
      <vt:lpstr>Learning Objectives</vt:lpstr>
      <vt:lpstr>“It is not the strongest species that survive, it is not the most intelligent, but the most responsive to change.” </vt:lpstr>
      <vt:lpstr>Why Bother?</vt:lpstr>
      <vt:lpstr>4 Point Checklist</vt:lpstr>
      <vt:lpstr>ATMOSPHERE</vt:lpstr>
      <vt:lpstr>LIFELESS</vt:lpstr>
      <vt:lpstr>LEADERSHIP</vt:lpstr>
      <vt:lpstr>PowerPoint Presentation</vt:lpstr>
      <vt:lpstr>Team Agreement - STAFF</vt:lpstr>
      <vt:lpstr>Team Agreement - STAFF</vt:lpstr>
      <vt:lpstr>Team Agreement - STAFF</vt:lpstr>
      <vt:lpstr>Team Agreement - STAFF</vt:lpstr>
      <vt:lpstr>Team Agreement - STAFF</vt:lpstr>
      <vt:lpstr>Team Agreement - STAFF</vt:lpstr>
      <vt:lpstr>Team Agreement - STAFF</vt:lpstr>
      <vt:lpstr>Possible Pitfalls</vt:lpstr>
      <vt:lpstr>Possible Pitfalls</vt:lpstr>
      <vt:lpstr>Possible Pitfalls</vt:lpstr>
      <vt:lpstr>Possible Pitfalls</vt:lpstr>
      <vt:lpstr>Possible Pitfalls</vt:lpstr>
      <vt:lpstr>Possible Pitfalls</vt:lpstr>
      <vt:lpstr>Possible Pitfalls</vt:lpstr>
      <vt:lpstr>Possible Pitfalls</vt:lpstr>
      <vt:lpstr>Possible Pitfalls</vt:lpstr>
      <vt:lpstr>Possible Pitfalls</vt:lpstr>
      <vt:lpstr>PowerPoint Presentation</vt:lpstr>
      <vt:lpstr>Establish Current Benchmarks</vt:lpstr>
      <vt:lpstr>Establish Current Benchmarks</vt:lpstr>
      <vt:lpstr>Establish Current Benchmarks</vt:lpstr>
      <vt:lpstr>Making Change Stick</vt:lpstr>
      <vt:lpstr>Making Change Stick</vt:lpstr>
      <vt:lpstr>QUIZ</vt:lpstr>
      <vt:lpstr>Must Do’s</vt:lpstr>
      <vt:lpstr>You Now Can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Mary</cp:lastModifiedBy>
  <cp:revision>554</cp:revision>
  <cp:lastPrinted>2011-11-05T00:02:12Z</cp:lastPrinted>
  <dcterms:created xsi:type="dcterms:W3CDTF">2009-11-18T22:50:30Z</dcterms:created>
  <dcterms:modified xsi:type="dcterms:W3CDTF">2015-04-20T21:21:43Z</dcterms:modified>
</cp:coreProperties>
</file>