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8"/>
  </p:notesMasterIdLst>
  <p:sldIdLst>
    <p:sldId id="258" r:id="rId2"/>
    <p:sldId id="305" r:id="rId3"/>
    <p:sldId id="259" r:id="rId4"/>
    <p:sldId id="290" r:id="rId5"/>
    <p:sldId id="257" r:id="rId6"/>
    <p:sldId id="260" r:id="rId7"/>
    <p:sldId id="271" r:id="rId8"/>
    <p:sldId id="273" r:id="rId9"/>
    <p:sldId id="261" r:id="rId10"/>
    <p:sldId id="274" r:id="rId11"/>
    <p:sldId id="275" r:id="rId12"/>
    <p:sldId id="276" r:id="rId13"/>
    <p:sldId id="262" r:id="rId14"/>
    <p:sldId id="277" r:id="rId15"/>
    <p:sldId id="279" r:id="rId16"/>
    <p:sldId id="278" r:id="rId17"/>
    <p:sldId id="281" r:id="rId18"/>
    <p:sldId id="285" r:id="rId19"/>
    <p:sldId id="286" r:id="rId20"/>
    <p:sldId id="283" r:id="rId21"/>
    <p:sldId id="269" r:id="rId22"/>
    <p:sldId id="287" r:id="rId23"/>
    <p:sldId id="289" r:id="rId24"/>
    <p:sldId id="308" r:id="rId25"/>
    <p:sldId id="264" r:id="rId26"/>
    <p:sldId id="294" r:id="rId27"/>
    <p:sldId id="302" r:id="rId28"/>
    <p:sldId id="303" r:id="rId29"/>
    <p:sldId id="300" r:id="rId30"/>
    <p:sldId id="301" r:id="rId31"/>
    <p:sldId id="292" r:id="rId32"/>
    <p:sldId id="293" r:id="rId33"/>
    <p:sldId id="299" r:id="rId34"/>
    <p:sldId id="309" r:id="rId35"/>
    <p:sldId id="298" r:id="rId36"/>
    <p:sldId id="295" r:id="rId37"/>
    <p:sldId id="304" r:id="rId38"/>
    <p:sldId id="266" r:id="rId39"/>
    <p:sldId id="267" r:id="rId40"/>
    <p:sldId id="307" r:id="rId41"/>
    <p:sldId id="291" r:id="rId42"/>
    <p:sldId id="306" r:id="rId43"/>
    <p:sldId id="288" r:id="rId44"/>
    <p:sldId id="270" r:id="rId45"/>
    <p:sldId id="280" r:id="rId46"/>
    <p:sldId id="297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80" autoAdjust="0"/>
    <p:restoredTop sz="65837" autoAdjust="0"/>
  </p:normalViewPr>
  <p:slideViewPr>
    <p:cSldViewPr snapToGrid="0" snapToObjects="1">
      <p:cViewPr varScale="1">
        <p:scale>
          <a:sx n="75" d="100"/>
          <a:sy n="75" d="100"/>
        </p:scale>
        <p:origin x="223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6671C-63C0-F841-A896-107CC7083D5C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88E70-B267-A440-9B4D-39E5132E1B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we can work together to make this a less common patient</a:t>
            </a:r>
            <a:r>
              <a:rPr lang="en-US" baseline="0" dirty="0"/>
              <a:t> experience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As</a:t>
            </a:r>
            <a:r>
              <a:rPr lang="en-US" baseline="0" dirty="0"/>
              <a:t> you know the goal of CXL is to strengthen the cornea to save our patients from the fate of a corneal transplant</a:t>
            </a:r>
          </a:p>
          <a:p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Eye Bank Association of America has estimated more than 40% of the corneal transplants in the U.S.—or more than 6,800 transplants—could be avoided if an approved device for cross-linking were approved to treat </a:t>
            </a:r>
            <a:r>
              <a:rPr lang="en-US" dirty="0" err="1"/>
              <a:t>keratoconus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E24AF-9A9B-9E49-B190-F54FE73F3CA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Needs urgent CXL but didn’t get and now: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88E70-B267-A440-9B4D-39E5132E1B6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Unfortunately this guy didn’t do anything….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88E70-B267-A440-9B4D-39E5132E1B6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…with a change in his refraction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88E70-B267-A440-9B4D-39E5132E1B6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 topography you can see an increase in his central steepening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88E70-B267-A440-9B4D-39E5132E1B6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point is that </a:t>
            </a:r>
            <a:r>
              <a:rPr lang="en-US" dirty="0" err="1"/>
              <a:t>Intacs</a:t>
            </a:r>
            <a:r>
              <a:rPr lang="en-US" dirty="0"/>
              <a:t> does not</a:t>
            </a:r>
            <a:r>
              <a:rPr lang="en-US" baseline="0" dirty="0"/>
              <a:t> prevent progression and they need to be imaged just like all other patients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88E70-B267-A440-9B4D-39E5132E1B6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Changing</a:t>
            </a:r>
            <a:r>
              <a:rPr lang="en-US" baseline="0" dirty="0"/>
              <a:t> gears…what do you tell a patient who you are sending for CXL:</a:t>
            </a:r>
          </a:p>
          <a:p>
            <a:endParaRPr lang="en-US" baseline="0" dirty="0"/>
          </a:p>
          <a:p>
            <a:r>
              <a:rPr lang="en-US" dirty="0"/>
              <a:t>Explain the </a:t>
            </a:r>
            <a:r>
              <a:rPr lang="en-US" dirty="0" err="1"/>
              <a:t>pathophysiology</a:t>
            </a:r>
            <a:r>
              <a:rPr lang="en-US" dirty="0"/>
              <a:t> of </a:t>
            </a:r>
            <a:r>
              <a:rPr lang="en-US" dirty="0" err="1"/>
              <a:t>ectasia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88E70-B267-A440-9B4D-39E5132E1B6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discuss the success you should be familiar with a bit of the research history: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=========</a:t>
            </a:r>
          </a:p>
          <a:p>
            <a:endParaRPr lang="en-US" dirty="0"/>
          </a:p>
          <a:p>
            <a:r>
              <a:rPr lang="en-US" dirty="0"/>
              <a:t>With</a:t>
            </a:r>
            <a:r>
              <a:rPr lang="en-US" baseline="0" dirty="0"/>
              <a:t> overall very positive results…yet not with FDA approval.  Why is that?  The answer is it’s complicated and political but I’ll cover a few considerations that may be holding it back.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E24AF-9A9B-9E49-B190-F54FE73F3CA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Based on these trials: confidently tell you patients that the technology 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88E70-B267-A440-9B4D-39E5132E1B6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Explain the </a:t>
            </a:r>
            <a:r>
              <a:rPr lang="en-US" dirty="0" err="1"/>
              <a:t>pathophysiology</a:t>
            </a:r>
            <a:r>
              <a:rPr lang="en-US" dirty="0"/>
              <a:t> of </a:t>
            </a:r>
            <a:r>
              <a:rPr lang="en-US" dirty="0" err="1"/>
              <a:t>ectasia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88E70-B267-A440-9B4D-39E5132E1B6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Explain the </a:t>
            </a:r>
            <a:r>
              <a:rPr lang="en-US" dirty="0" err="1"/>
              <a:t>pathophysiology</a:t>
            </a:r>
            <a:r>
              <a:rPr lang="en-US" dirty="0"/>
              <a:t> of </a:t>
            </a:r>
            <a:r>
              <a:rPr lang="en-US" dirty="0" err="1"/>
              <a:t>ectasia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88E70-B267-A440-9B4D-39E5132E1B6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 on your ability to identify patients in need of treatment,</a:t>
            </a:r>
            <a:r>
              <a:rPr lang="en-US" baseline="0" dirty="0"/>
              <a:t> how to talk with them and how to take care of them after surgery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88E70-B267-A440-9B4D-39E5132E1B6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The key to </a:t>
            </a:r>
            <a:r>
              <a:rPr lang="en-US" baseline="0" dirty="0" err="1"/>
              <a:t>crosslinking</a:t>
            </a:r>
            <a:r>
              <a:rPr lang="en-US" baseline="0" dirty="0"/>
              <a:t> is the light sensitive molecule: riboflavin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Placed onto the cornea and penetrates diffusely.  The cornea is they exposed to UVA light, which…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main factor required for effective </a:t>
            </a:r>
            <a:r>
              <a:rPr lang="en-US" baseline="0" dirty="0" err="1"/>
              <a:t>crosslinking</a:t>
            </a:r>
            <a:r>
              <a:rPr lang="en-US" baseline="0" dirty="0"/>
              <a:t> is adequate delivery of </a:t>
            </a:r>
            <a:r>
              <a:rPr lang="en-US" baseline="0" dirty="0" err="1"/>
              <a:t>riboflacin</a:t>
            </a:r>
            <a:r>
              <a:rPr lang="en-US" baseline="0" dirty="0"/>
              <a:t> to the </a:t>
            </a:r>
            <a:r>
              <a:rPr lang="en-US" baseline="0" dirty="0" err="1"/>
              <a:t>stroma</a:t>
            </a:r>
            <a:r>
              <a:rPr lang="en-US" baseline="0" dirty="0"/>
              <a:t> prior to UVA </a:t>
            </a:r>
            <a:r>
              <a:rPr lang="en-US" baseline="0" dirty="0" err="1"/>
              <a:t>expsoure</a:t>
            </a:r>
            <a:r>
              <a:rPr lang="en-US" baseline="0" dirty="0"/>
              <a:t>, the riboflavin serves as a </a:t>
            </a:r>
            <a:r>
              <a:rPr lang="en-US" baseline="0" dirty="0" err="1"/>
              <a:t>photosensitizer</a:t>
            </a:r>
            <a:r>
              <a:rPr lang="en-US" baseline="0" dirty="0"/>
              <a:t> for the production </a:t>
            </a:r>
            <a:r>
              <a:rPr lang="en-US" baseline="0" dirty="0" err="1"/>
              <a:t>fo</a:t>
            </a:r>
            <a:r>
              <a:rPr lang="en-US" baseline="0" dirty="0"/>
              <a:t> reactive oxygen </a:t>
            </a:r>
            <a:r>
              <a:rPr lang="en-US" baseline="0" dirty="0" err="1"/>
              <a:t>specieis</a:t>
            </a:r>
            <a:r>
              <a:rPr lang="en-US" baseline="0" dirty="0"/>
              <a:t> to create covalent bonds between collagen fibrils  and it absorbs UVA radiation to prevent damage to the endothelial cells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lvl="1"/>
            <a:r>
              <a:rPr lang="en-US" dirty="0"/>
              <a:t>Transmitted light power through the cornea is dependent </a:t>
            </a:r>
            <a:r>
              <a:rPr lang="en-US" dirty="0" err="1"/>
              <a:t>onf</a:t>
            </a:r>
            <a:r>
              <a:rPr lang="en-US" dirty="0"/>
              <a:t> the riboflavin concentrations</a:t>
            </a:r>
          </a:p>
          <a:p>
            <a:pPr lvl="2"/>
            <a:r>
              <a:rPr lang="en-US" dirty="0"/>
              <a:t>So for thin cornea a higher riboflavin concentration may provide protection to underlying </a:t>
            </a:r>
            <a:r>
              <a:rPr lang="en-US" dirty="0" err="1"/>
              <a:t>endothlium</a:t>
            </a:r>
            <a:endParaRPr lang="en-US" dirty="0"/>
          </a:p>
          <a:p>
            <a:pPr lvl="2"/>
            <a:r>
              <a:rPr lang="en-US" dirty="0"/>
              <a:t>Excessive riboflavin concentration in the anterior </a:t>
            </a:r>
            <a:r>
              <a:rPr lang="en-US" dirty="0" err="1"/>
              <a:t>stroma</a:t>
            </a:r>
            <a:r>
              <a:rPr lang="en-US" dirty="0"/>
              <a:t> may act as a UV filter preventing deeper </a:t>
            </a:r>
            <a:r>
              <a:rPr lang="en-US" dirty="0" err="1"/>
              <a:t>stromal</a:t>
            </a:r>
            <a:r>
              <a:rPr lang="en-US" dirty="0"/>
              <a:t> </a:t>
            </a:r>
            <a:r>
              <a:rPr lang="en-US" dirty="0" err="1"/>
              <a:t>crosslinking</a:t>
            </a: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E24AF-9A9B-9E49-B190-F54FE73F3CA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 the years a great</a:t>
            </a:r>
            <a:r>
              <a:rPr lang="en-US" baseline="0" dirty="0"/>
              <a:t> source of debate has been how to get the riboflavin into the cornea.</a:t>
            </a:r>
          </a:p>
          <a:p>
            <a:endParaRPr lang="en-US" baseline="0" dirty="0"/>
          </a:p>
          <a:p>
            <a:r>
              <a:rPr lang="en-US" dirty="0"/>
              <a:t>What is the best way to apply riboflavin…</a:t>
            </a:r>
          </a:p>
          <a:p>
            <a:r>
              <a:rPr lang="en-US" dirty="0"/>
              <a:t>Traditional/original Dresden studies were with </a:t>
            </a:r>
            <a:r>
              <a:rPr lang="en-US" dirty="0" err="1"/>
              <a:t>epi</a:t>
            </a:r>
            <a:r>
              <a:rPr lang="en-US" dirty="0"/>
              <a:t> off</a:t>
            </a:r>
          </a:p>
          <a:p>
            <a:r>
              <a:rPr lang="en-US" dirty="0"/>
              <a:t>But</a:t>
            </a:r>
            <a:r>
              <a:rPr lang="en-US" baseline="0" dirty="0"/>
              <a:t> there is great appeal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88E70-B267-A440-9B4D-39E5132E1B6F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problem with </a:t>
            </a:r>
            <a:r>
              <a:rPr lang="en-US" dirty="0" err="1"/>
              <a:t>epi</a:t>
            </a:r>
            <a:r>
              <a:rPr lang="en-US" dirty="0"/>
              <a:t> on</a:t>
            </a:r>
            <a:r>
              <a:rPr lang="en-US" baseline="0" dirty="0"/>
              <a:t> is it turns out it is hard to get riboflavin into the cornea as riboflavin is larger than what epithelial </a:t>
            </a:r>
            <a:r>
              <a:rPr lang="en-US" baseline="0" dirty="0" err="1"/>
              <a:t>tigh</a:t>
            </a:r>
            <a:r>
              <a:rPr lang="en-US" baseline="0" dirty="0"/>
              <a:t> junctions allow to pass.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Ways around this problem have included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88E70-B267-A440-9B4D-39E5132E1B6F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spite of these efforts </a:t>
            </a:r>
            <a:r>
              <a:rPr lang="en-US" dirty="0" err="1"/>
              <a:t>penetrattaion</a:t>
            </a:r>
            <a:r>
              <a:rPr lang="en-US" baseline="0" dirty="0"/>
              <a:t> (or what we call </a:t>
            </a:r>
            <a:r>
              <a:rPr lang="en-US" baseline="0" dirty="0" err="1"/>
              <a:t>imbibation</a:t>
            </a:r>
            <a:r>
              <a:rPr lang="en-US" baseline="0" dirty="0"/>
              <a:t>) is not as good with </a:t>
            </a:r>
            <a:r>
              <a:rPr lang="en-US" baseline="0" dirty="0" err="1"/>
              <a:t>epi</a:t>
            </a:r>
            <a:r>
              <a:rPr lang="en-US" baseline="0" dirty="0"/>
              <a:t> on and as a result efficacy of </a:t>
            </a:r>
            <a:r>
              <a:rPr lang="en-US" baseline="0" dirty="0" err="1"/>
              <a:t>epi</a:t>
            </a:r>
            <a:r>
              <a:rPr lang="en-US" baseline="0" dirty="0"/>
              <a:t> on has been called into question.</a:t>
            </a:r>
          </a:p>
          <a:p>
            <a:endParaRPr lang="en-US" baseline="0" dirty="0"/>
          </a:p>
          <a:p>
            <a:r>
              <a:rPr lang="en-US" dirty="0"/>
              <a:t>although </a:t>
            </a:r>
            <a:r>
              <a:rPr lang="en-US" dirty="0" err="1"/>
              <a:t>metanalysis</a:t>
            </a:r>
            <a:r>
              <a:rPr lang="en-US" dirty="0"/>
              <a:t> by ASCRS in April 2015 showed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E24AF-9A9B-9E49-B190-F54FE73F3CA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OCT demonstrating demarcation depth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88E70-B267-A440-9B4D-39E5132E1B6F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Photrexa</a:t>
            </a:r>
            <a:r>
              <a:rPr lang="en-US" dirty="0"/>
              <a:t> cost 4-500</a:t>
            </a:r>
            <a:r>
              <a:rPr lang="en-US" baseline="0" dirty="0"/>
              <a:t> that comes with a chip to turn on the light source so in essence there is a click fee</a:t>
            </a:r>
          </a:p>
          <a:p>
            <a:endParaRPr lang="en-US" baseline="0" dirty="0"/>
          </a:p>
          <a:p>
            <a:r>
              <a:rPr lang="en-US" baseline="0" dirty="0"/>
              <a:t>After riboflavin have to check for thickness of 400 and ensure </a:t>
            </a:r>
            <a:r>
              <a:rPr lang="en-US" baseline="0" dirty="0" err="1"/>
              <a:t>auptake</a:t>
            </a:r>
            <a:r>
              <a:rPr lang="en-US" baseline="0" dirty="0"/>
              <a:t> into the 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88E70-B267-A440-9B4D-39E5132E1B6F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Could we not </a:t>
            </a:r>
            <a:r>
              <a:rPr lang="en-US" dirty="0" err="1"/>
              <a:t>comanage</a:t>
            </a:r>
            <a:r>
              <a:rPr lang="en-US" dirty="0"/>
              <a:t> these?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88E70-B267-A440-9B4D-39E5132E1B6F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conjunction with LASIK for people</a:t>
            </a:r>
            <a:r>
              <a:rPr lang="en-US" baseline="0" dirty="0"/>
              <a:t> with RSB near 300 and for younger patients at higher risk of </a:t>
            </a:r>
            <a:r>
              <a:rPr lang="en-US" baseline="0" dirty="0" err="1"/>
              <a:t>ectasia</a:t>
            </a:r>
            <a:r>
              <a:rPr lang="en-US" baseline="0" dirty="0"/>
              <a:t>.</a:t>
            </a:r>
          </a:p>
          <a:p>
            <a:endParaRPr lang="en-US" baseline="0" dirty="0"/>
          </a:p>
          <a:p>
            <a:r>
              <a:rPr lang="en-US" dirty="0"/>
              <a:t>The concept of combo treatments is to reshape the cornea in an ideal configuration and then freeze it with CXL</a:t>
            </a:r>
          </a:p>
          <a:p>
            <a:endParaRPr lang="en-US" dirty="0"/>
          </a:p>
          <a:p>
            <a:r>
              <a:rPr lang="en-US" dirty="0"/>
              <a:t>Internationally most common is </a:t>
            </a:r>
            <a:r>
              <a:rPr lang="en-US" dirty="0" err="1"/>
              <a:t>topo</a:t>
            </a:r>
            <a:r>
              <a:rPr lang="en-US" dirty="0"/>
              <a:t> guided PRK with CXL to help reshape cone a bit (referred to as the Athens protocol)</a:t>
            </a:r>
          </a:p>
          <a:p>
            <a:endParaRPr lang="en-US" dirty="0"/>
          </a:p>
          <a:p>
            <a:r>
              <a:rPr lang="en-US" dirty="0"/>
              <a:t>Combo treatments and inherently limited by unpredictable refractive outcome of CXL</a:t>
            </a:r>
          </a:p>
          <a:p>
            <a:endParaRPr lang="en-US" dirty="0"/>
          </a:p>
          <a:p>
            <a:r>
              <a:rPr lang="en-US" dirty="0"/>
              <a:t>In use in Europe</a:t>
            </a:r>
            <a:r>
              <a:rPr lang="en-US" baseline="0" dirty="0"/>
              <a:t> for small corrections (predominantly </a:t>
            </a:r>
            <a:r>
              <a:rPr lang="en-US" baseline="0" dirty="0" err="1"/>
              <a:t>epi-on)</a:t>
            </a:r>
            <a:r>
              <a:rPr lang="en-US" dirty="0" err="1"/>
              <a:t>Topography</a:t>
            </a:r>
            <a:r>
              <a:rPr lang="en-US" baseline="0" dirty="0"/>
              <a:t> guided placement of high energy UV light to create a custom pattern of </a:t>
            </a:r>
            <a:r>
              <a:rPr lang="en-US" baseline="0" dirty="0" err="1"/>
              <a:t>crosslinking</a:t>
            </a:r>
            <a:r>
              <a:rPr lang="en-US" baseline="0" dirty="0"/>
              <a:t>.  </a:t>
            </a:r>
            <a:r>
              <a:rPr lang="en-US" dirty="0" err="1"/>
              <a:t>PiXL</a:t>
            </a:r>
            <a:r>
              <a:rPr lang="en-US" dirty="0"/>
              <a:t> for KCN patients</a:t>
            </a:r>
            <a:r>
              <a:rPr lang="en-US" baseline="0" dirty="0"/>
              <a:t> and even low </a:t>
            </a:r>
            <a:r>
              <a:rPr lang="en-US" baseline="0" dirty="0" err="1"/>
              <a:t>myopes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88E70-B267-A440-9B4D-39E5132E1B6F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Directing high </a:t>
            </a:r>
            <a:r>
              <a:rPr lang="en-US" dirty="0" err="1"/>
              <a:t>fluence</a:t>
            </a:r>
            <a:r>
              <a:rPr lang="en-US" dirty="0"/>
              <a:t> UVA to only certain regions.</a:t>
            </a:r>
          </a:p>
          <a:p>
            <a:endParaRPr lang="en-US" dirty="0"/>
          </a:p>
          <a:p>
            <a:r>
              <a:rPr lang="en-US" dirty="0"/>
              <a:t>Has been used in conjunction with CXL treatment for KCN and even tried in a few patient with small myopic and hyperopic refractions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88E70-B267-A440-9B4D-39E5132E1B6F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br>
              <a:rPr lang="en-US" b="1" dirty="0"/>
            </a:br>
            <a:r>
              <a:rPr lang="en-US" b="1" dirty="0"/>
              <a:t>8. </a:t>
            </a:r>
            <a:r>
              <a:rPr lang="en-US" b="1" dirty="0" err="1"/>
              <a:t>jacob</a:t>
            </a:r>
            <a:r>
              <a:rPr lang="en-US" b="1" dirty="0"/>
              <a:t> </a:t>
            </a:r>
            <a:r>
              <a:rPr lang="en-US" b="1" dirty="0" err="1"/>
              <a:t>s</a:t>
            </a:r>
            <a:r>
              <a:rPr lang="en-US" b="1" dirty="0"/>
              <a:t>, </a:t>
            </a:r>
            <a:r>
              <a:rPr lang="en-US" b="1" dirty="0" err="1"/>
              <a:t>kumar</a:t>
            </a:r>
            <a:r>
              <a:rPr lang="en-US" b="1" dirty="0"/>
              <a:t> </a:t>
            </a:r>
            <a:r>
              <a:rPr lang="en-US" b="1" dirty="0" err="1"/>
              <a:t>da</a:t>
            </a:r>
            <a:r>
              <a:rPr lang="en-US" b="1" dirty="0"/>
              <a:t>, </a:t>
            </a:r>
            <a:r>
              <a:rPr lang="en-US" b="1" dirty="0" err="1"/>
              <a:t>agarwal</a:t>
            </a:r>
            <a:r>
              <a:rPr lang="en-US" b="1" dirty="0"/>
              <a:t> a, </a:t>
            </a:r>
            <a:r>
              <a:rPr lang="en-US" b="1" dirty="0" err="1"/>
              <a:t>basu</a:t>
            </a:r>
            <a:r>
              <a:rPr lang="en-US" b="1" dirty="0"/>
              <a:t> </a:t>
            </a:r>
            <a:r>
              <a:rPr lang="en-US" b="1" dirty="0" err="1"/>
              <a:t>s</a:t>
            </a:r>
            <a:r>
              <a:rPr lang="en-US" b="1" dirty="0"/>
              <a:t>, </a:t>
            </a:r>
            <a:r>
              <a:rPr lang="en-US" b="1" dirty="0" err="1"/>
              <a:t>sinha</a:t>
            </a:r>
            <a:r>
              <a:rPr lang="en-US" b="1" dirty="0"/>
              <a:t> </a:t>
            </a:r>
            <a:r>
              <a:rPr lang="en-US" b="1" dirty="0" err="1"/>
              <a:t>p</a:t>
            </a:r>
            <a:r>
              <a:rPr lang="en-US" b="1" dirty="0"/>
              <a:t>, </a:t>
            </a:r>
            <a:r>
              <a:rPr lang="en-US" b="1" dirty="0" err="1"/>
              <a:t>agarwal</a:t>
            </a:r>
            <a:r>
              <a:rPr lang="en-US" b="1" dirty="0"/>
              <a:t> a. contact lens-assisted collagen cross-linking (</a:t>
            </a:r>
            <a:r>
              <a:rPr lang="en-US" b="1" dirty="0" err="1"/>
              <a:t>cacxl</a:t>
            </a:r>
            <a:r>
              <a:rPr lang="en-US" b="1" dirty="0"/>
              <a:t>): a new technique for cross-linking thin corneas. </a:t>
            </a:r>
            <a:r>
              <a:rPr lang="en-US" b="1" dirty="0" err="1"/>
              <a:t>j</a:t>
            </a:r>
            <a:r>
              <a:rPr lang="en-US" b="1" dirty="0"/>
              <a:t> refract </a:t>
            </a:r>
            <a:r>
              <a:rPr lang="en-US" b="1" dirty="0" err="1"/>
              <a:t>surg</a:t>
            </a:r>
            <a:r>
              <a:rPr lang="en-US" b="1" dirty="0"/>
              <a:t> 2014;30(6):366-372.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88E70-B267-A440-9B4D-39E5132E1B6F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Factors to consider when thinking</a:t>
            </a:r>
            <a:r>
              <a:rPr lang="en-US" baseline="0" dirty="0"/>
              <a:t> about making referral</a:t>
            </a:r>
          </a:p>
          <a:p>
            <a:endParaRPr lang="en-US" baseline="0" dirty="0"/>
          </a:p>
          <a:p>
            <a:r>
              <a:rPr lang="en-US" baseline="0" dirty="0"/>
              <a:t>Just because someone has KCN doesn’t mean they are a good candidate</a:t>
            </a:r>
          </a:p>
          <a:p>
            <a:endParaRPr lang="en-US" baseline="0" dirty="0"/>
          </a:p>
          <a:p>
            <a:r>
              <a:rPr lang="en-US" baseline="0" dirty="0"/>
              <a:t>CXL stops progression so if you have a patient with documented progression they are a candidate</a:t>
            </a:r>
          </a:p>
          <a:p>
            <a:endParaRPr lang="en-US" baseline="0" dirty="0"/>
          </a:p>
          <a:p>
            <a:r>
              <a:rPr lang="en-US" dirty="0"/>
              <a:t>But that’s not the whole story…</a:t>
            </a:r>
          </a:p>
          <a:p>
            <a:endParaRPr lang="en-US" dirty="0"/>
          </a:p>
          <a:p>
            <a:r>
              <a:rPr lang="en-US" dirty="0"/>
              <a:t>Not always that easy, particularly new patient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AGE: very important for KCN review CLEK study: &lt;20 </a:t>
            </a:r>
            <a:r>
              <a:rPr lang="en-US" baseline="0" dirty="0" err="1"/>
              <a:t>yo</a:t>
            </a:r>
            <a:r>
              <a:rPr lang="en-US" baseline="0" dirty="0"/>
              <a:t> most likely to progress to scarring</a:t>
            </a:r>
          </a:p>
          <a:p>
            <a:r>
              <a:rPr lang="en-US" baseline="0" dirty="0"/>
              <a:t>Concept of </a:t>
            </a:r>
            <a:r>
              <a:rPr lang="en-US" baseline="0" dirty="0" err="1"/>
              <a:t>autocrosslinking</a:t>
            </a:r>
            <a:r>
              <a:rPr lang="en-US" baseline="0" dirty="0"/>
              <a:t> from oxidative </a:t>
            </a:r>
            <a:r>
              <a:rPr lang="en-US" baseline="0" dirty="0" err="1"/>
              <a:t>deamination</a:t>
            </a:r>
            <a:r>
              <a:rPr lang="en-US" baseline="0" dirty="0"/>
              <a:t> with age</a:t>
            </a:r>
          </a:p>
          <a:p>
            <a:endParaRPr lang="en-US" baseline="0" dirty="0"/>
          </a:p>
          <a:p>
            <a:r>
              <a:rPr lang="en-US" baseline="0" dirty="0"/>
              <a:t>Approved for age 14</a:t>
            </a:r>
          </a:p>
          <a:p>
            <a:endParaRPr lang="en-US" baseline="0" dirty="0"/>
          </a:p>
          <a:p>
            <a:r>
              <a:rPr lang="en-US" baseline="0" dirty="0"/>
              <a:t>Extent of disease: </a:t>
            </a:r>
          </a:p>
          <a:p>
            <a:r>
              <a:rPr lang="en-US" baseline="0" dirty="0"/>
              <a:t>Mild and moderate disease is what you want, advanced disease with scarring is not</a:t>
            </a:r>
          </a:p>
          <a:p>
            <a:endParaRPr lang="en-US" baseline="0" dirty="0"/>
          </a:p>
          <a:p>
            <a:r>
              <a:rPr lang="en-US" baseline="0" dirty="0" err="1"/>
              <a:t>Crosslinking</a:t>
            </a:r>
            <a:r>
              <a:rPr lang="en-US" baseline="0" dirty="0"/>
              <a:t> is only worth it if you have something to save</a:t>
            </a:r>
          </a:p>
          <a:p>
            <a:endParaRPr lang="en-US" baseline="0" dirty="0"/>
          </a:p>
          <a:p>
            <a:r>
              <a:rPr lang="en-US" baseline="0" dirty="0"/>
              <a:t>OCT has shown </a:t>
            </a:r>
            <a:r>
              <a:rPr lang="en-US" baseline="0" dirty="0" err="1"/>
              <a:t>epi</a:t>
            </a:r>
            <a:r>
              <a:rPr lang="en-US" baseline="0" dirty="0"/>
              <a:t> thinning as one of earliest markers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88E70-B267-A440-9B4D-39E5132E1B6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</a:t>
            </a:r>
            <a:r>
              <a:rPr lang="en-US" baseline="0" dirty="0"/>
              <a:t> an aside we got these records a few weeks later confirming our suspicion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88E70-B267-A440-9B4D-39E5132E1B6F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problem with </a:t>
            </a:r>
            <a:r>
              <a:rPr lang="en-US" dirty="0" err="1"/>
              <a:t>epi</a:t>
            </a:r>
            <a:r>
              <a:rPr lang="en-US" dirty="0"/>
              <a:t> on</a:t>
            </a:r>
            <a:r>
              <a:rPr lang="en-US" baseline="0" dirty="0"/>
              <a:t> is it turns out it is hard to get riboflavin into the cornea.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spurred by fact that </a:t>
            </a:r>
            <a:r>
              <a:rPr lang="en-US" dirty="0" err="1"/>
              <a:t>epi</a:t>
            </a:r>
            <a:r>
              <a:rPr lang="en-US" dirty="0"/>
              <a:t> debridement is the cause of most complications with CXL (including pain, infectious </a:t>
            </a:r>
            <a:r>
              <a:rPr lang="en-US" dirty="0" err="1"/>
              <a:t>keratitis</a:t>
            </a:r>
            <a:r>
              <a:rPr lang="en-US" dirty="0"/>
              <a:t> and potential </a:t>
            </a:r>
            <a:r>
              <a:rPr lang="en-US" dirty="0" err="1"/>
              <a:t>woun</a:t>
            </a:r>
            <a:r>
              <a:rPr lang="en-US" dirty="0"/>
              <a:t> healing difficulties) over past several years there has been a push to perform </a:t>
            </a:r>
            <a:r>
              <a:rPr lang="en-US" dirty="0" err="1"/>
              <a:t>transepithelial</a:t>
            </a:r>
            <a:r>
              <a:rPr lang="en-US" dirty="0"/>
              <a:t> </a:t>
            </a:r>
            <a:r>
              <a:rPr lang="en-US" dirty="0" err="1"/>
              <a:t>crosslinking</a:t>
            </a:r>
            <a:r>
              <a:rPr lang="en-US" dirty="0"/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Riboflavin diffusion limited by epithelial tight junctions to allow for riboflavin absorption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Usually thought that </a:t>
            </a:r>
            <a:r>
              <a:rPr lang="en-US" dirty="0" err="1"/>
              <a:t>epi</a:t>
            </a:r>
            <a:r>
              <a:rPr lang="en-US" dirty="0"/>
              <a:t> junctions don’t allow molecules &gt;180 </a:t>
            </a:r>
            <a:r>
              <a:rPr lang="en-US" dirty="0" err="1"/>
              <a:t>Da</a:t>
            </a:r>
            <a:r>
              <a:rPr lang="en-US" dirty="0"/>
              <a:t> but riboflavin has a size of 340 </a:t>
            </a:r>
            <a:r>
              <a:rPr lang="en-US" dirty="0" err="1"/>
              <a:t>Da</a:t>
            </a: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E24AF-9A9B-9E49-B190-F54FE73F3CAE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Cases to exemplify when and who to refer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88E70-B267-A440-9B4D-39E5132E1B6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 how manage this patient: </a:t>
            </a:r>
          </a:p>
          <a:p>
            <a:r>
              <a:rPr lang="en-US" dirty="0"/>
              <a:t>Age, </a:t>
            </a:r>
            <a:r>
              <a:rPr lang="en-US" dirty="0" err="1"/>
              <a:t>mrx</a:t>
            </a:r>
            <a:r>
              <a:rPr lang="en-US" dirty="0"/>
              <a:t> observe</a:t>
            </a:r>
          </a:p>
          <a:p>
            <a:r>
              <a:rPr lang="en-US" dirty="0"/>
              <a:t>RTC in 1 year for repeat imaging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88E70-B267-A440-9B4D-39E5132E1B6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Here things are different,</a:t>
            </a:r>
            <a:r>
              <a:rPr lang="en-US" baseline="0" dirty="0"/>
              <a:t> this is the slam dunk patent.</a:t>
            </a:r>
          </a:p>
          <a:p>
            <a:r>
              <a:rPr lang="en-US" baseline="0" dirty="0"/>
              <a:t>we have a young patient with KCN,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88E70-B267-A440-9B4D-39E5132E1B6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Advanced KCN and scarring with</a:t>
            </a:r>
            <a:r>
              <a:rPr lang="en-US" baseline="0" dirty="0"/>
              <a:t> limited vision potential…there is no utility to CXL in this case. I would refer him for a PKP.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88E70-B267-A440-9B4D-39E5132E1B6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Given</a:t>
            </a:r>
            <a:r>
              <a:rPr lang="en-US" baseline="0" dirty="0"/>
              <a:t> this history the fact or worsening vision makes nervous for fellow eye,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88E70-B267-A440-9B4D-39E5132E1B6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 here moderate disease but very </a:t>
            </a:r>
            <a:r>
              <a:rPr lang="en-US" dirty="0" err="1"/>
              <a:t>functionl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88E70-B267-A440-9B4D-39E5132E1B6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5F7B-A480-D04D-8D06-118FBD8DCDD0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E2DE-BFC6-EC46-93CB-A6A768C8D0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Oval 34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Oval 36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178859"/>
            <a:ext cx="9144000" cy="45291"/>
            <a:chOff x="0" y="1613647"/>
            <a:chExt cx="9144000" cy="4529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5715000"/>
            <a:ext cx="9144000" cy="45291"/>
            <a:chOff x="0" y="1613647"/>
            <a:chExt cx="9144000" cy="452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5F7B-A480-D04D-8D06-118FBD8DCDD0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E2DE-BFC6-EC46-93CB-A6A768C8D0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5F7B-A480-D04D-8D06-118FBD8DCDD0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E2DE-BFC6-EC46-93CB-A6A768C8D08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499" y="6356350"/>
            <a:ext cx="1148229" cy="365125"/>
          </a:xfrm>
        </p:spPr>
        <p:txBody>
          <a:bodyPr/>
          <a:lstStyle/>
          <a:p>
            <a:fld id="{70BC5F7B-A480-D04D-8D06-118FBD8DCDD0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E2DE-BFC6-EC46-93CB-A6A768C8D08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065260" y="3406355"/>
            <a:ext cx="6858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5F7B-A480-D04D-8D06-118FBD8DCDD0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E2DE-BFC6-EC46-93CB-A6A768C8D08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0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5F7B-A480-D04D-8D06-118FBD8DCDD0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Oval 16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>
            <a:normAutofit/>
          </a:bodyPr>
          <a:lstStyle>
            <a:lvl1pPr algn="ctr">
              <a:defRPr sz="4800" b="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5F7B-A480-D04D-8D06-118FBD8DCDD0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E2DE-BFC6-EC46-93CB-A6A768C8D08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0" y="1447800"/>
            <a:ext cx="9144000" cy="45291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"/>
          <p:cNvGrpSpPr/>
          <p:nvPr/>
        </p:nvGrpSpPr>
        <p:grpSpPr>
          <a:xfrm>
            <a:off x="0" y="4939553"/>
            <a:ext cx="9144000" cy="45291"/>
            <a:chOff x="0" y="1613647"/>
            <a:chExt cx="9144000" cy="4529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5F7B-A480-D04D-8D06-118FBD8DCDD0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E2DE-BFC6-EC46-93CB-A6A768C8D08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5F7B-A480-D04D-8D06-118FBD8DCDD0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E2DE-BFC6-EC46-93CB-A6A768C8D0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5F7B-A480-D04D-8D06-118FBD8DCDD0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E2DE-BFC6-EC46-93CB-A6A768C8D08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5F7B-A480-D04D-8D06-118FBD8DCDD0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E2DE-BFC6-EC46-93CB-A6A768C8D0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5F7B-A480-D04D-8D06-118FBD8DCDD0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E2DE-BFC6-EC46-93CB-A6A768C8D0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5F7B-A480-D04D-8D06-118FBD8DCDD0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AE2DE-BFC6-EC46-93CB-A6A768C8D0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1867" y="1921814"/>
            <a:ext cx="8483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Collagen </a:t>
            </a:r>
            <a:r>
              <a:rPr lang="en-US" sz="4400" b="1" dirty="0" err="1"/>
              <a:t>Crosslinking</a:t>
            </a:r>
            <a:r>
              <a:rPr lang="en-US" sz="4400" b="1" dirty="0"/>
              <a:t> for Corneal </a:t>
            </a:r>
            <a:r>
              <a:rPr lang="en-US" sz="4400" b="1" dirty="0" err="1"/>
              <a:t>Ectasia</a:t>
            </a:r>
            <a:endParaRPr lang="en-US" sz="4400" b="1" dirty="0"/>
          </a:p>
          <a:p>
            <a:pPr algn="ctr"/>
            <a:endParaRPr lang="en-US" sz="3600" b="1" dirty="0"/>
          </a:p>
          <a:p>
            <a:pPr algn="ctr"/>
            <a:endParaRPr lang="en-US" sz="3600" b="1" dirty="0"/>
          </a:p>
          <a:p>
            <a:pPr algn="ctr"/>
            <a:r>
              <a:rPr lang="en-US" sz="2400" dirty="0"/>
              <a:t>Zack Zavodni, MD</a:t>
            </a:r>
          </a:p>
          <a:p>
            <a:pPr algn="ctr"/>
            <a:r>
              <a:rPr lang="en-US" sz="2400"/>
              <a:t>February </a:t>
            </a:r>
            <a:r>
              <a:rPr lang="en-US" sz="2400" dirty="0"/>
              <a:t>2018</a:t>
            </a:r>
          </a:p>
          <a:p>
            <a:pPr algn="ctr"/>
            <a:r>
              <a:rPr lang="en-US" sz="2400" dirty="0"/>
              <a:t>The Eye Institute of Utah</a:t>
            </a:r>
          </a:p>
          <a:p>
            <a:pPr algn="ctr"/>
            <a:r>
              <a:rPr lang="en-US" sz="2400" dirty="0"/>
              <a:t>University of Utah John A. Moran Eye Center</a:t>
            </a:r>
          </a:p>
          <a:p>
            <a:pPr algn="ctr"/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0" y="196835"/>
            <a:ext cx="7823199" cy="7595117"/>
          </a:xfrm>
        </p:spPr>
      </p:pic>
      <p:sp>
        <p:nvSpPr>
          <p:cNvPr id="4" name="Rectangle 3"/>
          <p:cNvSpPr/>
          <p:nvPr/>
        </p:nvSpPr>
        <p:spPr>
          <a:xfrm>
            <a:off x="795860" y="274638"/>
            <a:ext cx="1947340" cy="639762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0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3" y="494767"/>
            <a:ext cx="9763887" cy="59907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-158436" y="4961474"/>
            <a:ext cx="1767104" cy="6858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14838"/>
            <a:ext cx="2222224" cy="1143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 for CXL</a:t>
            </a:r>
          </a:p>
          <a:p>
            <a:r>
              <a:rPr lang="en-US" dirty="0"/>
              <a:t>Refer for PKP</a:t>
            </a:r>
          </a:p>
          <a:p>
            <a:r>
              <a:rPr lang="en-US" dirty="0"/>
              <a:t>Recommend repeat exam and scans in 3 months</a:t>
            </a:r>
          </a:p>
          <a:p>
            <a:r>
              <a:rPr lang="en-US" dirty="0"/>
              <a:t>Recommend repeat exam and scans in 12 months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29 year old diagnosed with KCN 10 years ago</a:t>
            </a:r>
          </a:p>
          <a:p>
            <a:pPr>
              <a:buNone/>
            </a:pPr>
            <a:r>
              <a:rPr lang="en-US" dirty="0"/>
              <a:t> </a:t>
            </a:r>
          </a:p>
          <a:p>
            <a:r>
              <a:rPr lang="en-US" dirty="0"/>
              <a:t>OD</a:t>
            </a:r>
          </a:p>
          <a:p>
            <a:pPr lvl="1"/>
            <a:r>
              <a:rPr lang="en-US" dirty="0"/>
              <a:t>Mild central scar and BCVA of 20/200</a:t>
            </a:r>
          </a:p>
          <a:p>
            <a:pPr lvl="1"/>
            <a:r>
              <a:rPr lang="en-US" dirty="0"/>
              <a:t>Hard to appreciate big changes in VA</a:t>
            </a:r>
          </a:p>
          <a:p>
            <a:pPr lvl="2"/>
            <a:r>
              <a:rPr lang="en-US" dirty="0"/>
              <a:t>“maybe getting worse?”</a:t>
            </a:r>
          </a:p>
          <a:p>
            <a:pPr lvl="1"/>
            <a:r>
              <a:rPr lang="en-US" dirty="0"/>
              <a:t>Unable to wear CTL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0194"/>
            <a:ext cx="9130069" cy="58877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33866" y="834967"/>
            <a:ext cx="2222224" cy="1143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-209235" y="5164670"/>
            <a:ext cx="1767104" cy="6858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 for CXL</a:t>
            </a:r>
          </a:p>
          <a:p>
            <a:r>
              <a:rPr lang="en-US" dirty="0"/>
              <a:t>Refer for PKP</a:t>
            </a:r>
          </a:p>
          <a:p>
            <a:r>
              <a:rPr lang="en-US" dirty="0"/>
              <a:t>Recommend repeat exam and scans in 3 months</a:t>
            </a:r>
          </a:p>
          <a:p>
            <a:r>
              <a:rPr lang="en-US" dirty="0"/>
              <a:t>Recommend repeat exam and scans in 12 months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29 year old diagnosed with KCN 10 years ago </a:t>
            </a:r>
          </a:p>
          <a:p>
            <a:r>
              <a:rPr lang="en-US" dirty="0"/>
              <a:t>OS</a:t>
            </a:r>
          </a:p>
          <a:p>
            <a:pPr lvl="1"/>
            <a:r>
              <a:rPr lang="en-US" dirty="0"/>
              <a:t>1 year old glasses: -6.25 +1.50 </a:t>
            </a:r>
            <a:r>
              <a:rPr lang="en-US" dirty="0" err="1"/>
              <a:t>x</a:t>
            </a:r>
            <a:r>
              <a:rPr lang="en-US" dirty="0"/>
              <a:t> 60 </a:t>
            </a:r>
          </a:p>
          <a:p>
            <a:pPr lvl="1"/>
            <a:r>
              <a:rPr lang="en-US" dirty="0" err="1"/>
              <a:t>Mrx</a:t>
            </a:r>
            <a:r>
              <a:rPr lang="en-US" dirty="0"/>
              <a:t>: -8.00 +2.75 </a:t>
            </a:r>
            <a:r>
              <a:rPr lang="en-US" dirty="0" err="1"/>
              <a:t>x</a:t>
            </a:r>
            <a:r>
              <a:rPr lang="en-US" dirty="0"/>
              <a:t> 36 (20/30) 2016, hybrid CTL 20/25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0" y="427034"/>
            <a:ext cx="9524079" cy="60922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933" y="580972"/>
            <a:ext cx="2222224" cy="1143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-209235" y="4961474"/>
            <a:ext cx="1767104" cy="6858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 for CXL</a:t>
            </a:r>
          </a:p>
          <a:p>
            <a:r>
              <a:rPr lang="en-US" dirty="0"/>
              <a:t>Refer for PKP</a:t>
            </a:r>
          </a:p>
          <a:p>
            <a:r>
              <a:rPr lang="en-US" dirty="0"/>
              <a:t>Recommend repeat exam and scans in 3 months</a:t>
            </a:r>
          </a:p>
          <a:p>
            <a:r>
              <a:rPr lang="en-US" dirty="0"/>
              <a:t>Recommend repeat exam and scans in 12 months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year later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dirty="0"/>
              <a:t>OS:</a:t>
            </a:r>
          </a:p>
          <a:p>
            <a:pPr lvl="1"/>
            <a:r>
              <a:rPr lang="en-US" dirty="0" err="1"/>
              <a:t>Mrx</a:t>
            </a:r>
            <a:r>
              <a:rPr lang="en-US" dirty="0"/>
              <a:t>: -8.00 +2.75 </a:t>
            </a:r>
            <a:r>
              <a:rPr lang="en-US" dirty="0" err="1"/>
              <a:t>x</a:t>
            </a:r>
            <a:r>
              <a:rPr lang="en-US" dirty="0"/>
              <a:t> 36 (20/30) 2016, hybrid CTL 20/25</a:t>
            </a:r>
          </a:p>
          <a:p>
            <a:pPr lvl="1"/>
            <a:r>
              <a:rPr lang="en-US" dirty="0" err="1"/>
              <a:t>Mrx</a:t>
            </a:r>
            <a:r>
              <a:rPr lang="en-US" dirty="0"/>
              <a:t>: -14.00 +4.00 </a:t>
            </a:r>
            <a:r>
              <a:rPr lang="en-US" dirty="0" err="1"/>
              <a:t>x</a:t>
            </a:r>
            <a:r>
              <a:rPr lang="en-US" dirty="0"/>
              <a:t> 50 (20/60) 2017 </a:t>
            </a:r>
            <a:r>
              <a:rPr lang="en-US" dirty="0" err="1"/>
              <a:t>hybid</a:t>
            </a:r>
            <a:r>
              <a:rPr lang="en-US" dirty="0"/>
              <a:t> CTL 20/30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financial interests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611" y="870509"/>
            <a:ext cx="9554216" cy="60785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4611" y="-2336783"/>
            <a:ext cx="9351020" cy="59665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4265" y="1497776"/>
            <a:ext cx="1865014" cy="584776"/>
          </a:xfrm>
          <a:prstGeom prst="rect">
            <a:avLst/>
          </a:prstGeom>
          <a:solidFill>
            <a:schemeClr val="tx1"/>
          </a:solidFill>
          <a:ln w="444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June 2016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2094" y="5215462"/>
            <a:ext cx="2349321" cy="584776"/>
          </a:xfrm>
          <a:prstGeom prst="rect">
            <a:avLst/>
          </a:prstGeom>
          <a:solidFill>
            <a:schemeClr val="tx1"/>
          </a:solidFill>
          <a:ln w="444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January 2017</a:t>
            </a:r>
          </a:p>
        </p:txBody>
      </p:sp>
      <p:sp>
        <p:nvSpPr>
          <p:cNvPr id="10" name="Oval 9"/>
          <p:cNvSpPr/>
          <p:nvPr/>
        </p:nvSpPr>
        <p:spPr>
          <a:xfrm>
            <a:off x="3488267" y="3629814"/>
            <a:ext cx="1286933" cy="3429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88267" y="333926"/>
            <a:ext cx="1286933" cy="3429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09733" y="0"/>
            <a:ext cx="4605867" cy="7162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31 year old male</a:t>
            </a:r>
          </a:p>
          <a:p>
            <a:r>
              <a:rPr lang="en-US" dirty="0"/>
              <a:t>Diagnosed with KCN in 2011</a:t>
            </a:r>
          </a:p>
          <a:p>
            <a:pPr lvl="1"/>
            <a:r>
              <a:rPr lang="en-US" dirty="0"/>
              <a:t>Has OCD and unable to wear CTL</a:t>
            </a:r>
          </a:p>
          <a:p>
            <a:r>
              <a:rPr lang="en-US" dirty="0" err="1"/>
              <a:t>Intacs</a:t>
            </a:r>
            <a:r>
              <a:rPr lang="en-US" dirty="0"/>
              <a:t> OD Jan 2014 </a:t>
            </a:r>
          </a:p>
          <a:p>
            <a:r>
              <a:rPr lang="en-US" dirty="0"/>
              <a:t>Subjectively worsening vision OD:</a:t>
            </a:r>
          </a:p>
          <a:p>
            <a:pPr lvl="1"/>
            <a:r>
              <a:rPr lang="en-US" dirty="0"/>
              <a:t>-4.00 + 5.25 </a:t>
            </a:r>
            <a:r>
              <a:rPr lang="en-US" dirty="0" err="1"/>
              <a:t>x</a:t>
            </a:r>
            <a:r>
              <a:rPr lang="en-US" dirty="0"/>
              <a:t> 160 (20/25) 2015</a:t>
            </a:r>
          </a:p>
          <a:p>
            <a:pPr lvl="1"/>
            <a:r>
              <a:rPr lang="en-US" dirty="0"/>
              <a:t>-5.50 + 7.25 </a:t>
            </a:r>
            <a:r>
              <a:rPr lang="en-US" dirty="0" err="1"/>
              <a:t>x</a:t>
            </a:r>
            <a:r>
              <a:rPr lang="en-US" dirty="0"/>
              <a:t> 161 (20/25)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5600" y="0"/>
            <a:ext cx="6026225" cy="378207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792" y="2731122"/>
            <a:ext cx="9716147" cy="97161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59513" y="2731121"/>
            <a:ext cx="2222224" cy="86468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 for CXL</a:t>
            </a:r>
          </a:p>
          <a:p>
            <a:r>
              <a:rPr lang="en-US" dirty="0"/>
              <a:t>Refer for PKP</a:t>
            </a:r>
          </a:p>
          <a:p>
            <a:r>
              <a:rPr lang="en-US" dirty="0"/>
              <a:t>Recommend repeat exam and scans in 3 months</a:t>
            </a:r>
          </a:p>
          <a:p>
            <a:r>
              <a:rPr lang="en-US" dirty="0"/>
              <a:t>Recommend repeat exam and scans in 12 months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considerations with referral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Corneal thickness &lt; 400</a:t>
            </a:r>
          </a:p>
          <a:p>
            <a:r>
              <a:rPr lang="en-US" dirty="0"/>
              <a:t>Prior herpetic infection</a:t>
            </a:r>
          </a:p>
          <a:p>
            <a:r>
              <a:rPr lang="en-US" dirty="0"/>
              <a:t>Prior history of poor wound healing/recurrent epi erosions</a:t>
            </a:r>
          </a:p>
          <a:p>
            <a:r>
              <a:rPr lang="en-US" dirty="0"/>
              <a:t>Pregnancy/breast feeding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discussion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CXL has been around ~15 years</a:t>
            </a:r>
          </a:p>
          <a:p>
            <a:pPr lvl="1"/>
            <a:r>
              <a:rPr lang="en-US" dirty="0"/>
              <a:t>Europe/Canada </a:t>
            </a:r>
            <a:r>
              <a:rPr lang="en-US" dirty="0" err="1"/>
              <a:t>vs</a:t>
            </a:r>
            <a:r>
              <a:rPr lang="en-US" dirty="0"/>
              <a:t> US </a:t>
            </a:r>
          </a:p>
          <a:p>
            <a:pPr lvl="1"/>
            <a:r>
              <a:rPr lang="en-US" dirty="0"/>
              <a:t>FDA approval in 2016</a:t>
            </a:r>
          </a:p>
          <a:p>
            <a:pPr lvl="1"/>
            <a:r>
              <a:rPr lang="en-US" dirty="0"/>
              <a:t>Insurance coverage</a:t>
            </a:r>
          </a:p>
          <a:p>
            <a:r>
              <a:rPr lang="en-US" dirty="0"/>
              <a:t>CXL strengthens the cornea to stop progression</a:t>
            </a:r>
          </a:p>
          <a:p>
            <a:r>
              <a:rPr lang="en-US" dirty="0"/>
              <a:t>Does not get rid of disease, will still require glasses/CTL but will likely change prescription</a:t>
            </a:r>
          </a:p>
          <a:p>
            <a:r>
              <a:rPr lang="en-US" dirty="0"/>
              <a:t>Success rates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Now in </a:t>
            </a:r>
            <a:r>
              <a:rPr lang="en-US" dirty="0" err="1"/>
              <a:t>pubmed</a:t>
            </a:r>
            <a:r>
              <a:rPr lang="en-US" dirty="0"/>
              <a:t> &gt;500 citations</a:t>
            </a:r>
          </a:p>
          <a:p>
            <a:r>
              <a:rPr lang="en-US" dirty="0"/>
              <a:t>Limited long term follow-up; average 1 year data, &lt;5 studies have cohort data beyond 3 years</a:t>
            </a:r>
          </a:p>
          <a:p>
            <a:r>
              <a:rPr lang="en-US" dirty="0"/>
              <a:t>Almost entirely single centered, nonrandomized, nonconsecutive</a:t>
            </a:r>
          </a:p>
          <a:p>
            <a:r>
              <a:rPr lang="en-US" dirty="0"/>
              <a:t>Varied means of outcome measurements: topography, tomography, higher-order aberrations, hysteresis</a:t>
            </a:r>
          </a:p>
          <a:p>
            <a:r>
              <a:rPr lang="en-US" dirty="0"/>
              <a:t>Varied irradiance protocols</a:t>
            </a:r>
          </a:p>
          <a:p>
            <a:pPr lvl="1"/>
            <a:r>
              <a:rPr lang="en-US" dirty="0"/>
              <a:t>High </a:t>
            </a:r>
            <a:r>
              <a:rPr lang="en-US" dirty="0" err="1"/>
              <a:t>vs</a:t>
            </a:r>
            <a:r>
              <a:rPr lang="en-US" dirty="0"/>
              <a:t> low </a:t>
            </a:r>
            <a:r>
              <a:rPr lang="en-US" dirty="0" err="1"/>
              <a:t>fluence</a:t>
            </a:r>
            <a:endParaRPr lang="en-US" dirty="0"/>
          </a:p>
          <a:p>
            <a:r>
              <a:rPr lang="en-US" dirty="0"/>
              <a:t>Varied disease states (moderate </a:t>
            </a:r>
            <a:r>
              <a:rPr lang="en-US" dirty="0" err="1"/>
              <a:t>vs</a:t>
            </a:r>
            <a:r>
              <a:rPr lang="en-US" dirty="0"/>
              <a:t> advanced KCN)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8736" y="6361333"/>
            <a:ext cx="7525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ASCRS Cornea Clinical Committee Meta Analysis JCRS 2015; 41:842-872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for FDA approval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of April 2015, 4 published </a:t>
            </a:r>
            <a:r>
              <a:rPr lang="en-US" dirty="0" err="1"/>
              <a:t>RCTs</a:t>
            </a:r>
            <a:r>
              <a:rPr lang="en-US" dirty="0"/>
              <a:t> for standard </a:t>
            </a:r>
            <a:r>
              <a:rPr lang="en-US" dirty="0" err="1"/>
              <a:t>epi</a:t>
            </a:r>
            <a:r>
              <a:rPr lang="en-US" dirty="0"/>
              <a:t> off protocol</a:t>
            </a:r>
          </a:p>
          <a:p>
            <a:pPr lvl="1"/>
            <a:r>
              <a:rPr lang="en-US" dirty="0"/>
              <a:t>90-100% success rate in halting progression</a:t>
            </a:r>
          </a:p>
          <a:p>
            <a:pPr lvl="1"/>
            <a:r>
              <a:rPr lang="en-US" dirty="0"/>
              <a:t>Significant corneal flattening was noted in all studies</a:t>
            </a:r>
          </a:p>
          <a:p>
            <a:pPr lvl="2"/>
            <a:r>
              <a:rPr lang="en-US" dirty="0"/>
              <a:t>reduction in </a:t>
            </a:r>
            <a:r>
              <a:rPr lang="en-US" dirty="0" err="1"/>
              <a:t>Kmax</a:t>
            </a:r>
            <a:r>
              <a:rPr lang="en-US" dirty="0"/>
              <a:t> ranging 0.62- 2.0 D</a:t>
            </a:r>
          </a:p>
          <a:p>
            <a:pPr lvl="2"/>
            <a:r>
              <a:rPr lang="en-US" dirty="0"/>
              <a:t>significant improvement in BCVA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discussion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CXL has been around ~15 years</a:t>
            </a:r>
          </a:p>
          <a:p>
            <a:pPr lvl="1"/>
            <a:r>
              <a:rPr lang="en-US" dirty="0"/>
              <a:t>Europe/Canada </a:t>
            </a:r>
            <a:r>
              <a:rPr lang="en-US" dirty="0" err="1"/>
              <a:t>vs</a:t>
            </a:r>
            <a:r>
              <a:rPr lang="en-US" dirty="0"/>
              <a:t> US </a:t>
            </a:r>
          </a:p>
          <a:p>
            <a:pPr lvl="1"/>
            <a:r>
              <a:rPr lang="en-US" dirty="0"/>
              <a:t>FDA approval in 2016</a:t>
            </a:r>
          </a:p>
          <a:p>
            <a:pPr lvl="1"/>
            <a:r>
              <a:rPr lang="en-US" dirty="0"/>
              <a:t>Insurance coverage</a:t>
            </a:r>
          </a:p>
          <a:p>
            <a:r>
              <a:rPr lang="en-US" dirty="0"/>
              <a:t>CXL strengthens the cornea to stop progression</a:t>
            </a:r>
          </a:p>
          <a:p>
            <a:r>
              <a:rPr lang="en-US" dirty="0"/>
              <a:t>Does not get rid of disease, will still require glasses/CTL but will likely change prescription</a:t>
            </a:r>
          </a:p>
          <a:p>
            <a:r>
              <a:rPr lang="en-US" dirty="0"/>
              <a:t>Success rates</a:t>
            </a:r>
          </a:p>
          <a:p>
            <a:r>
              <a:rPr lang="en-US" dirty="0"/>
              <a:t>Risks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Treatment failure 3.0-9.8% in first year following treatment</a:t>
            </a:r>
          </a:p>
          <a:p>
            <a:pPr lvl="1"/>
            <a:r>
              <a:rPr lang="en-US" dirty="0"/>
              <a:t>Defined as continued progression with </a:t>
            </a:r>
            <a:r>
              <a:rPr lang="en-US" dirty="0" err="1"/>
              <a:t>Kmax</a:t>
            </a:r>
            <a:r>
              <a:rPr lang="en-US" dirty="0"/>
              <a:t> increase &gt;1D or a drop in BCVA</a:t>
            </a:r>
          </a:p>
          <a:p>
            <a:r>
              <a:rPr lang="en-US" dirty="0"/>
              <a:t>Corneal haze/scar (~2-8% of patients)</a:t>
            </a:r>
          </a:p>
          <a:p>
            <a:pPr lvl="1"/>
            <a:r>
              <a:rPr lang="en-US" dirty="0"/>
              <a:t>Most prominent at 1 month, typically fades over 12 months</a:t>
            </a:r>
          </a:p>
          <a:p>
            <a:r>
              <a:rPr lang="en-US" dirty="0"/>
              <a:t>Rare</a:t>
            </a:r>
          </a:p>
          <a:p>
            <a:pPr lvl="1"/>
            <a:r>
              <a:rPr lang="en-US" dirty="0"/>
              <a:t>Infectious </a:t>
            </a:r>
            <a:r>
              <a:rPr lang="en-US" dirty="0" err="1"/>
              <a:t>keratitis</a:t>
            </a:r>
            <a:endParaRPr lang="en-US" dirty="0"/>
          </a:p>
          <a:p>
            <a:pPr lvl="1"/>
            <a:r>
              <a:rPr lang="en-US" dirty="0"/>
              <a:t>Corneal edema from endothelial failure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479550"/>
            <a:ext cx="6248400" cy="38989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discussion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CXL has been around ~15 years</a:t>
            </a:r>
          </a:p>
          <a:p>
            <a:pPr lvl="1"/>
            <a:r>
              <a:rPr lang="en-US" dirty="0"/>
              <a:t>Europe/Canada </a:t>
            </a:r>
            <a:r>
              <a:rPr lang="en-US" dirty="0" err="1"/>
              <a:t>vs</a:t>
            </a:r>
            <a:r>
              <a:rPr lang="en-US" dirty="0"/>
              <a:t> US </a:t>
            </a:r>
          </a:p>
          <a:p>
            <a:pPr lvl="1"/>
            <a:r>
              <a:rPr lang="en-US" dirty="0"/>
              <a:t>FDA approval in 2016</a:t>
            </a:r>
          </a:p>
          <a:p>
            <a:pPr lvl="1"/>
            <a:r>
              <a:rPr lang="en-US" dirty="0"/>
              <a:t>Insurance coverage</a:t>
            </a:r>
          </a:p>
          <a:p>
            <a:r>
              <a:rPr lang="en-US" dirty="0"/>
              <a:t>CXL strengthens the cornea to stop progression</a:t>
            </a:r>
          </a:p>
          <a:p>
            <a:r>
              <a:rPr lang="en-US" dirty="0"/>
              <a:t>Does not get rid of disease, will still require glasses/CTL but will likely change prescription</a:t>
            </a:r>
          </a:p>
          <a:p>
            <a:r>
              <a:rPr lang="en-US" dirty="0"/>
              <a:t>Success rates</a:t>
            </a:r>
          </a:p>
          <a:p>
            <a:r>
              <a:rPr lang="en-US" dirty="0"/>
              <a:t>Risks</a:t>
            </a:r>
          </a:p>
          <a:p>
            <a:r>
              <a:rPr lang="en-US" dirty="0"/>
              <a:t>If no </a:t>
            </a:r>
            <a:r>
              <a:rPr lang="en-US" dirty="0" err="1"/>
              <a:t>topo/tomographic</a:t>
            </a:r>
            <a:r>
              <a:rPr lang="en-US" dirty="0"/>
              <a:t> data and older age expect serial imaging before surgeon makes decision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it work?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5681" r="-15681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ck Arc 3"/>
          <p:cNvSpPr/>
          <p:nvPr/>
        </p:nvSpPr>
        <p:spPr>
          <a:xfrm>
            <a:off x="964383" y="2633847"/>
            <a:ext cx="7150549" cy="3786157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728499" y="2575095"/>
            <a:ext cx="540996" cy="975936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280920" y="2522151"/>
            <a:ext cx="540996" cy="975936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727005" y="2575095"/>
            <a:ext cx="540996" cy="975936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40071" y="1763738"/>
            <a:ext cx="2998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Riboflavin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757" y="4767657"/>
            <a:ext cx="104951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800" dirty="0"/>
              <a:t>Photochemical reaction: produces reactive oxygen species</a:t>
            </a:r>
          </a:p>
          <a:p>
            <a:pPr marL="342900" indent="-342900">
              <a:buAutoNum type="arabicParenR"/>
            </a:pPr>
            <a:r>
              <a:rPr lang="en-US" sz="2800" dirty="0"/>
              <a:t>Absorbs UVA radiation, helps prevent damage </a:t>
            </a:r>
          </a:p>
          <a:p>
            <a:pPr marL="342900" indent="-342900"/>
            <a:r>
              <a:rPr lang="en-US" sz="2800" dirty="0"/>
              <a:t>to endothelial cells</a:t>
            </a:r>
          </a:p>
        </p:txBody>
      </p:sp>
      <p:sp>
        <p:nvSpPr>
          <p:cNvPr id="11" name="Lightning Bolt 10"/>
          <p:cNvSpPr/>
          <p:nvPr/>
        </p:nvSpPr>
        <p:spPr>
          <a:xfrm>
            <a:off x="1364250" y="823078"/>
            <a:ext cx="917340" cy="1810769"/>
          </a:xfrm>
          <a:prstGeom prst="lightningBol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ghtning Bolt 11"/>
          <p:cNvSpPr/>
          <p:nvPr/>
        </p:nvSpPr>
        <p:spPr>
          <a:xfrm>
            <a:off x="6350813" y="793651"/>
            <a:ext cx="1081991" cy="1752017"/>
          </a:xfrm>
          <a:prstGeom prst="lightningBol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723425" y="799561"/>
            <a:ext cx="15384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UVA</a:t>
            </a:r>
          </a:p>
        </p:txBody>
      </p:sp>
      <p:sp>
        <p:nvSpPr>
          <p:cNvPr id="14" name="Block Arc 13"/>
          <p:cNvSpPr/>
          <p:nvPr/>
        </p:nvSpPr>
        <p:spPr>
          <a:xfrm>
            <a:off x="940861" y="2674936"/>
            <a:ext cx="7150549" cy="3786157"/>
          </a:xfrm>
          <a:prstGeom prst="blockArc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/>
      <p:bldP spid="9" grpId="1"/>
      <p:bldP spid="10" grpId="0"/>
      <p:bldP spid="11" grpId="0" animBg="1"/>
      <p:bldP spid="12" grpId="0" animBg="1"/>
      <p:bldP spid="13" grpId="0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Epithelium Off </a:t>
            </a:r>
            <a:r>
              <a:rPr lang="en-US" dirty="0" err="1"/>
              <a:t>vs</a:t>
            </a:r>
            <a:r>
              <a:rPr lang="en-US" dirty="0"/>
              <a:t> Epithelium 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Human studies of UV induced corneal </a:t>
            </a:r>
            <a:r>
              <a:rPr lang="en-US" dirty="0" err="1"/>
              <a:t>crosslinking</a:t>
            </a:r>
            <a:r>
              <a:rPr lang="en-US" dirty="0"/>
              <a:t> in 2003 in Dresden, Germany</a:t>
            </a:r>
            <a:r>
              <a:rPr lang="en-US" baseline="30000" dirty="0"/>
              <a:t>1</a:t>
            </a:r>
          </a:p>
          <a:p>
            <a:r>
              <a:rPr lang="en-US" dirty="0"/>
              <a:t>FDA approved </a:t>
            </a:r>
            <a:r>
              <a:rPr lang="en-US" dirty="0" err="1"/>
              <a:t>crosslinking</a:t>
            </a:r>
            <a:r>
              <a:rPr lang="en-US" dirty="0"/>
              <a:t> in US is </a:t>
            </a:r>
            <a:r>
              <a:rPr lang="en-US" dirty="0" err="1"/>
              <a:t>epi</a:t>
            </a:r>
            <a:r>
              <a:rPr lang="en-US" dirty="0"/>
              <a:t>-off protocol</a:t>
            </a:r>
          </a:p>
          <a:p>
            <a:r>
              <a:rPr lang="en-US" dirty="0"/>
              <a:t>Appeal of </a:t>
            </a:r>
            <a:r>
              <a:rPr lang="en-US" dirty="0" err="1"/>
              <a:t>epi</a:t>
            </a:r>
            <a:r>
              <a:rPr lang="en-US" dirty="0"/>
              <a:t> on</a:t>
            </a:r>
          </a:p>
          <a:p>
            <a:pPr lvl="1"/>
            <a:r>
              <a:rPr lang="en-US" dirty="0"/>
              <a:t>Less pain</a:t>
            </a:r>
          </a:p>
          <a:p>
            <a:pPr lvl="1"/>
            <a:r>
              <a:rPr lang="en-US" dirty="0"/>
              <a:t>Faster recovery</a:t>
            </a:r>
          </a:p>
          <a:p>
            <a:pPr lvl="1"/>
            <a:r>
              <a:rPr lang="en-US" dirty="0"/>
              <a:t>Lower risk of scar/haze and infection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10829"/>
            <a:ext cx="435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Wollensak</a:t>
            </a:r>
            <a:r>
              <a:rPr lang="en-US" dirty="0"/>
              <a:t> G et al. AJO 2003; 135:620-627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inus 3"/>
          <p:cNvSpPr/>
          <p:nvPr/>
        </p:nvSpPr>
        <p:spPr>
          <a:xfrm>
            <a:off x="1490133" y="3556000"/>
            <a:ext cx="914400" cy="914400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2353719" y="3556003"/>
            <a:ext cx="914400" cy="914400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3268119" y="3556000"/>
            <a:ext cx="914400" cy="914400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4182519" y="3556003"/>
            <a:ext cx="914400" cy="914400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7"/>
          <p:cNvSpPr/>
          <p:nvPr/>
        </p:nvSpPr>
        <p:spPr>
          <a:xfrm>
            <a:off x="5096919" y="3556000"/>
            <a:ext cx="914400" cy="914400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>
            <a:off x="6011319" y="3556000"/>
            <a:ext cx="914400" cy="914400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53719" y="2692400"/>
            <a:ext cx="914400" cy="914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725319" y="2641600"/>
            <a:ext cx="914400" cy="914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096919" y="2641600"/>
            <a:ext cx="914400" cy="914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197" y="3843869"/>
            <a:ext cx="839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180 </a:t>
            </a:r>
            <a:r>
              <a:rPr lang="en-US" dirty="0" err="1"/>
              <a:t>Da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56272" y="2912541"/>
            <a:ext cx="841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340 </a:t>
            </a:r>
            <a:r>
              <a:rPr lang="en-US" dirty="0" err="1"/>
              <a:t>Da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925719" y="3843869"/>
            <a:ext cx="1223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Epithelium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96827" y="4213201"/>
            <a:ext cx="5849040" cy="11885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20133" y="274638"/>
            <a:ext cx="8720667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Transepithelial</a:t>
            </a:r>
            <a:r>
              <a:rPr lang="en-US" dirty="0"/>
              <a:t> </a:t>
            </a:r>
            <a:r>
              <a:rPr lang="en-US" dirty="0" err="1"/>
              <a:t>Crosslinking</a:t>
            </a:r>
            <a:r>
              <a:rPr lang="en-US" dirty="0"/>
              <a:t> (</a:t>
            </a:r>
            <a:r>
              <a:rPr lang="en-US" dirty="0" err="1"/>
              <a:t>Epi</a:t>
            </a:r>
            <a:r>
              <a:rPr lang="en-US" dirty="0"/>
              <a:t>-on)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3879319" y="3910000"/>
            <a:ext cx="60640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Multiply 19"/>
          <p:cNvSpPr/>
          <p:nvPr/>
        </p:nvSpPr>
        <p:spPr>
          <a:xfrm>
            <a:off x="3961596" y="3606807"/>
            <a:ext cx="457994" cy="626531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333067" y="2912541"/>
            <a:ext cx="114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Riboflavin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29258" y="2181875"/>
            <a:ext cx="6248395" cy="3323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400" dirty="0">
                <a:solidFill>
                  <a:schemeClr val="bg1"/>
                </a:solidFill>
              </a:rPr>
              <a:t>Chemical disruption of epithelium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Excess topical anesthetic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BAK, EDTA, </a:t>
            </a:r>
            <a:r>
              <a:rPr lang="en-US" sz="2400" dirty="0" err="1">
                <a:solidFill>
                  <a:schemeClr val="bg1"/>
                </a:solidFill>
              </a:rPr>
              <a:t>trometemol</a:t>
            </a:r>
            <a:r>
              <a:rPr lang="en-US" sz="2400" dirty="0">
                <a:solidFill>
                  <a:schemeClr val="bg1"/>
                </a:solidFill>
              </a:rPr>
              <a:t> mixed with riboflavin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Very long soak time (2hrs +)</a:t>
            </a:r>
          </a:p>
          <a:p>
            <a:pPr lvl="1"/>
            <a:r>
              <a:rPr lang="en-US" sz="2400" dirty="0" err="1">
                <a:solidFill>
                  <a:schemeClr val="bg1"/>
                </a:solidFill>
              </a:rPr>
              <a:t>Iontophoresis</a:t>
            </a:r>
            <a:r>
              <a:rPr lang="en-US" sz="2400" dirty="0">
                <a:solidFill>
                  <a:schemeClr val="bg1"/>
                </a:solidFill>
              </a:rPr>
              <a:t> (electrical current)</a:t>
            </a:r>
          </a:p>
          <a:p>
            <a:pPr lvl="1"/>
            <a:r>
              <a:rPr lang="en-US" sz="2400" dirty="0" err="1">
                <a:solidFill>
                  <a:schemeClr val="bg1"/>
                </a:solidFill>
              </a:rPr>
              <a:t>Osmolarity</a:t>
            </a:r>
            <a:endParaRPr lang="en-US" sz="2400" dirty="0">
              <a:solidFill>
                <a:schemeClr val="bg1"/>
              </a:solidFill>
            </a:endParaRP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Hypotonic solutions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/>
      <p:bldP spid="20" grpId="0" animBg="1"/>
      <p:bldP spid="21" grpId="0"/>
      <p:bldP spid="2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</a:t>
            </a:r>
            <a:r>
              <a:rPr lang="en-US" dirty="0"/>
              <a:t>-On vs. </a:t>
            </a:r>
            <a:r>
              <a:rPr lang="en-US" dirty="0" err="1"/>
              <a:t>Epi</a:t>
            </a:r>
            <a:r>
              <a:rPr lang="en-US" dirty="0"/>
              <a:t>-Off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Efficacy of </a:t>
            </a:r>
            <a:r>
              <a:rPr lang="en-US" dirty="0" err="1"/>
              <a:t>epi</a:t>
            </a:r>
            <a:r>
              <a:rPr lang="en-US" dirty="0"/>
              <a:t> on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epi</a:t>
            </a:r>
            <a:r>
              <a:rPr lang="en-US" dirty="0"/>
              <a:t> off highly debated</a:t>
            </a:r>
          </a:p>
          <a:p>
            <a:r>
              <a:rPr lang="en-US" dirty="0"/>
              <a:t>Far fewer </a:t>
            </a:r>
            <a:r>
              <a:rPr lang="en-US" dirty="0" err="1"/>
              <a:t>transepithelial</a:t>
            </a:r>
            <a:r>
              <a:rPr lang="en-US" dirty="0"/>
              <a:t> studies: 10-15 </a:t>
            </a:r>
          </a:p>
          <a:p>
            <a:pPr lvl="1"/>
            <a:r>
              <a:rPr lang="en-US" dirty="0"/>
              <a:t>many  show similar ability to halt progression as </a:t>
            </a:r>
            <a:r>
              <a:rPr lang="en-US" dirty="0" err="1"/>
              <a:t>epi</a:t>
            </a:r>
            <a:r>
              <a:rPr lang="en-US" dirty="0"/>
              <a:t> off</a:t>
            </a:r>
          </a:p>
          <a:p>
            <a:pPr lvl="1"/>
            <a:r>
              <a:rPr lang="en-US" dirty="0"/>
              <a:t>However 3 studies with significant corneal steep, 1 study with a 50% retreatment rate (higher than any </a:t>
            </a:r>
            <a:r>
              <a:rPr lang="en-US" dirty="0" err="1"/>
              <a:t>epi</a:t>
            </a:r>
            <a:r>
              <a:rPr lang="en-US" dirty="0"/>
              <a:t> off study)</a:t>
            </a:r>
          </a:p>
          <a:p>
            <a:r>
              <a:rPr lang="en-US" dirty="0"/>
              <a:t>CXL demarcation line depth on OCT</a:t>
            </a:r>
          </a:p>
          <a:p>
            <a:pPr lvl="1"/>
            <a:r>
              <a:rPr lang="en-US" dirty="0"/>
              <a:t>140 to 250 um (</a:t>
            </a:r>
            <a:r>
              <a:rPr lang="en-US" dirty="0" err="1"/>
              <a:t>epi</a:t>
            </a:r>
            <a:r>
              <a:rPr lang="en-US" dirty="0"/>
              <a:t> on) </a:t>
            </a:r>
            <a:r>
              <a:rPr lang="en-US" dirty="0" err="1"/>
              <a:t>vs</a:t>
            </a:r>
            <a:r>
              <a:rPr lang="en-US" dirty="0"/>
              <a:t> 280 to 330 (</a:t>
            </a:r>
            <a:r>
              <a:rPr lang="en-US" dirty="0" err="1"/>
              <a:t>epi</a:t>
            </a:r>
            <a:r>
              <a:rPr lang="en-US" dirty="0"/>
              <a:t> off)</a:t>
            </a:r>
          </a:p>
          <a:p>
            <a:r>
              <a:rPr lang="en-US" dirty="0"/>
              <a:t>A RCT head to head comparison will be required 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057400"/>
            <a:ext cx="8229600" cy="3962400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568" y="2187035"/>
            <a:ext cx="10073709" cy="264163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Crosslinking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FDA-approved </a:t>
            </a:r>
            <a:r>
              <a:rPr lang="en-US" dirty="0" err="1"/>
              <a:t>epi</a:t>
            </a:r>
            <a:r>
              <a:rPr lang="en-US" dirty="0"/>
              <a:t>-off protocol</a:t>
            </a:r>
          </a:p>
          <a:p>
            <a:pPr lvl="1"/>
            <a:r>
              <a:rPr lang="en-US" dirty="0"/>
              <a:t>Approved for KCN (April 2016) and post LASIK </a:t>
            </a:r>
            <a:r>
              <a:rPr lang="en-US" dirty="0" err="1"/>
              <a:t>ectasia</a:t>
            </a:r>
            <a:r>
              <a:rPr lang="en-US" dirty="0"/>
              <a:t> (July 2016)</a:t>
            </a:r>
          </a:p>
          <a:p>
            <a:pPr lvl="1"/>
            <a:r>
              <a:rPr lang="en-US" dirty="0"/>
              <a:t>Epithelial debridement</a:t>
            </a:r>
          </a:p>
          <a:p>
            <a:pPr lvl="1"/>
            <a:r>
              <a:rPr lang="en-US" dirty="0" err="1"/>
              <a:t>Photrexa</a:t>
            </a:r>
            <a:r>
              <a:rPr lang="en-US" dirty="0"/>
              <a:t> and </a:t>
            </a:r>
            <a:r>
              <a:rPr lang="en-US" dirty="0" err="1"/>
              <a:t>Photrexa</a:t>
            </a:r>
            <a:r>
              <a:rPr lang="en-US" dirty="0"/>
              <a:t> Viscous (</a:t>
            </a:r>
            <a:r>
              <a:rPr lang="en-US" dirty="0" err="1"/>
              <a:t>Avedro</a:t>
            </a:r>
            <a:r>
              <a:rPr lang="en-US" dirty="0"/>
              <a:t>) 30 minute application</a:t>
            </a:r>
          </a:p>
          <a:p>
            <a:pPr lvl="1"/>
            <a:r>
              <a:rPr lang="en-US" dirty="0" err="1"/>
              <a:t>Avedro</a:t>
            </a:r>
            <a:r>
              <a:rPr lang="en-US" dirty="0"/>
              <a:t> KXL System: 365 nm UVA light with power of 3 mW/cm</a:t>
            </a:r>
            <a:r>
              <a:rPr lang="en-US" baseline="30000" dirty="0"/>
              <a:t>2</a:t>
            </a:r>
            <a:r>
              <a:rPr lang="en-US" dirty="0"/>
              <a:t> for 30 minute treatment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086" y="1938870"/>
            <a:ext cx="4405482" cy="3304111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Post-operative considerations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Pain </a:t>
            </a:r>
          </a:p>
          <a:p>
            <a:r>
              <a:rPr lang="en-US" dirty="0"/>
              <a:t>Initial drop in VA</a:t>
            </a:r>
          </a:p>
          <a:p>
            <a:r>
              <a:rPr lang="en-US" dirty="0"/>
              <a:t>Corneal haze/CXL striations</a:t>
            </a:r>
          </a:p>
          <a:p>
            <a:r>
              <a:rPr lang="en-US" dirty="0"/>
              <a:t>Steroid responders</a:t>
            </a:r>
          </a:p>
          <a:p>
            <a:pPr lvl="1"/>
            <a:r>
              <a:rPr lang="en-US" dirty="0"/>
              <a:t>Similar to post PRK drops</a:t>
            </a:r>
          </a:p>
          <a:p>
            <a:r>
              <a:rPr lang="en-US" dirty="0"/>
              <a:t>Post-op exams and imaging</a:t>
            </a:r>
          </a:p>
          <a:p>
            <a:pPr lvl="1"/>
            <a:r>
              <a:rPr lang="en-US" dirty="0"/>
              <a:t>Day 1, week 1, month 1, month 3, month 6, month 12</a:t>
            </a:r>
          </a:p>
          <a:p>
            <a:r>
              <a:rPr lang="en-US" dirty="0"/>
              <a:t>When to restart CTL wear and when to get a new CTL and glasses Rx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Additional uses of CXL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Combo treatments</a:t>
            </a:r>
          </a:p>
          <a:p>
            <a:pPr lvl="1"/>
            <a:r>
              <a:rPr lang="en-US" dirty="0"/>
              <a:t>CXL + </a:t>
            </a:r>
            <a:r>
              <a:rPr lang="en-US" dirty="0" err="1"/>
              <a:t>Intacs</a:t>
            </a:r>
            <a:endParaRPr lang="en-US" dirty="0"/>
          </a:p>
          <a:p>
            <a:pPr lvl="1"/>
            <a:r>
              <a:rPr lang="en-US" dirty="0"/>
              <a:t>CXL + PRK </a:t>
            </a:r>
          </a:p>
          <a:p>
            <a:pPr lvl="2"/>
            <a:r>
              <a:rPr lang="en-US" dirty="0"/>
              <a:t>Athens protocol for KCN</a:t>
            </a:r>
          </a:p>
          <a:p>
            <a:pPr lvl="1"/>
            <a:r>
              <a:rPr lang="en-US" dirty="0"/>
              <a:t>CXL + LASIK (LASIK </a:t>
            </a:r>
            <a:r>
              <a:rPr lang="en-US" dirty="0" err="1"/>
              <a:t>Xtra</a:t>
            </a:r>
            <a:r>
              <a:rPr lang="en-US" dirty="0"/>
              <a:t>)</a:t>
            </a:r>
          </a:p>
          <a:p>
            <a:r>
              <a:rPr lang="en-US" dirty="0"/>
              <a:t>Infectious </a:t>
            </a:r>
            <a:r>
              <a:rPr lang="en-US" dirty="0" err="1"/>
              <a:t>Keratitis</a:t>
            </a:r>
            <a:endParaRPr lang="en-US" dirty="0"/>
          </a:p>
          <a:p>
            <a:r>
              <a:rPr lang="en-US" dirty="0"/>
              <a:t>Refractive </a:t>
            </a:r>
            <a:r>
              <a:rPr lang="en-US" dirty="0" err="1"/>
              <a:t>crosslinking</a:t>
            </a:r>
            <a:endParaRPr lang="en-US" dirty="0"/>
          </a:p>
          <a:p>
            <a:pPr lvl="1"/>
            <a:r>
              <a:rPr lang="en-US" dirty="0"/>
              <a:t>Photorefractive </a:t>
            </a:r>
            <a:r>
              <a:rPr lang="en-US" dirty="0" err="1"/>
              <a:t>intrastromal</a:t>
            </a:r>
            <a:r>
              <a:rPr lang="en-US" dirty="0"/>
              <a:t> </a:t>
            </a:r>
            <a:r>
              <a:rPr lang="en-US" dirty="0" err="1"/>
              <a:t>crosslinking</a:t>
            </a:r>
            <a:r>
              <a:rPr lang="en-US" dirty="0"/>
              <a:t> (</a:t>
            </a:r>
            <a:r>
              <a:rPr lang="en-US" dirty="0" err="1"/>
              <a:t>PiXL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and When to refer for </a:t>
            </a:r>
            <a:r>
              <a:rPr lang="en-US" dirty="0" err="1"/>
              <a:t>crosslinking</a:t>
            </a:r>
            <a:endParaRPr lang="en-US" dirty="0"/>
          </a:p>
          <a:p>
            <a:r>
              <a:rPr lang="en-US" dirty="0"/>
              <a:t>How to counsel potential </a:t>
            </a:r>
            <a:r>
              <a:rPr lang="en-US" dirty="0" err="1"/>
              <a:t>crosslinking</a:t>
            </a:r>
            <a:r>
              <a:rPr lang="en-US" dirty="0"/>
              <a:t> patients</a:t>
            </a:r>
          </a:p>
          <a:p>
            <a:r>
              <a:rPr lang="en-US" dirty="0"/>
              <a:t>How does </a:t>
            </a:r>
            <a:r>
              <a:rPr lang="en-US" dirty="0" err="1"/>
              <a:t>crosslinking</a:t>
            </a:r>
            <a:r>
              <a:rPr lang="en-US" dirty="0"/>
              <a:t> work</a:t>
            </a:r>
          </a:p>
          <a:p>
            <a:r>
              <a:rPr lang="en-US" dirty="0"/>
              <a:t>How to care for the post-operative patient</a:t>
            </a:r>
          </a:p>
          <a:p>
            <a:r>
              <a:rPr lang="en-US" dirty="0"/>
              <a:t>Future directions for </a:t>
            </a:r>
            <a:r>
              <a:rPr lang="en-US" dirty="0" err="1"/>
              <a:t>crosslinking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12" y="1840963"/>
            <a:ext cx="8255051" cy="36491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5479" y="5699035"/>
            <a:ext cx="36303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Courtesy of John </a:t>
            </a:r>
            <a:r>
              <a:rPr lang="en-US" dirty="0" err="1"/>
              <a:t>Kanellopoulos</a:t>
            </a:r>
            <a:r>
              <a:rPr lang="en-US" dirty="0"/>
              <a:t>, MD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Source: https://</a:t>
            </a:r>
            <a:r>
              <a:rPr lang="en-US" dirty="0" err="1"/>
              <a:t>www.eyeworld.org</a:t>
            </a:r>
            <a:r>
              <a:rPr lang="en-US" dirty="0"/>
              <a:t>/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</a:t>
            </a:r>
            <a:r>
              <a:rPr lang="en-US" dirty="0"/>
              <a:t>-on </a:t>
            </a:r>
            <a:r>
              <a:rPr lang="en-US" dirty="0" err="1"/>
              <a:t>Topo</a:t>
            </a:r>
            <a:r>
              <a:rPr lang="en-US" dirty="0"/>
              <a:t>-guided </a:t>
            </a:r>
            <a:r>
              <a:rPr lang="en-US" dirty="0" err="1"/>
              <a:t>PiXL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Contact lens assisted CXL is effective for thinner corneas</a:t>
            </a:r>
          </a:p>
          <a:p>
            <a:endParaRPr lang="en-US" dirty="0"/>
          </a:p>
          <a:p>
            <a:r>
              <a:rPr lang="en-US" dirty="0"/>
              <a:t>Theoretically pulsed CXL should work better because you’re less likely to deprive oxygen (I don’t know if I believe this)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35" y="293616"/>
            <a:ext cx="9294959" cy="5776984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700" y="-438539"/>
            <a:ext cx="9514805" cy="73581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93198"/>
            <a:ext cx="3197282" cy="1143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453" y="381888"/>
            <a:ext cx="9858399" cy="60358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33866" y="411642"/>
            <a:ext cx="2222224" cy="1143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-209235" y="4893742"/>
            <a:ext cx="1767104" cy="6858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99" y="274638"/>
            <a:ext cx="8720667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Transepithelial</a:t>
            </a:r>
            <a:r>
              <a:rPr lang="en-US" dirty="0"/>
              <a:t> </a:t>
            </a:r>
            <a:r>
              <a:rPr lang="en-US" dirty="0" err="1"/>
              <a:t>Crosslinking</a:t>
            </a:r>
            <a:r>
              <a:rPr lang="en-US" dirty="0"/>
              <a:t> (</a:t>
            </a:r>
            <a:r>
              <a:rPr lang="en-US" dirty="0" err="1"/>
              <a:t>Epi</a:t>
            </a:r>
            <a:r>
              <a:rPr lang="en-US" dirty="0"/>
              <a:t>-on)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get riboflavin through epithelial tight junctions</a:t>
            </a:r>
          </a:p>
          <a:p>
            <a:pPr lvl="1"/>
            <a:r>
              <a:rPr lang="en-US" dirty="0"/>
              <a:t>Chemical modification/disruption of epithelium</a:t>
            </a:r>
          </a:p>
          <a:p>
            <a:pPr lvl="2"/>
            <a:r>
              <a:rPr lang="en-US" dirty="0"/>
              <a:t>Excess topical anesthetic</a:t>
            </a:r>
          </a:p>
          <a:p>
            <a:pPr lvl="2"/>
            <a:r>
              <a:rPr lang="en-US" dirty="0"/>
              <a:t>BAK, EDTA, </a:t>
            </a:r>
            <a:r>
              <a:rPr lang="en-US" dirty="0" err="1"/>
              <a:t>trometemol</a:t>
            </a:r>
            <a:r>
              <a:rPr lang="en-US" dirty="0"/>
              <a:t> mixed with riboflavin</a:t>
            </a:r>
          </a:p>
          <a:p>
            <a:pPr lvl="1"/>
            <a:r>
              <a:rPr lang="en-US" dirty="0"/>
              <a:t>Very long soak time (2hrs +)</a:t>
            </a:r>
          </a:p>
          <a:p>
            <a:pPr lvl="1"/>
            <a:r>
              <a:rPr lang="en-US" dirty="0" err="1"/>
              <a:t>Iontophoresis</a:t>
            </a:r>
            <a:r>
              <a:rPr lang="en-US" dirty="0"/>
              <a:t> (electrical current)</a:t>
            </a:r>
          </a:p>
          <a:p>
            <a:pPr lvl="1"/>
            <a:r>
              <a:rPr lang="en-US" dirty="0" err="1"/>
              <a:t>Osmolarity</a:t>
            </a:r>
            <a:endParaRPr lang="en-US" dirty="0"/>
          </a:p>
          <a:p>
            <a:pPr lvl="2"/>
            <a:r>
              <a:rPr lang="en-US" dirty="0"/>
              <a:t>Hypotonic solutions allow better penetration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Who and When to refer for CXL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Corneal </a:t>
            </a:r>
            <a:r>
              <a:rPr lang="en-US" dirty="0" err="1"/>
              <a:t>ectasia</a:t>
            </a:r>
            <a:endParaRPr lang="en-US" dirty="0"/>
          </a:p>
          <a:p>
            <a:pPr lvl="1"/>
            <a:r>
              <a:rPr lang="en-US" dirty="0" err="1"/>
              <a:t>Keratoconus</a:t>
            </a:r>
            <a:r>
              <a:rPr lang="en-US" dirty="0"/>
              <a:t>, PMD</a:t>
            </a:r>
          </a:p>
          <a:p>
            <a:pPr lvl="1"/>
            <a:r>
              <a:rPr lang="en-US" dirty="0"/>
              <a:t>Post-LASIK</a:t>
            </a:r>
          </a:p>
          <a:p>
            <a:r>
              <a:rPr lang="en-US" dirty="0"/>
              <a:t>Markers of progression</a:t>
            </a:r>
          </a:p>
          <a:p>
            <a:pPr lvl="1"/>
            <a:r>
              <a:rPr lang="en-US" dirty="0"/>
              <a:t>Manifest refraction, BCVA</a:t>
            </a:r>
          </a:p>
          <a:p>
            <a:pPr lvl="1"/>
            <a:r>
              <a:rPr lang="en-US" dirty="0"/>
              <a:t>Topography</a:t>
            </a:r>
          </a:p>
          <a:p>
            <a:pPr lvl="1"/>
            <a:r>
              <a:rPr lang="en-US" dirty="0"/>
              <a:t>Tomography</a:t>
            </a:r>
          </a:p>
          <a:p>
            <a:pPr lvl="1"/>
            <a:r>
              <a:rPr lang="en-US" dirty="0"/>
              <a:t>OCT/epithelial thickness</a:t>
            </a:r>
          </a:p>
          <a:p>
            <a:r>
              <a:rPr lang="en-US" dirty="0"/>
              <a:t>Extent/stage of disease</a:t>
            </a:r>
          </a:p>
          <a:p>
            <a:r>
              <a:rPr lang="en-US" dirty="0"/>
              <a:t>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44 year old male with KCN</a:t>
            </a:r>
          </a:p>
          <a:p>
            <a:r>
              <a:rPr lang="en-US" dirty="0"/>
              <a:t>No subjective change in vision</a:t>
            </a:r>
          </a:p>
          <a:p>
            <a:r>
              <a:rPr lang="en-US" dirty="0"/>
              <a:t>Old glasses from 2012: -6.00 + 6.00 </a:t>
            </a:r>
            <a:r>
              <a:rPr lang="en-US" dirty="0" err="1"/>
              <a:t>x</a:t>
            </a:r>
            <a:r>
              <a:rPr lang="en-US" dirty="0"/>
              <a:t> 7 (20/30)</a:t>
            </a:r>
          </a:p>
          <a:p>
            <a:r>
              <a:rPr lang="en-US" dirty="0"/>
              <a:t>2017:-6.75 +5.25 </a:t>
            </a:r>
            <a:r>
              <a:rPr lang="en-US" dirty="0" err="1"/>
              <a:t>x</a:t>
            </a:r>
            <a:r>
              <a:rPr lang="en-US" dirty="0"/>
              <a:t> 165 (20/25)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0704" y="385560"/>
            <a:ext cx="10186866" cy="64387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14838"/>
            <a:ext cx="2222224" cy="1143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-243101" y="5215469"/>
            <a:ext cx="1767104" cy="6858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 for CXL</a:t>
            </a:r>
          </a:p>
          <a:p>
            <a:r>
              <a:rPr lang="en-US" dirty="0"/>
              <a:t>Refer for PKP</a:t>
            </a:r>
          </a:p>
          <a:p>
            <a:r>
              <a:rPr lang="en-US" dirty="0"/>
              <a:t>Recommend repeat exam and scans in 3 months</a:t>
            </a:r>
          </a:p>
          <a:p>
            <a:r>
              <a:rPr lang="en-US" dirty="0"/>
              <a:t>Recommend repeat exam and scans in 12 months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16 year old with rapidly changing vision </a:t>
            </a:r>
          </a:p>
          <a:p>
            <a:r>
              <a:rPr lang="en-US" dirty="0"/>
              <a:t>No prior diagnosis or exam</a:t>
            </a:r>
          </a:p>
          <a:p>
            <a:r>
              <a:rPr lang="en-US" dirty="0" err="1"/>
              <a:t>Od</a:t>
            </a:r>
            <a:r>
              <a:rPr lang="en-US" dirty="0"/>
              <a:t>: -3.50 +1.50 </a:t>
            </a:r>
            <a:r>
              <a:rPr lang="en-US" dirty="0" err="1"/>
              <a:t>x</a:t>
            </a:r>
            <a:r>
              <a:rPr lang="en-US" dirty="0"/>
              <a:t> 130 (20/20)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Focus.thmx</Template>
  <TotalTime>7484</TotalTime>
  <Words>2259</Words>
  <Application>Microsoft Office PowerPoint</Application>
  <PresentationFormat>On-screen Show (4:3)</PresentationFormat>
  <Paragraphs>350</Paragraphs>
  <Slides>46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Corbel</vt:lpstr>
      <vt:lpstr>Wingdings</vt:lpstr>
      <vt:lpstr>Focus</vt:lpstr>
      <vt:lpstr>PowerPoint Presentation</vt:lpstr>
      <vt:lpstr>PowerPoint Presentation</vt:lpstr>
      <vt:lpstr>PowerPoint Presentation</vt:lpstr>
      <vt:lpstr>Outline</vt:lpstr>
      <vt:lpstr>Who and When to refer for CXL</vt:lpstr>
      <vt:lpstr>Case 1</vt:lpstr>
      <vt:lpstr>PowerPoint Presentation</vt:lpstr>
      <vt:lpstr>Management Options</vt:lpstr>
      <vt:lpstr>Case 2</vt:lpstr>
      <vt:lpstr>PowerPoint Presentation</vt:lpstr>
      <vt:lpstr>PowerPoint Presentation</vt:lpstr>
      <vt:lpstr>Management Options</vt:lpstr>
      <vt:lpstr>Case 3</vt:lpstr>
      <vt:lpstr>PowerPoint Presentation</vt:lpstr>
      <vt:lpstr>Management Options</vt:lpstr>
      <vt:lpstr>Case 3 continued</vt:lpstr>
      <vt:lpstr>PowerPoint Presentation</vt:lpstr>
      <vt:lpstr>Management Options</vt:lpstr>
      <vt:lpstr>1 year later</vt:lpstr>
      <vt:lpstr>PowerPoint Presentation</vt:lpstr>
      <vt:lpstr>Case 4</vt:lpstr>
      <vt:lpstr>v</vt:lpstr>
      <vt:lpstr>Management Options</vt:lpstr>
      <vt:lpstr>Other considerations with referral</vt:lpstr>
      <vt:lpstr>Patient discussion topics</vt:lpstr>
      <vt:lpstr>Current research</vt:lpstr>
      <vt:lpstr>Data for FDA approval</vt:lpstr>
      <vt:lpstr>Patient discussion topics</vt:lpstr>
      <vt:lpstr>Risks</vt:lpstr>
      <vt:lpstr>Patient discussion topics</vt:lpstr>
      <vt:lpstr>How does it work?</vt:lpstr>
      <vt:lpstr>PowerPoint Presentation</vt:lpstr>
      <vt:lpstr>Epithelium Off vs Epithelium On</vt:lpstr>
      <vt:lpstr>Transepithelial Crosslinking (Epi-on)</vt:lpstr>
      <vt:lpstr>Epi-On vs. Epi-Off</vt:lpstr>
      <vt:lpstr>PowerPoint Presentation</vt:lpstr>
      <vt:lpstr>Current Crosslinking</vt:lpstr>
      <vt:lpstr>Post-operative considerations </vt:lpstr>
      <vt:lpstr>Additional uses of CXL</vt:lpstr>
      <vt:lpstr>Epi-on Topo-guided PiXL</vt:lpstr>
      <vt:lpstr>Thank You</vt:lpstr>
      <vt:lpstr>PowerPoint Presentation</vt:lpstr>
      <vt:lpstr>PowerPoint Presentation</vt:lpstr>
      <vt:lpstr>PowerPoint Presentation</vt:lpstr>
      <vt:lpstr>PowerPoint Presentation</vt:lpstr>
      <vt:lpstr>Transepithelial Crosslinking (Epi-on)</vt:lpstr>
    </vt:vector>
  </TitlesOfParts>
  <Company>Duke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Zack Zavodni</dc:creator>
  <cp:lastModifiedBy>Danielle Youngdell</cp:lastModifiedBy>
  <cp:revision>17</cp:revision>
  <dcterms:created xsi:type="dcterms:W3CDTF">2017-03-14T06:21:23Z</dcterms:created>
  <dcterms:modified xsi:type="dcterms:W3CDTF">2018-02-06T20:50:44Z</dcterms:modified>
</cp:coreProperties>
</file>